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57" r:id="rId3"/>
    <p:sldId id="271" r:id="rId4"/>
    <p:sldId id="269" r:id="rId5"/>
    <p:sldId id="276" r:id="rId6"/>
    <p:sldId id="277" r:id="rId7"/>
    <p:sldId id="278" r:id="rId8"/>
    <p:sldId id="294" r:id="rId9"/>
    <p:sldId id="295" r:id="rId10"/>
    <p:sldId id="274" r:id="rId11"/>
    <p:sldId id="275" r:id="rId12"/>
    <p:sldId id="272" r:id="rId13"/>
    <p:sldId id="279" r:id="rId14"/>
    <p:sldId id="301" r:id="rId15"/>
    <p:sldId id="281" r:id="rId16"/>
    <p:sldId id="273" r:id="rId17"/>
    <p:sldId id="291" r:id="rId18"/>
    <p:sldId id="292" r:id="rId19"/>
    <p:sldId id="283" r:id="rId20"/>
    <p:sldId id="300" r:id="rId21"/>
    <p:sldId id="299" r:id="rId22"/>
    <p:sldId id="286" r:id="rId23"/>
    <p:sldId id="287" r:id="rId24"/>
    <p:sldId id="297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2784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C1B2EB-769B-4240-9187-8A2D4911278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30858DE-6844-47DB-A837-3B31538B9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9832" y="1071029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МБОУ  Гимназия №5 г. Воронеж</a:t>
            </a:r>
          </a:p>
          <a:p>
            <a:pPr algn="ctr"/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213285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Arial Narrow" pitchFamily="34" charset="0"/>
              </a:rPr>
              <a:t>Л. Н. Толстой 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5191815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Выполнила ученица 11 «Б» класса С</a:t>
            </a:r>
            <a:r>
              <a:rPr lang="ru-RU" sz="2400" i="1" dirty="0" smtClean="0"/>
              <a:t>. В. Диденко</a:t>
            </a:r>
            <a:endParaRPr lang="ru-RU" sz="2400" i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644099"/>
            <a:ext cx="2520280" cy="3569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1716" y="3655600"/>
            <a:ext cx="5040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В сентябре 1862 в Москве Толстой </a:t>
            </a:r>
          </a:p>
          <a:p>
            <a:r>
              <a:rPr lang="ru-RU" sz="2400" i="1" dirty="0" smtClean="0"/>
              <a:t>женился на восемнадцатилетней дочери врача Софье Андреевне Берс и сразу после венчания увез жену из Москвы в Ясную Поляну. 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86908"/>
            <a:ext cx="4040938" cy="255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93606"/>
            <a:ext cx="2417419" cy="410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058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44933" y="5189201"/>
            <a:ext cx="748883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/>
              <a:t> </a:t>
            </a:r>
            <a:r>
              <a:rPr lang="ru-RU" sz="2200" i="1" dirty="0"/>
              <a:t>За 17 лет совместной </a:t>
            </a:r>
            <a:r>
              <a:rPr lang="ru-RU" sz="2300" i="1" dirty="0"/>
              <a:t>жизни</a:t>
            </a:r>
            <a:r>
              <a:rPr lang="ru-RU" sz="2200" i="1" dirty="0"/>
              <a:t> у них родилось 13 детей.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9"/>
            <a:ext cx="6611888" cy="420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7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23928" y="1540820"/>
            <a:ext cx="42004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О том, что Лев </a:t>
            </a:r>
            <a:r>
              <a:rPr lang="ru-RU" sz="2400" i="1" dirty="0" smtClean="0"/>
              <a:t>Толстой приезжал в Воронеж и провел здесь почти </a:t>
            </a:r>
            <a:r>
              <a:rPr lang="ru-RU" sz="2400" i="1" dirty="0"/>
              <a:t>сутки, стало известно благодаря воспоминаниям </a:t>
            </a:r>
            <a:r>
              <a:rPr lang="ru-RU" sz="2400" i="1" dirty="0" smtClean="0"/>
              <a:t>Гаврила Андреевича </a:t>
            </a:r>
            <a:r>
              <a:rPr lang="ru-RU" sz="2400" i="1" dirty="0" err="1"/>
              <a:t>Русанова</a:t>
            </a:r>
            <a:r>
              <a:rPr lang="ru-RU" sz="2400" i="1" dirty="0"/>
              <a:t> — юриста и друга Льва Николаевича </a:t>
            </a:r>
            <a:r>
              <a:rPr lang="ru-RU" sz="2400" i="1" dirty="0" smtClean="0"/>
              <a:t>Толстого.</a:t>
            </a:r>
          </a:p>
          <a:p>
            <a:pPr algn="ctr"/>
            <a:endParaRPr lang="ru-RU" sz="2400" dirty="0"/>
          </a:p>
        </p:txBody>
      </p:sp>
      <p:pic>
        <p:nvPicPr>
          <p:cNvPr id="7170" name="Picture 2" descr="https://sun1-4.userapi.com/c840631/v840631775/5ef90/y9h4_dMaLr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94" y="1340768"/>
            <a:ext cx="2862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63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980728"/>
            <a:ext cx="74888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         Г</a:t>
            </a:r>
            <a:r>
              <a:rPr lang="ru-RU" sz="2400" i="1" dirty="0"/>
              <a:t>. А. </a:t>
            </a:r>
            <a:r>
              <a:rPr lang="ru-RU" sz="2400" i="1" dirty="0" err="1"/>
              <a:t>Русанов</a:t>
            </a:r>
            <a:r>
              <a:rPr lang="ru-RU" sz="2400" i="1" dirty="0"/>
              <a:t> родился в </a:t>
            </a:r>
            <a:r>
              <a:rPr lang="ru-RU" sz="2400" i="1" dirty="0" smtClean="0"/>
              <a:t>1845 </a:t>
            </a:r>
            <a:r>
              <a:rPr lang="ru-RU" sz="2400" i="1" dirty="0"/>
              <a:t>году в Землянском уезде Воронежской губернии, учился в Московском университете, работал в Острогожском, потом Харьковском окружном суде</a:t>
            </a:r>
            <a:r>
              <a:rPr lang="ru-RU" sz="2400" i="1" dirty="0" smtClean="0"/>
              <a:t>.</a:t>
            </a:r>
          </a:p>
          <a:p>
            <a:r>
              <a:rPr lang="ru-RU" sz="2400" i="1" dirty="0" smtClean="0"/>
              <a:t>           Одним </a:t>
            </a:r>
            <a:r>
              <a:rPr lang="ru-RU" sz="2400" i="1" dirty="0"/>
              <a:t>из главных занятий Г.А. </a:t>
            </a:r>
            <a:r>
              <a:rPr lang="ru-RU" sz="2400" i="1" dirty="0" err="1"/>
              <a:t>Русанова</a:t>
            </a:r>
            <a:r>
              <a:rPr lang="ru-RU" sz="2400" i="1" dirty="0"/>
              <a:t> было чтение. Он собрал огромную </a:t>
            </a:r>
            <a:r>
              <a:rPr lang="ru-RU" sz="2400" i="1" dirty="0" smtClean="0"/>
              <a:t>библиотеку. </a:t>
            </a:r>
          </a:p>
          <a:p>
            <a:r>
              <a:rPr lang="ru-RU" sz="2400" i="1" dirty="0" smtClean="0"/>
              <a:t>В семье ежедневно читали </a:t>
            </a:r>
            <a:r>
              <a:rPr lang="ru-RU" sz="2400" i="1" dirty="0"/>
              <a:t>вслух произведения Л. Н. Толстого, А. П. Чехова, Н. В. </a:t>
            </a:r>
            <a:r>
              <a:rPr lang="ru-RU" sz="2400" i="1" dirty="0" smtClean="0"/>
              <a:t>Гоголя. </a:t>
            </a:r>
          </a:p>
          <a:p>
            <a:r>
              <a:rPr lang="ru-RU" sz="2400" i="1" dirty="0"/>
              <a:t> </a:t>
            </a:r>
            <a:r>
              <a:rPr lang="ru-RU" sz="2400" i="1" dirty="0" smtClean="0"/>
              <a:t>          Самым </a:t>
            </a:r>
            <a:r>
              <a:rPr lang="ru-RU" sz="2400" i="1" dirty="0"/>
              <a:t>строгим наказанием для детей было запрещение присутствовать при </a:t>
            </a:r>
            <a:r>
              <a:rPr lang="ru-RU" sz="2400" i="1" dirty="0" smtClean="0"/>
              <a:t>чтении.</a:t>
            </a:r>
            <a:endParaRPr lang="ru-RU" sz="2400" i="1" dirty="0"/>
          </a:p>
          <a:p>
            <a:r>
              <a:rPr lang="ru-RU" sz="2400" i="1" dirty="0" smtClean="0"/>
              <a:t>           С </a:t>
            </a:r>
            <a:r>
              <a:rPr lang="ru-RU" sz="2400" i="1" dirty="0"/>
              <a:t>особым вниманием </a:t>
            </a:r>
            <a:r>
              <a:rPr lang="ru-RU" sz="2400" i="1" dirty="0" smtClean="0"/>
              <a:t>Гаврила  </a:t>
            </a:r>
            <a:r>
              <a:rPr lang="ru-RU" sz="2400" i="1" dirty="0"/>
              <a:t>Андреевич относился к творчеству Л. Н. Толстого.</a:t>
            </a:r>
          </a:p>
          <a:p>
            <a:endParaRPr lang="ru-RU" sz="2400" i="1" dirty="0" smtClean="0"/>
          </a:p>
          <a:p>
            <a:endParaRPr lang="ru-RU" sz="2400" i="1" dirty="0" smtClean="0"/>
          </a:p>
          <a:p>
            <a:endParaRPr lang="ru-RU" sz="2400" i="1" dirty="0" smtClean="0"/>
          </a:p>
          <a:p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9613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196752"/>
            <a:ext cx="7632848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      </a:t>
            </a:r>
          </a:p>
          <a:p>
            <a:pPr algn="ctr"/>
            <a:r>
              <a:rPr lang="ru-RU" sz="2400" i="1" dirty="0" smtClean="0"/>
              <a:t>  Знакомство  </a:t>
            </a:r>
            <a:r>
              <a:rPr lang="ru-RU" sz="2400" i="1" dirty="0"/>
              <a:t>Г.А. </a:t>
            </a:r>
            <a:r>
              <a:rPr lang="ru-RU" sz="2400" i="1" dirty="0" err="1" smtClean="0"/>
              <a:t>Русанова</a:t>
            </a:r>
            <a:r>
              <a:rPr lang="ru-RU" sz="2400" i="1" dirty="0" smtClean="0"/>
              <a:t> и Л.Н. </a:t>
            </a:r>
            <a:r>
              <a:rPr lang="ru-RU" sz="2400" i="1" dirty="0"/>
              <a:t>Толстого состоялась </a:t>
            </a:r>
            <a:r>
              <a:rPr lang="ru-RU" sz="2400" i="1" dirty="0" smtClean="0"/>
              <a:t>в Ясной Поляне 24—25 </a:t>
            </a:r>
            <a:r>
              <a:rPr lang="ru-RU" sz="2400" i="1" dirty="0"/>
              <a:t>августа 1883 </a:t>
            </a:r>
            <a:r>
              <a:rPr lang="ru-RU" sz="2400" i="1" dirty="0" smtClean="0"/>
              <a:t>года.</a:t>
            </a:r>
          </a:p>
          <a:p>
            <a:pPr algn="ctr"/>
            <a:r>
              <a:rPr lang="ru-RU" sz="2400" i="1" dirty="0" smtClean="0"/>
              <a:t>В </a:t>
            </a:r>
            <a:r>
              <a:rPr lang="ru-RU" sz="2400" i="1" dirty="0"/>
              <a:t>краткой беседе выяснилась чрезвычайная осведомленность Г.А. </a:t>
            </a:r>
            <a:r>
              <a:rPr lang="ru-RU" sz="2400" i="1" dirty="0" err="1"/>
              <a:t>Русанова</a:t>
            </a:r>
            <a:r>
              <a:rPr lang="ru-RU" sz="2400" i="1" dirty="0"/>
              <a:t> о творчестве Льва </a:t>
            </a:r>
            <a:r>
              <a:rPr lang="ru-RU" sz="2400" i="1" dirty="0" smtClean="0"/>
              <a:t>Николаевича,  </a:t>
            </a:r>
            <a:r>
              <a:rPr lang="ru-RU" sz="2400" i="1" dirty="0"/>
              <a:t>определилась близость их </a:t>
            </a:r>
            <a:r>
              <a:rPr lang="ru-RU" sz="2400" i="1" dirty="0" smtClean="0"/>
              <a:t>взглядов.</a:t>
            </a:r>
          </a:p>
          <a:p>
            <a:pPr algn="ctr"/>
            <a:r>
              <a:rPr lang="ru-RU" sz="2300" i="1" dirty="0" smtClean="0"/>
              <a:t>          С </a:t>
            </a:r>
            <a:r>
              <a:rPr lang="ru-RU" sz="2300" i="1" dirty="0"/>
              <a:t>тех пор Г. А. </a:t>
            </a:r>
            <a:r>
              <a:rPr lang="ru-RU" sz="2300" i="1" dirty="0" err="1"/>
              <a:t>Русанов</a:t>
            </a:r>
            <a:r>
              <a:rPr lang="ru-RU" sz="2300" i="1" dirty="0"/>
              <a:t> виделся с Толстым много раз и поддерживал с ним переписку почти четверть века.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13754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980728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  Впервые Толстой ехал через Воронеж к приятелю и единомышленнику, своему издателю Владимиру Черткову, имение которого находилось на хуторе </a:t>
            </a:r>
            <a:r>
              <a:rPr lang="ru-RU" sz="2400" i="1" dirty="0" err="1"/>
              <a:t>Ржевск</a:t>
            </a:r>
            <a:r>
              <a:rPr lang="ru-RU" sz="2400" i="1" dirty="0"/>
              <a:t> недалеко от села Еленовка Михайловской волости </a:t>
            </a:r>
            <a:r>
              <a:rPr lang="ru-RU" sz="2400" i="1" dirty="0" err="1"/>
              <a:t>Богучарского</a:t>
            </a:r>
            <a:r>
              <a:rPr lang="ru-RU" sz="2400" i="1" dirty="0"/>
              <a:t> уезда (сегодня </a:t>
            </a:r>
            <a:r>
              <a:rPr lang="ru-RU" sz="2400" i="1" dirty="0" err="1"/>
              <a:t>Россошанский</a:t>
            </a:r>
            <a:r>
              <a:rPr lang="ru-RU" sz="2400" i="1" dirty="0"/>
              <a:t> район Воронежской области). На обратном пути Толстой остановился на день в Воронеже</a:t>
            </a:r>
            <a:r>
              <a:rPr lang="ru-RU" sz="2400" i="1" dirty="0" smtClean="0"/>
              <a:t>.</a:t>
            </a:r>
          </a:p>
          <a:p>
            <a:endParaRPr lang="ru-RU" sz="2400" i="1" dirty="0" smtClean="0"/>
          </a:p>
        </p:txBody>
      </p:sp>
      <p:pic>
        <p:nvPicPr>
          <p:cNvPr id="1026" name="Picture 2" descr="E:\ВОВ\Мария Львовна Толст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08924"/>
            <a:ext cx="1889875" cy="230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555667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В наш </a:t>
            </a:r>
            <a:r>
              <a:rPr lang="ru-RU" sz="2400" i="1" dirty="0" smtClean="0"/>
              <a:t>город он </a:t>
            </a:r>
            <a:r>
              <a:rPr lang="ru-RU" sz="2400" i="1" dirty="0"/>
              <a:t>прибыл 1 апреля 1894 года с дочерью Марией Львовной. В губернском центре Толстой провел 1-2 апреля.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20272" y="3933056"/>
            <a:ext cx="12241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Мария Львовна </a:t>
            </a:r>
          </a:p>
          <a:p>
            <a:r>
              <a:rPr lang="ru-RU" dirty="0" smtClean="0"/>
              <a:t>Толстая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290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69477" y="1052736"/>
            <a:ext cx="792088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/>
              <a:t>Толстой остановился в доме Г.А. </a:t>
            </a:r>
            <a:r>
              <a:rPr lang="ru-RU" sz="2000" i="1" dirty="0" err="1" smtClean="0"/>
              <a:t>Русанова</a:t>
            </a:r>
            <a:r>
              <a:rPr lang="ru-RU" sz="2000" i="1" dirty="0" smtClean="0"/>
              <a:t>.</a:t>
            </a:r>
          </a:p>
          <a:p>
            <a:pPr algn="ctr"/>
            <a:r>
              <a:rPr lang="ru-RU" sz="2000" i="1" dirty="0" err="1" smtClean="0"/>
              <a:t>Русановы</a:t>
            </a:r>
            <a:r>
              <a:rPr lang="ru-RU" sz="2000" i="1" dirty="0" smtClean="0"/>
              <a:t> </a:t>
            </a:r>
            <a:r>
              <a:rPr lang="ru-RU" sz="2000" i="1" dirty="0"/>
              <a:t>жили тогда на Воскресенской улице (ныне ул. Орджоникидзе) в доме </a:t>
            </a:r>
            <a:r>
              <a:rPr lang="ru-RU" sz="2000" i="1" dirty="0" err="1"/>
              <a:t>Устиновской</a:t>
            </a:r>
            <a:r>
              <a:rPr lang="ru-RU" sz="2000" i="1" dirty="0"/>
              <a:t>, недалеко от Каменного моста.</a:t>
            </a:r>
          </a:p>
          <a:p>
            <a:pPr algn="ctr"/>
            <a:r>
              <a:rPr lang="ru-RU" sz="2000" i="1" dirty="0"/>
              <a:t>К сожалению, здание это до нынешних времён не сохранилось.</a:t>
            </a:r>
          </a:p>
          <a:p>
            <a:pPr algn="ctr"/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513" y="2708920"/>
            <a:ext cx="727280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1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223610"/>
            <a:ext cx="75907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prstClr val="black"/>
                </a:solidFill>
              </a:rPr>
              <a:t> </a:t>
            </a:r>
            <a:r>
              <a:rPr lang="ru-RU" sz="2000" i="1" dirty="0">
                <a:solidFill>
                  <a:prstClr val="black"/>
                </a:solidFill>
              </a:rPr>
              <a:t>В доме </a:t>
            </a:r>
            <a:r>
              <a:rPr lang="ru-RU" sz="2000" i="1" dirty="0" err="1">
                <a:solidFill>
                  <a:prstClr val="black"/>
                </a:solidFill>
              </a:rPr>
              <a:t>Русановых</a:t>
            </a:r>
            <a:r>
              <a:rPr lang="ru-RU" sz="2000" i="1" dirty="0">
                <a:solidFill>
                  <a:prstClr val="black"/>
                </a:solidFill>
              </a:rPr>
              <a:t> Толстому отвели маленькую комнату с одним окошком, выходившим во двор. В этом тихом уголке писатель провёл </a:t>
            </a:r>
            <a:r>
              <a:rPr lang="ru-RU" sz="2000" i="1" dirty="0" smtClean="0">
                <a:solidFill>
                  <a:prstClr val="black"/>
                </a:solidFill>
              </a:rPr>
              <a:t>ночь.</a:t>
            </a:r>
          </a:p>
          <a:p>
            <a:pPr algn="ctr"/>
            <a:endParaRPr lang="ru-RU" sz="2000" i="1" dirty="0" smtClean="0">
              <a:solidFill>
                <a:prstClr val="black"/>
              </a:solidFill>
            </a:endParaRPr>
          </a:p>
          <a:p>
            <a:pPr algn="just"/>
            <a:r>
              <a:rPr lang="ru-RU" sz="2000" i="1" dirty="0">
                <a:solidFill>
                  <a:prstClr val="black"/>
                </a:solidFill>
              </a:rPr>
              <a:t>Утром, после завтрака и беседы с хозяевами, Л.Т. удалился в отведенную ему комнату и сел за работу. Младшие </a:t>
            </a:r>
            <a:r>
              <a:rPr lang="ru-RU" sz="2000" i="1" dirty="0" err="1">
                <a:solidFill>
                  <a:prstClr val="black"/>
                </a:solidFill>
              </a:rPr>
              <a:t>Русановы</a:t>
            </a:r>
            <a:r>
              <a:rPr lang="ru-RU" sz="2000" i="1" dirty="0">
                <a:solidFill>
                  <a:prstClr val="black"/>
                </a:solidFill>
              </a:rPr>
              <a:t> были поражены: приехать в гости и вместо отдыха – снова за письменный стол. Толстой дал урок истинного труженичества. 2 апреля Толстой завершил свою статью о </a:t>
            </a:r>
            <a:r>
              <a:rPr lang="ru-RU" sz="2000" i="1" dirty="0" smtClean="0">
                <a:solidFill>
                  <a:prstClr val="black"/>
                </a:solidFill>
              </a:rPr>
              <a:t>Мопассане.</a:t>
            </a:r>
          </a:p>
          <a:p>
            <a:pPr algn="ctr"/>
            <a:endParaRPr lang="ru-RU" sz="2000" i="1" dirty="0">
              <a:solidFill>
                <a:prstClr val="black"/>
              </a:solidFill>
            </a:endParaRPr>
          </a:p>
          <a:p>
            <a:pPr algn="ctr"/>
            <a:r>
              <a:rPr lang="ru-RU" sz="2000" i="1" dirty="0" smtClean="0">
                <a:solidFill>
                  <a:prstClr val="black"/>
                </a:solidFill>
              </a:rPr>
              <a:t>Позднее эта статья была </a:t>
            </a:r>
            <a:r>
              <a:rPr lang="ru-RU" sz="2000" i="1" dirty="0">
                <a:solidFill>
                  <a:prstClr val="black"/>
                </a:solidFill>
              </a:rPr>
              <a:t>перепечатана, с небольшими авторскими поправками, в сборнике рассказов </a:t>
            </a:r>
            <a:r>
              <a:rPr lang="ru-RU" sz="2000" i="1" dirty="0" smtClean="0">
                <a:solidFill>
                  <a:prstClr val="black"/>
                </a:solidFill>
              </a:rPr>
              <a:t>Мопассана      </a:t>
            </a:r>
            <a:r>
              <a:rPr lang="ru-RU" sz="2000" i="1" dirty="0">
                <a:solidFill>
                  <a:prstClr val="black"/>
                </a:solidFill>
              </a:rPr>
              <a:t>«На воде</a:t>
            </a:r>
            <a:r>
              <a:rPr lang="ru-RU" sz="2000" i="1" dirty="0" smtClean="0">
                <a:solidFill>
                  <a:prstClr val="black"/>
                </a:solidFill>
              </a:rPr>
              <a:t>».</a:t>
            </a:r>
            <a:endParaRPr lang="ru-RU" sz="2000" i="1" dirty="0">
              <a:solidFill>
                <a:prstClr val="black"/>
              </a:solidFill>
            </a:endParaRPr>
          </a:p>
          <a:p>
            <a:pPr algn="ctr"/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92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5" y="980728"/>
            <a:ext cx="7560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prstClr val="black"/>
                </a:solidFill>
              </a:rPr>
              <a:t> </a:t>
            </a:r>
            <a:r>
              <a:rPr lang="ru-RU" sz="2000" i="1" dirty="0">
                <a:solidFill>
                  <a:prstClr val="black"/>
                </a:solidFill>
              </a:rPr>
              <a:t> </a:t>
            </a:r>
            <a:r>
              <a:rPr lang="ru-RU" sz="2000" i="1" dirty="0" smtClean="0">
                <a:solidFill>
                  <a:prstClr val="black"/>
                </a:solidFill>
              </a:rPr>
              <a:t>Во второй половине дня </a:t>
            </a:r>
            <a:r>
              <a:rPr lang="ru-RU" sz="2000" i="1" dirty="0">
                <a:solidFill>
                  <a:prstClr val="black"/>
                </a:solidFill>
              </a:rPr>
              <a:t>Л. Н. Толстой отправился навестить свою племянницу Елену </a:t>
            </a:r>
            <a:r>
              <a:rPr lang="ru-RU" sz="2000" i="1" dirty="0" smtClean="0">
                <a:solidFill>
                  <a:prstClr val="black"/>
                </a:solidFill>
              </a:rPr>
              <a:t>Сергеевну Денисенко,  </a:t>
            </a:r>
            <a:r>
              <a:rPr lang="ru-RU" sz="2000" i="1" dirty="0">
                <a:solidFill>
                  <a:prstClr val="black"/>
                </a:solidFill>
              </a:rPr>
              <a:t>дочь Марии Николаевны Толстой, единственной родной сестры </a:t>
            </a:r>
            <a:r>
              <a:rPr lang="ru-RU" sz="2000" i="1" dirty="0" smtClean="0">
                <a:solidFill>
                  <a:prstClr val="black"/>
                </a:solidFill>
              </a:rPr>
              <a:t>Толстого</a:t>
            </a:r>
            <a:r>
              <a:rPr lang="ru-RU" sz="2000" i="1" dirty="0">
                <a:solidFill>
                  <a:prstClr val="black"/>
                </a:solidFill>
              </a:rPr>
              <a:t>. </a:t>
            </a:r>
            <a:endParaRPr lang="ru-RU" sz="2000" i="1" dirty="0" smtClean="0">
              <a:solidFill>
                <a:prstClr val="black"/>
              </a:solidFill>
            </a:endParaRPr>
          </a:p>
          <a:p>
            <a:pPr algn="ctr"/>
            <a:r>
              <a:rPr lang="ru-RU" sz="2000" i="1" dirty="0" smtClean="0">
                <a:solidFill>
                  <a:prstClr val="black"/>
                </a:solidFill>
              </a:rPr>
              <a:t> </a:t>
            </a:r>
            <a:r>
              <a:rPr lang="ru-RU" sz="2000" i="1" dirty="0">
                <a:solidFill>
                  <a:prstClr val="black"/>
                </a:solidFill>
              </a:rPr>
              <a:t>Родственники </a:t>
            </a:r>
            <a:r>
              <a:rPr lang="ru-RU" sz="2000" i="1" dirty="0" smtClean="0">
                <a:solidFill>
                  <a:prstClr val="black"/>
                </a:solidFill>
              </a:rPr>
              <a:t>Льва Николаевича </a:t>
            </a:r>
            <a:r>
              <a:rPr lang="ru-RU" sz="2000" i="1" dirty="0">
                <a:solidFill>
                  <a:prstClr val="black"/>
                </a:solidFill>
              </a:rPr>
              <a:t>жили недалеко от квартиры </a:t>
            </a:r>
            <a:r>
              <a:rPr lang="ru-RU" sz="2000" i="1" dirty="0" err="1">
                <a:solidFill>
                  <a:prstClr val="black"/>
                </a:solidFill>
              </a:rPr>
              <a:t>Русановых</a:t>
            </a:r>
            <a:r>
              <a:rPr lang="ru-RU" sz="2000" i="1" dirty="0">
                <a:solidFill>
                  <a:prstClr val="black"/>
                </a:solidFill>
              </a:rPr>
              <a:t>, на улице Большой </a:t>
            </a:r>
            <a:r>
              <a:rPr lang="ru-RU" sz="2000" i="1" dirty="0" err="1" smtClean="0">
                <a:solidFill>
                  <a:prstClr val="black"/>
                </a:solidFill>
              </a:rPr>
              <a:t>Девицкой</a:t>
            </a:r>
            <a:r>
              <a:rPr lang="ru-RU" sz="2000" i="1" dirty="0" smtClean="0">
                <a:solidFill>
                  <a:prstClr val="black"/>
                </a:solidFill>
              </a:rPr>
              <a:t> (ныне ул. Платонова) ,              в </a:t>
            </a:r>
            <a:r>
              <a:rPr lang="ru-RU" sz="2000" i="1" dirty="0">
                <a:solidFill>
                  <a:prstClr val="black"/>
                </a:solidFill>
              </a:rPr>
              <a:t>доме </a:t>
            </a:r>
            <a:r>
              <a:rPr lang="ru-RU" sz="2000" i="1" dirty="0" err="1" smtClean="0">
                <a:solidFill>
                  <a:prstClr val="black"/>
                </a:solidFill>
              </a:rPr>
              <a:t>Быстржинской</a:t>
            </a:r>
            <a:r>
              <a:rPr lang="ru-RU" sz="2000" i="1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026" name="Picture 2" descr="E:\ВОВ\Елена Сергеевна Денисенко(Толстая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96951"/>
            <a:ext cx="2347974" cy="270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ВОВ\Усадьба быстржинских старые фо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731" y="3212976"/>
            <a:ext cx="4762686" cy="247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5328111"/>
            <a:ext cx="3111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Елена Сергеевна </a:t>
            </a:r>
            <a:r>
              <a:rPr lang="ru-RU" dirty="0"/>
              <a:t>Денисенко</a:t>
            </a:r>
          </a:p>
        </p:txBody>
      </p:sp>
    </p:spTree>
    <p:extLst>
      <p:ext uri="{BB962C8B-B14F-4D97-AF65-F5344CB8AC3E}">
        <p14:creationId xmlns:p14="http://schemas.microsoft.com/office/powerpoint/2010/main" val="99235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7200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Поздним вечером, проведённым с семьёй </a:t>
            </a:r>
            <a:r>
              <a:rPr lang="ru-RU" sz="2400" i="1" dirty="0" err="1" smtClean="0"/>
              <a:t>Русанова</a:t>
            </a:r>
            <a:r>
              <a:rPr lang="ru-RU" sz="2400" i="1" dirty="0" smtClean="0"/>
              <a:t> и их гостями, Лев Николаевич с дочерью Марией выехали из Воронежа. Участвовавший в той памятной беседе гимназист Павел Щеголев (он станет позднее известным литературоведом и историком) опишет эту встречу в своих воспоминаниях. </a:t>
            </a:r>
          </a:p>
          <a:p>
            <a:pPr algn="ctr"/>
            <a:r>
              <a:rPr lang="ru-RU" sz="2400" i="1" dirty="0"/>
              <a:t>Павел вспоминал, что за чаем у гостя с хозяевами шла беседа о современной литературе. А уезжая из Воронежа, Лев Николаевич оставил юному гимназисту автограф на клочке бумаги: «Желаю вам думать самому. Лев Толстой».</a:t>
            </a:r>
            <a:endParaRPr lang="ru-RU" sz="2400" i="1" dirty="0" smtClean="0"/>
          </a:p>
          <a:p>
            <a:endParaRPr lang="ru-RU" sz="2400" i="1" dirty="0" smtClean="0"/>
          </a:p>
          <a:p>
            <a:pPr algn="just"/>
            <a:endParaRPr lang="ru-RU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109656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Шаблоны для презент\My_new_fons_next 100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8897566" y="6837130"/>
            <a:ext cx="256360" cy="192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71600" y="1124744"/>
            <a:ext cx="7182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/>
              <a:t>Толстой Лев Николаевич (1828 – 1910), прозаик, драматург, публицист. Родился 9 сентября (по старому стилю 28 августа) в имении Ясная Поляна Тульской губернии. По происхождению принадлежал к древнейшим аристократическим фамилиям России. Получил домашнее образование и воспитание.</a:t>
            </a:r>
            <a:endParaRPr lang="ru-RU" sz="2000" i="1" dirty="0"/>
          </a:p>
        </p:txBody>
      </p:sp>
      <p:pic>
        <p:nvPicPr>
          <p:cNvPr id="2" name="Picture 2" descr="C:\Users\choporovaie\Desktop\ПАПКА АХО\ВОВ\Ясная поля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63736"/>
            <a:ext cx="6096000" cy="252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Г</a:t>
            </a:r>
            <a:r>
              <a:rPr lang="ru-RU" sz="2400" i="1" dirty="0"/>
              <a:t>. А. </a:t>
            </a:r>
            <a:r>
              <a:rPr lang="ru-RU" sz="2400" i="1" dirty="0" err="1"/>
              <a:t>Русанов</a:t>
            </a:r>
            <a:r>
              <a:rPr lang="ru-RU" sz="2400" i="1" dirty="0"/>
              <a:t> и в дальнейшем будет переписываться с Л. Толстым, его сыну Андрею (врачу-хирургу) доведётся лечить Льва Толстого, дружить с его семьёй, оставить мемуары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  <p:pic>
        <p:nvPicPr>
          <p:cNvPr id="10242" name="Picture 2" descr="https://sun1-4.userapi.com/c840637/v840637775/632a7/RNauRDxkY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15851" y="2013794"/>
            <a:ext cx="3219550" cy="42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62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12776"/>
            <a:ext cx="7128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 Толстой уехал, но память о его пребывании в Воронеже долго жила в доме </a:t>
            </a:r>
            <a:r>
              <a:rPr lang="ru-RU" sz="2400" i="1" dirty="0" err="1"/>
              <a:t>Русановых</a:t>
            </a:r>
            <a:r>
              <a:rPr lang="ru-RU" sz="2400" i="1" dirty="0" smtClean="0"/>
              <a:t>.</a:t>
            </a:r>
          </a:p>
          <a:p>
            <a:pPr algn="ctr"/>
            <a:endParaRPr lang="ru-RU" sz="2400" i="1" dirty="0" smtClean="0"/>
          </a:p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Уже осенью </a:t>
            </a:r>
            <a:r>
              <a:rPr lang="ru-RU" sz="2400" i="1" dirty="0" smtClean="0"/>
              <a:t>Гаврила  </a:t>
            </a:r>
            <a:r>
              <a:rPr lang="ru-RU" sz="2400" i="1" dirty="0"/>
              <a:t>Андреевич в большом, как обычно, письме к Толстому, сообщал: «Живём мы на той же квартире. После того, как Вы были в ней, я с сожалением перейду на другую. Всё в ней по-прежнему, только в гостиной на столике прибавился новый бюст Ваш... и на стене в моей комнате – недурной литографированный портрет Ваш...».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72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1277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052736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/>
              <a:t>О том, что Лев Толстой упомянул Воронеж в романе «Война и мир», воронежские педагоги с гордостью рассказывают ученикам. </a:t>
            </a:r>
          </a:p>
          <a:p>
            <a:r>
              <a:rPr lang="ru-RU" sz="2000" i="1" dirty="0"/>
              <a:t>В главах 1 — 4 первой части 4-го тома «Войны и мира» один из героев романа  Николай Ростов приезжает в Воронеж для покупки лошадей</a:t>
            </a:r>
            <a:r>
              <a:rPr lang="ru-RU" sz="2000" i="1" dirty="0" smtClean="0"/>
              <a:t>:</a:t>
            </a:r>
            <a:endParaRPr lang="ru-RU" sz="2000" b="1" i="1" dirty="0"/>
          </a:p>
        </p:txBody>
      </p:sp>
      <p:pic>
        <p:nvPicPr>
          <p:cNvPr id="5122" name="Picture 2" descr="http://peace-and-world.narod.ru/tit/tit12_odessa_19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8589">
            <a:off x="5567994" y="2818692"/>
            <a:ext cx="2258521" cy="294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984762"/>
            <a:ext cx="3888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«За несколько дней до Бородинского сражения Николай получил деньги, бумаги и, послав вперёд гусар, на почтовых поехал в Воронеж. Ночью приехал в Воронеж в гостиницу, заказал себе всё то, чего он долго лишён был в армии...»</a:t>
            </a:r>
          </a:p>
        </p:txBody>
      </p:sp>
    </p:spTree>
    <p:extLst>
      <p:ext uri="{BB962C8B-B14F-4D97-AF65-F5344CB8AC3E}">
        <p14:creationId xmlns:p14="http://schemas.microsoft.com/office/powerpoint/2010/main" val="263012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1277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980728"/>
            <a:ext cx="727280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i="1" dirty="0" smtClean="0"/>
          </a:p>
          <a:p>
            <a:pPr algn="just"/>
            <a:r>
              <a:rPr lang="ru-RU" sz="2400" i="1" dirty="0" smtClean="0"/>
              <a:t>В </a:t>
            </a:r>
            <a:r>
              <a:rPr lang="ru-RU" sz="2400" i="1" dirty="0"/>
              <a:t>4-й и 5-й главах фигурирует дом губернатора, который Толстой вполне мог видеть в Воронеже, поскольку квартира </a:t>
            </a:r>
            <a:r>
              <a:rPr lang="ru-RU" sz="2400" i="1" dirty="0" err="1"/>
              <a:t>Русановых</a:t>
            </a:r>
            <a:r>
              <a:rPr lang="ru-RU" sz="2400" i="1" dirty="0"/>
              <a:t> находилась недалеко от него. Дом губернатора (ныне Дом молодёжи) сегодня можно найти по адресу: проспект Революции, 22. Там располагается филиал краеведческого музея. В сцене вечера у губернатора Николай Ростов знакомится с тёткой княжны Марьи Болконской. Княжна Марья приехала в Воронеж с племянником к тётушке </a:t>
            </a:r>
            <a:r>
              <a:rPr lang="ru-RU" sz="2400" i="1" dirty="0" err="1"/>
              <a:t>Мальвинцевой</a:t>
            </a:r>
            <a:r>
              <a:rPr lang="ru-RU" sz="2400" i="1" dirty="0"/>
              <a:t>. В Воронеже герой узнаёт о Бородинском сражении и ранении князя Андрея</a:t>
            </a:r>
            <a:r>
              <a:rPr lang="ru-RU" sz="2400" i="1" dirty="0" smtClean="0"/>
              <a:t>.</a:t>
            </a:r>
          </a:p>
          <a:p>
            <a:pPr algn="just"/>
            <a:endParaRPr lang="ru-RU" sz="2400" i="1" dirty="0"/>
          </a:p>
          <a:p>
            <a:endParaRPr lang="ru-RU" sz="2000" i="1" dirty="0"/>
          </a:p>
          <a:p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423095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1277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089611"/>
            <a:ext cx="70764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Также в рассказе «</a:t>
            </a:r>
            <a:r>
              <a:rPr lang="ru-RU" sz="2400" i="1" dirty="0" err="1"/>
              <a:t>Холстомер</a:t>
            </a:r>
            <a:r>
              <a:rPr lang="ru-RU" sz="2400" i="1" dirty="0"/>
              <a:t>» Толстой написал о трагической судьбе лошади, знаменитого рысака </a:t>
            </a:r>
            <a:r>
              <a:rPr lang="ru-RU" sz="2400" i="1" dirty="0" err="1"/>
              <a:t>Хреновского</a:t>
            </a:r>
            <a:r>
              <a:rPr lang="ru-RU" sz="2400" i="1" dirty="0"/>
              <a:t> конного завода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  <p:pic>
        <p:nvPicPr>
          <p:cNvPr id="6146" name="Picture 2" descr="http://static.ozone.ru/multimedia/books_ill/10108716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90"/>
            <a:ext cx="4464496" cy="316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74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412776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 </a:t>
            </a:r>
            <a:r>
              <a:rPr lang="ru-RU" sz="2400" i="1" dirty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052736"/>
            <a:ext cx="707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Лучшие портреты </a:t>
            </a:r>
            <a:r>
              <a:rPr lang="ru-RU" sz="2400" i="1" dirty="0"/>
              <a:t>Толстого </a:t>
            </a:r>
            <a:r>
              <a:rPr lang="ru-RU" sz="2400" i="1" dirty="0" smtClean="0"/>
              <a:t>написал художник, связанный </a:t>
            </a:r>
            <a:r>
              <a:rPr lang="ru-RU" sz="2400" i="1" dirty="0"/>
              <a:t>с Воронежским краем.</a:t>
            </a:r>
          </a:p>
          <a:p>
            <a:pPr algn="ctr"/>
            <a:r>
              <a:rPr lang="ru-RU" sz="2400" i="1" dirty="0"/>
              <a:t> В 1873 г. уроженец г. </a:t>
            </a:r>
            <a:r>
              <a:rPr lang="ru-RU" sz="2400" i="1" dirty="0" smtClean="0"/>
              <a:t>Острогожск </a:t>
            </a:r>
            <a:r>
              <a:rPr lang="ru-RU" sz="2400" i="1" dirty="0"/>
              <a:t>Крамской Иван Николаевич (1837–1887), написал два портрета писателя.</a:t>
            </a:r>
          </a:p>
        </p:txBody>
      </p:sp>
      <p:pic>
        <p:nvPicPr>
          <p:cNvPr id="8196" name="Picture 4" descr="https://2.bp.blogspot.com/-qszHvyi5lNc/WBNA_X5ZP3I/AAAAAAAABwo/RqeI5sc7d7A2YoeH3spRCygmg2985NVGQCLcB/s1600/%25D0%259A%25D1%2580%25D0%25B0%25D0%25BC%25D1%2581%25D0%25BA%25D0%25BE%25D0%25B9%2B%25D0%259F%25D0%25BE%25D1%2580%25D1%2582%25D1%2580%25D0%25B5%25D1%2582%2B%25D0%259B%2B%25D0%259D%2B%25D0%25A2%25D0%25BE%25D0%25BB%25D1%2581%25D1%2582%25D0%25BE%25D0%25B3%25D0%25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9839">
            <a:off x="1209006" y="3016039"/>
            <a:ext cx="2202859" cy="268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nizrp.narod.ru/pics/lnt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1855">
            <a:off x="5766238" y="2696252"/>
            <a:ext cx="2043007" cy="300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9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06997" y="1183226"/>
            <a:ext cx="41764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Мать Толстого, Мария Николаевна, урожденная княжна Волконская</a:t>
            </a:r>
            <a:r>
              <a:rPr lang="ru-RU" sz="2000" i="1" dirty="0"/>
              <a:t>. Толстой был четвёртым ребёнком в семье; у него было три старших брата: Николай (1823—1860), Сергей (1826—1904) и Дмитрий (1827—1856). В 1830 году родилась сестра Мария . Его мать умерла с рождением последней дочери, когда ему не было ещё 2-х </a:t>
            </a:r>
            <a:r>
              <a:rPr lang="ru-RU" sz="2000" i="1" dirty="0" smtClean="0"/>
              <a:t>лет, но по рассказам членов семьи он хорошо представлял себе «ее духовный облик». </a:t>
            </a:r>
            <a:r>
              <a:rPr lang="ru-RU" i="1" dirty="0" smtClean="0"/>
              <a:t>".</a:t>
            </a: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279031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3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35896" y="1052736"/>
            <a:ext cx="468052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Отец Толстого , Николай Толстой, </a:t>
            </a: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участник Отечественной войны, запомнившийся писателю добродушно-насмешливым характером, любовью к чтению, к охоте тоже умер рано (1837). Воспитанием детей занималась дальняя родственница Т. А. Ергольская, имевшая огромное влияние на Толстого: «она научила меня духовному наслаждению любви». Детские воспоминания всегда оставались для Толстого самыми радостными и отразились в автобиографической повести "Детство".</a:t>
            </a:r>
          </a:p>
          <a:p>
            <a:pPr>
              <a:spcBef>
                <a:spcPct val="50000"/>
              </a:spcBef>
            </a:pPr>
            <a:endParaRPr lang="ru-RU" sz="20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484784"/>
            <a:ext cx="2632593" cy="379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5918" y="1052736"/>
            <a:ext cx="71244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Когда Толстому было 13 лет, семья переехала в Казань, в дом родственницы и опекунши детей П. И. Юшковой. Обучался в Казанском университете, который позже оставил. Лев Николаевич уже в то время знал 16 языков, много читал и изучал философию.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82699"/>
            <a:ext cx="4248472" cy="2563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2512462"/>
            <a:ext cx="2232246" cy="307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270501"/>
            <a:ext cx="3168352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29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5918" y="1052736"/>
            <a:ext cx="712447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1851 старший брат Николай, офицер действующей армии, уговорил Толстого ехать вместе на Кавказ. Почти три года Толстой прожил в казачьей станице на берегу Терека. На Кавказе Толстой написал повесть "Детство" и отправил ее в журнал "Современник"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5906">
            <a:off x="881714" y="2814842"/>
            <a:ext cx="2069224" cy="299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68212"/>
            <a:ext cx="4602088" cy="312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07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2170" y="1124744"/>
            <a:ext cx="37678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/>
              <a:t>В 1854 Толстой получил назначение в Дунайскую армию, в Бухарест. Скучная штабная жизнь заставила его перевестись в Крымскую армию, в осажденный Севастополь, где он командовал батареей на 4-м бастионе, проявив редкую личную храбрость (награжден орденом св. Анны и медалями). В Крыму Толстого захватили новые впечатления и литературные планы (собирался в т. ч. издавать журнал для солдат), здесь он начал писать цикл </a:t>
            </a:r>
            <a:r>
              <a:rPr lang="ru-RU" i="1" dirty="0" smtClean="0"/>
              <a:t>«Севастопольских </a:t>
            </a:r>
            <a:r>
              <a:rPr lang="ru-RU" i="1" dirty="0"/>
              <a:t>рассказов».</a:t>
            </a:r>
          </a:p>
          <a:p>
            <a:pPr algn="just"/>
            <a:endParaRPr lang="ru-RU" i="1" dirty="0" smtClean="0"/>
          </a:p>
        </p:txBody>
      </p:sp>
      <p:pic>
        <p:nvPicPr>
          <p:cNvPr id="1026" name="Picture 2" descr="http://www.ukrboard.com.ua/imgs/board/3/2068503-1-325x3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1114">
            <a:off x="5713598" y="3971146"/>
            <a:ext cx="1901655" cy="190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tdata.ru/u2/photoCB87/20328686770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24744"/>
            <a:ext cx="2303537" cy="288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87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980728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В ноябре 1855 Толстой приехал в Петербург и сразу вошел в кружок "Современника" (Н. А. Некрасов, И. С. Тургенев, А. Н. Островский, И. А. Гончаров и др</a:t>
            </a:r>
            <a:r>
              <a:rPr lang="ru-RU" sz="2400" i="1" dirty="0" smtClean="0"/>
              <a:t>.).</a:t>
            </a:r>
            <a:r>
              <a:rPr lang="ru-RU" sz="2400" i="1" dirty="0"/>
              <a:t>Осенью 1856 Толстой, выйдя в отставку, уехал в Ясную Поляну, а в начале 1857 — за границу. </a:t>
            </a:r>
          </a:p>
        </p:txBody>
      </p:sp>
      <p:pic>
        <p:nvPicPr>
          <p:cNvPr id="2050" name="Picture 2" descr="http://school-collection.iv-edu.ru/dlrstore/6a593503-fd78-4c59-ad3d-0975901e5e2b/%5bLI9RK_17-02%5d_%5bIL_01%5d-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77949"/>
            <a:ext cx="3744416" cy="278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3424535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Он побывал во Франции, Италии, Швейцарии, Германии .Осенью вернулся в Москву, затем — в Ясную Поляну.</a:t>
            </a:r>
          </a:p>
        </p:txBody>
      </p:sp>
    </p:spTree>
    <p:extLst>
      <p:ext uri="{BB962C8B-B14F-4D97-AF65-F5344CB8AC3E}">
        <p14:creationId xmlns:p14="http://schemas.microsoft.com/office/powerpoint/2010/main" val="171999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980728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Толстой в 1859 </a:t>
            </a:r>
            <a:r>
              <a:rPr lang="ru-RU" sz="2400" i="1" dirty="0" smtClean="0"/>
              <a:t>г. </a:t>
            </a:r>
            <a:r>
              <a:rPr lang="ru-RU" sz="2400" i="1" dirty="0"/>
              <a:t>открыл в деревне школу для детей крестьян, а также помог устроить более 20 подобных учебных заведений в районе Красной Поляны. В </a:t>
            </a:r>
            <a:r>
              <a:rPr lang="ru-RU" sz="2400" i="1" dirty="0" smtClean="0"/>
              <a:t>1862 г. </a:t>
            </a:r>
            <a:r>
              <a:rPr lang="ru-RU" sz="2400" i="1" dirty="0"/>
              <a:t>издавал педагогический журнал "Ясная </a:t>
            </a:r>
            <a:r>
              <a:rPr lang="ru-RU" sz="2400" i="1" dirty="0" smtClean="0"/>
              <a:t>Поляна».</a:t>
            </a:r>
            <a:endParaRPr lang="ru-RU" sz="2400" i="1" dirty="0"/>
          </a:p>
        </p:txBody>
      </p:sp>
      <p:sp>
        <p:nvSpPr>
          <p:cNvPr id="2" name="AutoShape 2" descr="https://regnum.ru/uploads/pictures/news/2017/09/05/regnum_picture_1504630273509880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regnum.ru/uploads/pictures/news/2017/09/05/regnum_picture_1504630273509880_bi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regnum.ru/uploads/pictures/news/2017/09/05/regnum_picture_1504630273509880_bi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837">
            <a:off x="1433549" y="3049785"/>
            <a:ext cx="1951611" cy="263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 descr="https://ds02.infourok.ru/uploads/ex/0f84/0002cea3-30bc54db/img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925" y="2564904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54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755</TotalTime>
  <Words>1434</Words>
  <Application>Microsoft Office PowerPoint</Application>
  <PresentationFormat>Экран (4:3)</PresentationFormat>
  <Paragraphs>61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Кутюр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Видео</cp:lastModifiedBy>
  <cp:revision>79</cp:revision>
  <dcterms:created xsi:type="dcterms:W3CDTF">2012-10-14T11:19:59Z</dcterms:created>
  <dcterms:modified xsi:type="dcterms:W3CDTF">2022-10-10T11:44:38Z</dcterms:modified>
</cp:coreProperties>
</file>