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8" r:id="rId2"/>
    <p:sldId id="279" r:id="rId3"/>
    <p:sldId id="273" r:id="rId4"/>
    <p:sldId id="257" r:id="rId5"/>
    <p:sldId id="274" r:id="rId6"/>
    <p:sldId id="262" r:id="rId7"/>
    <p:sldId id="275" r:id="rId8"/>
    <p:sldId id="276" r:id="rId9"/>
    <p:sldId id="277" r:id="rId10"/>
    <p:sldId id="258" r:id="rId11"/>
    <p:sldId id="27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9D0E2D9-A046-4141-AD23-8D2A5E20EE1F}">
          <p14:sldIdLst>
            <p14:sldId id="268"/>
            <p14:sldId id="279"/>
            <p14:sldId id="273"/>
          </p14:sldIdLst>
        </p14:section>
        <p14:section name="заголовок" id="{63C55524-0093-472F-8C3E-FCBD94C28229}">
          <p14:sldIdLst>
            <p14:sldId id="257"/>
            <p14:sldId id="274"/>
            <p14:sldId id="262"/>
            <p14:sldId id="275"/>
            <p14:sldId id="276"/>
            <p14:sldId id="277"/>
            <p14:sldId id="258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29" autoAdjust="0"/>
    <p:restoredTop sz="86323" autoAdjust="0"/>
  </p:normalViewPr>
  <p:slideViewPr>
    <p:cSldViewPr>
      <p:cViewPr varScale="1">
        <p:scale>
          <a:sx n="57" d="100"/>
          <a:sy n="57" d="100"/>
        </p:scale>
        <p:origin x="83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3:47.8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3:48.3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3:48.7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3:49.4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4:34.4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4:35.0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4:35.4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4:40.0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0T12:24:40.4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21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47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17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981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01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4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90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631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5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75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011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0BC514-1D5A-4694-9010-A9234BCE0360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10.10.2022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2B9D6C7-DDF0-4F0F-BF04-19E18C0FA04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238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13" Type="http://schemas.openxmlformats.org/officeDocument/2006/relationships/image" Target="../media/image18.png"/><Relationship Id="rId3" Type="http://schemas.openxmlformats.org/officeDocument/2006/relationships/image" Target="../media/image150.png"/><Relationship Id="rId7" Type="http://schemas.openxmlformats.org/officeDocument/2006/relationships/customXml" Target="../ink/ink5.xml"/><Relationship Id="rId12" Type="http://schemas.openxmlformats.org/officeDocument/2006/relationships/image" Target="../media/image17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.xml"/><Relationship Id="rId11" Type="http://schemas.openxmlformats.org/officeDocument/2006/relationships/customXml" Target="../ink/ink9.xml"/><Relationship Id="rId5" Type="http://schemas.openxmlformats.org/officeDocument/2006/relationships/customXml" Target="../ink/ink3.xml"/><Relationship Id="rId10" Type="http://schemas.openxmlformats.org/officeDocument/2006/relationships/customXml" Target="../ink/ink8.xml"/><Relationship Id="rId4" Type="http://schemas.openxmlformats.org/officeDocument/2006/relationships/customXml" Target="../ink/ink2.xml"/><Relationship Id="rId9" Type="http://schemas.openxmlformats.org/officeDocument/2006/relationships/customXml" Target="../ink/ink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40568" y="188640"/>
            <a:ext cx="9655616" cy="3600400"/>
          </a:xfrm>
          <a:noFill/>
          <a:ln>
            <a:noFill/>
          </a:ln>
          <a:effectLst>
            <a:reflection endPos="650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Тема урока:</a:t>
            </a:r>
            <a:b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Согласные звуки [в'],[в'].</a:t>
            </a:r>
            <a:b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Буквы В ,в.</a:t>
            </a:r>
            <a:br>
              <a:rPr lang="ru-RU" sz="6000" b="1" dirty="0"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br>
              <a:rPr lang="ru-RU" sz="54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5400" dirty="0">
                <a:solidFill>
                  <a:srgbClr val="0070C0"/>
                </a:solidFill>
                <a:latin typeface="Monotype Corsiva" pitchFamily="66" charset="0"/>
              </a:rPr>
              <a:t>Урок</a:t>
            </a:r>
            <a:br>
              <a:rPr lang="ru-RU" sz="4900" dirty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4900" dirty="0">
                <a:solidFill>
                  <a:srgbClr val="0070C0"/>
                </a:solidFill>
                <a:latin typeface="Monotype Corsiva" pitchFamily="66" charset="0"/>
              </a:rPr>
              <a:t>на  тему: </a:t>
            </a:r>
            <a:br>
              <a:rPr lang="ru-RU" sz="4900" dirty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900" cap="none" dirty="0">
                <a:solidFill>
                  <a:schemeClr val="bg1"/>
                </a:solidFill>
                <a:latin typeface="Georgia" pitchFamily="18" charset="0"/>
              </a:rPr>
              <a:t>«</a:t>
            </a:r>
            <a: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  <a:t>Согласные буквы  </a:t>
            </a:r>
            <a:r>
              <a:rPr lang="ru-RU" sz="5300" cap="none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Aharoni" pitchFamily="2" charset="-79"/>
              </a:rPr>
              <a:t>В,в</a:t>
            </a:r>
            <a:b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</a:br>
            <a: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  <a:t>обозначающие </a:t>
            </a:r>
            <a:b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</a:br>
            <a: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  <a:t>согласные</a:t>
            </a:r>
            <a:r>
              <a:rPr lang="en-US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  <a:t>  </a:t>
            </a:r>
            <a: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  <a:t>звуки  </a:t>
            </a:r>
            <a:r>
              <a:rPr lang="en-US" sz="4900" cap="none" dirty="0"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[</a:t>
            </a:r>
            <a:r>
              <a:rPr lang="ru-RU" sz="4900" cap="none" dirty="0"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в</a:t>
            </a:r>
            <a:r>
              <a:rPr lang="en-US" sz="4900" cap="none" dirty="0"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]</a:t>
            </a:r>
            <a:r>
              <a:rPr lang="ru-RU" sz="4900" cap="none" dirty="0"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,</a:t>
            </a:r>
            <a:r>
              <a:rPr lang="en-US" sz="4900" cap="none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 [</a:t>
            </a:r>
            <a:r>
              <a:rPr lang="ru-RU" sz="4900" cap="none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в'</a:t>
            </a:r>
            <a:r>
              <a:rPr lang="en-US" sz="4900" cap="none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latin typeface="Georgia" pitchFamily="18" charset="0"/>
                <a:cs typeface="Aharoni" pitchFamily="2" charset="-79"/>
              </a:rPr>
              <a:t>]</a:t>
            </a:r>
            <a:r>
              <a:rPr lang="ru-RU" sz="4900" cap="none" dirty="0">
                <a:solidFill>
                  <a:srgbClr val="FFFF00"/>
                </a:solidFill>
                <a:latin typeface="Georgia" pitchFamily="18" charset="0"/>
                <a:cs typeface="Aharoni" pitchFamily="2" charset="-79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509120"/>
            <a:ext cx="4105280" cy="2348879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</a:rPr>
              <a:t>МБОУ Лицей №1</a:t>
            </a:r>
          </a:p>
          <a:p>
            <a:pPr algn="l"/>
            <a:r>
              <a:rPr lang="ru-RU" sz="2800" b="1" dirty="0">
                <a:solidFill>
                  <a:schemeClr val="tx1"/>
                </a:solidFill>
              </a:rPr>
              <a:t>Учитель начальных классов: </a:t>
            </a:r>
            <a:r>
              <a:rPr lang="ru-RU" sz="2800" b="1" dirty="0" err="1">
                <a:solidFill>
                  <a:schemeClr val="tx1"/>
                </a:solidFill>
              </a:rPr>
              <a:t>Побочина</a:t>
            </a:r>
            <a:r>
              <a:rPr lang="ru-RU" sz="2800" b="1" dirty="0">
                <a:solidFill>
                  <a:schemeClr val="tx1"/>
                </a:solidFill>
              </a:rPr>
              <a:t> Е.О.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09086F-5BE1-660A-CD81-70970F01B8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134" r="-5134"/>
          <a:stretch/>
        </p:blipFill>
        <p:spPr>
          <a:xfrm>
            <a:off x="56605" y="3237992"/>
            <a:ext cx="3096344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1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884830-3912-2695-7B26-E7A298F96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99" y="3401565"/>
            <a:ext cx="8602202" cy="54869"/>
          </a:xfrm>
          <a:prstGeom prst="rect">
            <a:avLst/>
          </a:prstGeom>
        </p:spPr>
      </p:pic>
      <p:sp>
        <p:nvSpPr>
          <p:cNvPr id="3" name="Line 9">
            <a:extLst>
              <a:ext uri="{FF2B5EF4-FFF2-40B4-BE49-F238E27FC236}">
                <a16:creationId xmlns:a16="http://schemas.microsoft.com/office/drawing/2014/main" id="{2A87D04F-493D-B73B-4986-9CB7E6DF15A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825" y="4868863"/>
            <a:ext cx="8569325" cy="0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E01033A2-8D0F-D705-CB17-B66747180EA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825" y="476250"/>
            <a:ext cx="8569325" cy="0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DBC8AA69-F665-5C17-78C9-C6BC3BE975DD}"/>
              </a:ext>
            </a:extLst>
          </p:cNvPr>
          <p:cNvSpPr>
            <a:spLocks/>
          </p:cNvSpPr>
          <p:nvPr/>
        </p:nvSpPr>
        <p:spPr bwMode="auto">
          <a:xfrm>
            <a:off x="1589088" y="466725"/>
            <a:ext cx="3149600" cy="4640263"/>
          </a:xfrm>
          <a:custGeom>
            <a:avLst/>
            <a:gdLst>
              <a:gd name="T0" fmla="*/ 877888 w 1984"/>
              <a:gd name="T1" fmla="*/ 3989388 h 2923"/>
              <a:gd name="T2" fmla="*/ 965200 w 1984"/>
              <a:gd name="T3" fmla="*/ 4249738 h 2923"/>
              <a:gd name="T4" fmla="*/ 1363663 w 1984"/>
              <a:gd name="T5" fmla="*/ 4352926 h 2923"/>
              <a:gd name="T6" fmla="*/ 1849438 w 1984"/>
              <a:gd name="T7" fmla="*/ 4000501 h 2923"/>
              <a:gd name="T8" fmla="*/ 2306638 w 1984"/>
              <a:gd name="T9" fmla="*/ 3038475 h 2923"/>
              <a:gd name="T10" fmla="*/ 2306638 w 1984"/>
              <a:gd name="T11" fmla="*/ 2562225 h 2923"/>
              <a:gd name="T12" fmla="*/ 2116138 w 1984"/>
              <a:gd name="T13" fmla="*/ 2276475 h 2923"/>
              <a:gd name="T14" fmla="*/ 1839913 w 1984"/>
              <a:gd name="T15" fmla="*/ 2190750 h 2923"/>
              <a:gd name="T16" fmla="*/ 1573213 w 1984"/>
              <a:gd name="T17" fmla="*/ 2152650 h 2923"/>
              <a:gd name="T18" fmla="*/ 2432050 w 1984"/>
              <a:gd name="T19" fmla="*/ 1666875 h 2923"/>
              <a:gd name="T20" fmla="*/ 3025775 w 1984"/>
              <a:gd name="T21" fmla="*/ 912813 h 2923"/>
              <a:gd name="T22" fmla="*/ 3055938 w 1984"/>
              <a:gd name="T23" fmla="*/ 157163 h 2923"/>
              <a:gd name="T24" fmla="*/ 2460625 w 1984"/>
              <a:gd name="T25" fmla="*/ 244475 h 2923"/>
              <a:gd name="T26" fmla="*/ 1270000 w 1984"/>
              <a:gd name="T27" fmla="*/ 1624013 h 2923"/>
              <a:gd name="T28" fmla="*/ 341313 w 1984"/>
              <a:gd name="T29" fmla="*/ 3148013 h 2923"/>
              <a:gd name="T30" fmla="*/ 50800 w 1984"/>
              <a:gd name="T31" fmla="*/ 4105276 h 2923"/>
              <a:gd name="T32" fmla="*/ 646113 w 1984"/>
              <a:gd name="T33" fmla="*/ 3975101 h 2923"/>
              <a:gd name="T34" fmla="*/ 2314575 w 1984"/>
              <a:gd name="T35" fmla="*/ 114300 h 292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4"/>
              <a:gd name="T55" fmla="*/ 0 h 2923"/>
              <a:gd name="T56" fmla="*/ 1984 w 1984"/>
              <a:gd name="T57" fmla="*/ 2923 h 2923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4" h="2923">
                <a:moveTo>
                  <a:pt x="553" y="2513"/>
                </a:moveTo>
                <a:cubicBezTo>
                  <a:pt x="562" y="2540"/>
                  <a:pt x="557" y="2639"/>
                  <a:pt x="608" y="2677"/>
                </a:cubicBezTo>
                <a:cubicBezTo>
                  <a:pt x="659" y="2715"/>
                  <a:pt x="766" y="2768"/>
                  <a:pt x="859" y="2742"/>
                </a:cubicBezTo>
                <a:cubicBezTo>
                  <a:pt x="952" y="2716"/>
                  <a:pt x="1066" y="2658"/>
                  <a:pt x="1165" y="2520"/>
                </a:cubicBezTo>
                <a:cubicBezTo>
                  <a:pt x="1264" y="2382"/>
                  <a:pt x="1405" y="2065"/>
                  <a:pt x="1453" y="1914"/>
                </a:cubicBezTo>
                <a:cubicBezTo>
                  <a:pt x="1501" y="1763"/>
                  <a:pt x="1473" y="1694"/>
                  <a:pt x="1453" y="1614"/>
                </a:cubicBezTo>
                <a:cubicBezTo>
                  <a:pt x="1433" y="1534"/>
                  <a:pt x="1382" y="1473"/>
                  <a:pt x="1333" y="1434"/>
                </a:cubicBezTo>
                <a:cubicBezTo>
                  <a:pt x="1284" y="1395"/>
                  <a:pt x="1216" y="1393"/>
                  <a:pt x="1159" y="1380"/>
                </a:cubicBezTo>
                <a:cubicBezTo>
                  <a:pt x="1102" y="1367"/>
                  <a:pt x="929" y="1411"/>
                  <a:pt x="991" y="1356"/>
                </a:cubicBezTo>
                <a:cubicBezTo>
                  <a:pt x="1053" y="1301"/>
                  <a:pt x="1380" y="1180"/>
                  <a:pt x="1532" y="1050"/>
                </a:cubicBezTo>
                <a:cubicBezTo>
                  <a:pt x="1684" y="920"/>
                  <a:pt x="1841" y="733"/>
                  <a:pt x="1906" y="575"/>
                </a:cubicBezTo>
                <a:cubicBezTo>
                  <a:pt x="1971" y="417"/>
                  <a:pt x="1984" y="169"/>
                  <a:pt x="1925" y="99"/>
                </a:cubicBezTo>
                <a:cubicBezTo>
                  <a:pt x="1866" y="29"/>
                  <a:pt x="1737" y="0"/>
                  <a:pt x="1550" y="154"/>
                </a:cubicBezTo>
                <a:cubicBezTo>
                  <a:pt x="1363" y="308"/>
                  <a:pt x="1022" y="718"/>
                  <a:pt x="800" y="1023"/>
                </a:cubicBezTo>
                <a:cubicBezTo>
                  <a:pt x="578" y="1328"/>
                  <a:pt x="343" y="1723"/>
                  <a:pt x="215" y="1983"/>
                </a:cubicBezTo>
                <a:cubicBezTo>
                  <a:pt x="87" y="2243"/>
                  <a:pt x="0" y="2499"/>
                  <a:pt x="32" y="2586"/>
                </a:cubicBezTo>
                <a:cubicBezTo>
                  <a:pt x="64" y="2673"/>
                  <a:pt x="169" y="2923"/>
                  <a:pt x="407" y="2504"/>
                </a:cubicBezTo>
                <a:cubicBezTo>
                  <a:pt x="645" y="2085"/>
                  <a:pt x="1239" y="579"/>
                  <a:pt x="1458" y="72"/>
                </a:cubicBezTo>
              </a:path>
            </a:pathLst>
          </a:custGeom>
          <a:noFill/>
          <a:ln w="152400">
            <a:solidFill>
              <a:srgbClr val="3333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6" name="Group 16">
            <a:extLst>
              <a:ext uri="{FF2B5EF4-FFF2-40B4-BE49-F238E27FC236}">
                <a16:creationId xmlns:a16="http://schemas.microsoft.com/office/drawing/2014/main" id="{9AC523BB-E1A8-EEEC-86F2-467CF3924817}"/>
              </a:ext>
            </a:extLst>
          </p:cNvPr>
          <p:cNvGrpSpPr>
            <a:grpSpLocks/>
          </p:cNvGrpSpPr>
          <p:nvPr/>
        </p:nvGrpSpPr>
        <p:grpSpPr bwMode="auto">
          <a:xfrm>
            <a:off x="4951413" y="479424"/>
            <a:ext cx="2503487" cy="4406869"/>
            <a:chOff x="3061" y="350"/>
            <a:chExt cx="1577" cy="2717"/>
          </a:xfrm>
        </p:grpSpPr>
        <p:sp>
          <p:nvSpPr>
            <p:cNvPr id="7" name="AutoShape 12">
              <a:extLst>
                <a:ext uri="{FF2B5EF4-FFF2-40B4-BE49-F238E27FC236}">
                  <a16:creationId xmlns:a16="http://schemas.microsoft.com/office/drawing/2014/main" id="{7A4A6C64-53BE-6258-4DAE-CBDC4E3BA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" y="2160"/>
              <a:ext cx="91" cy="91"/>
            </a:xfrm>
            <a:prstGeom prst="flowChartConnector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" name="Oval 13">
              <a:extLst>
                <a:ext uri="{FF2B5EF4-FFF2-40B4-BE49-F238E27FC236}">
                  <a16:creationId xmlns:a16="http://schemas.microsoft.com/office/drawing/2014/main" id="{2D324445-A072-80E7-D567-795FD2CA51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367641">
              <a:off x="3334" y="1661"/>
              <a:ext cx="545" cy="1406"/>
            </a:xfrm>
            <a:prstGeom prst="ellipse">
              <a:avLst/>
            </a:prstGeom>
            <a:noFill/>
            <a:ln w="152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0C8FA858-8DB4-6CAC-E1A2-E7D6054CA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" y="350"/>
              <a:ext cx="1508" cy="1829"/>
            </a:xfrm>
            <a:custGeom>
              <a:avLst/>
              <a:gdLst>
                <a:gd name="T0" fmla="*/ 0 w 1508"/>
                <a:gd name="T1" fmla="*/ 1829 h 1829"/>
                <a:gd name="T2" fmla="*/ 1153 w 1508"/>
                <a:gd name="T3" fmla="*/ 774 h 1829"/>
                <a:gd name="T4" fmla="*/ 1459 w 1508"/>
                <a:gd name="T5" fmla="*/ 365 h 1829"/>
                <a:gd name="T6" fmla="*/ 1450 w 1508"/>
                <a:gd name="T7" fmla="*/ 49 h 1829"/>
                <a:gd name="T8" fmla="*/ 1218 w 1508"/>
                <a:gd name="T9" fmla="*/ 68 h 1829"/>
                <a:gd name="T10" fmla="*/ 911 w 1508"/>
                <a:gd name="T11" fmla="*/ 403 h 1829"/>
                <a:gd name="T12" fmla="*/ 289 w 1508"/>
                <a:gd name="T13" fmla="*/ 1777 h 18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08"/>
                <a:gd name="T22" fmla="*/ 0 h 1829"/>
                <a:gd name="T23" fmla="*/ 1508 w 1508"/>
                <a:gd name="T24" fmla="*/ 1829 h 18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08" h="1829">
                  <a:moveTo>
                    <a:pt x="0" y="1829"/>
                  </a:moveTo>
                  <a:cubicBezTo>
                    <a:pt x="192" y="1653"/>
                    <a:pt x="910" y="1018"/>
                    <a:pt x="1153" y="774"/>
                  </a:cubicBezTo>
                  <a:cubicBezTo>
                    <a:pt x="1396" y="530"/>
                    <a:pt x="1410" y="486"/>
                    <a:pt x="1459" y="365"/>
                  </a:cubicBezTo>
                  <a:cubicBezTo>
                    <a:pt x="1508" y="244"/>
                    <a:pt x="1490" y="98"/>
                    <a:pt x="1450" y="49"/>
                  </a:cubicBezTo>
                  <a:cubicBezTo>
                    <a:pt x="1410" y="0"/>
                    <a:pt x="1308" y="9"/>
                    <a:pt x="1218" y="68"/>
                  </a:cubicBezTo>
                  <a:cubicBezTo>
                    <a:pt x="1128" y="127"/>
                    <a:pt x="1066" y="118"/>
                    <a:pt x="911" y="403"/>
                  </a:cubicBezTo>
                  <a:cubicBezTo>
                    <a:pt x="756" y="688"/>
                    <a:pt x="419" y="1491"/>
                    <a:pt x="289" y="1777"/>
                  </a:cubicBezTo>
                </a:path>
              </a:pathLst>
            </a:custGeom>
            <a:noFill/>
            <a:ln w="152400">
              <a:solidFill>
                <a:srgbClr val="33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0" name="AutoShape 18">
            <a:extLst>
              <a:ext uri="{FF2B5EF4-FFF2-40B4-BE49-F238E27FC236}">
                <a16:creationId xmlns:a16="http://schemas.microsoft.com/office/drawing/2014/main" id="{7FD97112-F13F-B531-C0C8-DBE4DFE2880D}"/>
              </a:ext>
            </a:extLst>
          </p:cNvPr>
          <p:cNvSpPr>
            <a:spLocks noChangeArrowheads="1"/>
          </p:cNvSpPr>
          <p:nvPr/>
        </p:nvSpPr>
        <p:spPr bwMode="auto">
          <a:xfrm rot="12875164">
            <a:off x="3775075" y="690563"/>
            <a:ext cx="649288" cy="144462"/>
          </a:xfrm>
          <a:prstGeom prst="homePlate">
            <a:avLst>
              <a:gd name="adj" fmla="val 112363"/>
            </a:avLst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3851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C -0.06285 0.21111 -0.12552 0.42222 -0.1625 0.52222 C -0.19948 0.62222 -0.2092 0.59699 -0.22223 0.6 C -0.23525 0.60301 -0.24723 0.58148 -0.24028 0.54074 C -0.23334 0.5 -0.21962 0.44005 -0.18056 0.35556 C -0.1415 0.27107 -0.04566 0.09422 -0.00556 0.03334 C 0.03455 -0.02754 0.04444 -0.00555 0.05972 -0.00926 C 0.075 -0.01296 0.08177 -0.0081 0.08611 0.01111 C 0.09045 0.03033 0.09739 0.07107 0.08611 0.10556 C 0.07482 0.14005 0.04409 0.18797 0.01805 0.21852 C -0.00799 0.24908 -0.06111 0.27662 -0.07084 0.28889 C -0.08056 0.30116 -0.05122 0.28797 -0.04028 0.29259 C -0.02934 0.29722 -0.01389 0.3007 -0.00556 0.31667 C 0.00277 0.33218 0.01805 0.34514 0.00972 0.38889 C 0.00139 0.43264 -0.03594 0.54352 -0.05556 0.57963 C -0.07518 0.61574 -0.09427 0.60185 -0.10834 0.60556 C -0.1224 0.60926 -0.13264 0.60857 -0.14028 0.60185 C -0.14792 0.59514 -0.15104 0.57986 -0.15417 0.56482 " pathEditMode="relative" rAng="0" ptsTypes="aaaaaaaaaaaaaaaa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29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56 0.40556 C 0.20348 0.32593 0.27639 0.24722 0.31945 0.18889 C 0.3625 0.13033 0.37969 0.08796 0.38889 0.05556 C 0.39809 0.02315 0.39167 -0.0081 0.375 -0.00555 C 0.35834 -0.00301 0.325 -0.00856 0.28889 0.07037 C 0.25278 0.14931 0.17709 0.37847 0.15834 0.46852 C 0.13959 0.5581 0.1632 0.5963 0.17639 0.60926 C 0.18959 0.62222 0.22136 0.57778 0.2375 0.5463 C 0.25365 0.51482 0.26754 0.45579 0.27362 0.42037 C 0.27969 0.38495 0.2783 0.35278 0.27362 0.33333 C 0.26893 0.31389 0.25834 0.30023 0.24584 0.3037 C 0.23334 0.30718 0.20851 0.34329 0.19862 0.3537 " pathEditMode="relative" rAng="0" ptsTypes="aaaaaaaaaaaa">
                                      <p:cBhvr>
                                        <p:cTn id="9" dur="7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-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671A6B-8CE5-C303-12B5-B167F4FFD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0E2FE1-DC37-C8F3-A3CB-0EBF8BE95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BEFFB0-9B06-2BA1-B9EE-ED0625A4D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178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2ACD9-05F3-72A8-2FE5-DCCF56697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ADF810-80CD-E813-2612-2D0FF0321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ctr">
              <a:buNone/>
            </a:pPr>
            <a:r>
              <a:rPr lang="ru-RU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Речь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       Устная  </a:t>
            </a:r>
            <a:r>
              <a:rPr lang="ru-RU" dirty="0"/>
              <a:t>                              </a:t>
            </a:r>
            <a:r>
              <a:rPr lang="ru-RU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Письменная</a:t>
            </a:r>
            <a:endParaRPr lang="ru-RU" dirty="0"/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CE33A01-12D7-C10B-2358-30E96A1E6347}"/>
              </a:ext>
            </a:extLst>
          </p:cNvPr>
          <p:cNvCxnSpPr>
            <a:cxnSpLocks/>
          </p:cNvCxnSpPr>
          <p:nvPr/>
        </p:nvCxnSpPr>
        <p:spPr>
          <a:xfrm flipH="1">
            <a:off x="2820134" y="1852484"/>
            <a:ext cx="1368152" cy="8305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31F5A858-4D0A-6F27-C0CD-A3DA02386F3F}"/>
              </a:ext>
            </a:extLst>
          </p:cNvPr>
          <p:cNvCxnSpPr>
            <a:cxnSpLocks/>
          </p:cNvCxnSpPr>
          <p:nvPr/>
        </p:nvCxnSpPr>
        <p:spPr>
          <a:xfrm>
            <a:off x="4904374" y="1852484"/>
            <a:ext cx="1008112" cy="8305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B685051-8DB4-37D6-3D60-FF97C2176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65" y="3214882"/>
            <a:ext cx="4320480" cy="33461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232596A-7116-24E4-F33A-D1C455363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680" y="3169080"/>
            <a:ext cx="4133719" cy="353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3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01EE4-A1C3-71AC-8364-AADD996E8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Разминка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558A233-BCF7-9303-3C7C-04D223754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0026" y="1600200"/>
            <a:ext cx="642394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094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A2C714-E484-F901-8FA6-2205FE4B4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946" y="1340769"/>
            <a:ext cx="7712108" cy="41458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7853E0-8378-ED4E-8DE6-9EBA1F489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46" y="5661248"/>
            <a:ext cx="1780186" cy="8961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22DD54A-F916-CE0A-45AB-C6E58CBE07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5661248"/>
            <a:ext cx="1780186" cy="8961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DF4DCB-00B7-BD91-D3B6-8FAB0D0A57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760" y="116632"/>
            <a:ext cx="67977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0060C-E3DA-F110-C649-7767DB049D0B}"/>
              </a:ext>
            </a:extLst>
          </p:cNvPr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b="1" i="1" dirty="0"/>
              <a:t>Отгадай загадку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6D90A4-FC43-B0D1-19D5-E6E0CB434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За окошком завывает,</a:t>
            </a:r>
            <a:br>
              <a:rPr lang="ru-RU" b="1" dirty="0"/>
            </a:br>
            <a:r>
              <a:rPr lang="ru-RU" b="1" dirty="0"/>
              <a:t>Тёплым, ласковым бывает,</a:t>
            </a:r>
            <a:br>
              <a:rPr lang="ru-RU" b="1" dirty="0"/>
            </a:br>
            <a:r>
              <a:rPr lang="ru-RU" b="1" dirty="0"/>
              <a:t>Но и может всё на свете</a:t>
            </a:r>
            <a:br>
              <a:rPr lang="ru-RU" b="1" dirty="0"/>
            </a:br>
            <a:r>
              <a:rPr lang="ru-RU" b="1" dirty="0"/>
              <a:t>Разломать, разрушить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C3E3AF6-1EF4-FE66-608E-94F5E65A0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84" y="5500928"/>
            <a:ext cx="1743607" cy="8839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68F2D4-C7F7-77B9-8F40-DD3ACA4F3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091" y="5500927"/>
            <a:ext cx="1743607" cy="8839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51049F-2D68-D127-69D6-1968D9E40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689" y="5513119"/>
            <a:ext cx="987638" cy="8596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9B02D0-700E-8B33-E60A-5B953EFE8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327" y="3518452"/>
            <a:ext cx="4828029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2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86446" y="571480"/>
            <a:ext cx="106471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b="1" dirty="0">
                <a:solidFill>
                  <a:prstClr val="white"/>
                </a:solidFill>
              </a:rPr>
              <a:t>[</a:t>
            </a:r>
            <a:r>
              <a:rPr lang="ru-RU" sz="6000" b="1" dirty="0">
                <a:solidFill>
                  <a:prstClr val="white"/>
                </a:solidFill>
              </a:rPr>
              <a:t>в</a:t>
            </a:r>
            <a:r>
              <a:rPr lang="en-US" sz="6000" b="1" dirty="0">
                <a:solidFill>
                  <a:prstClr val="white"/>
                </a:solidFill>
              </a:rPr>
              <a:t>]</a:t>
            </a:r>
            <a:endParaRPr lang="ru-RU" sz="6000" b="1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15206" y="571480"/>
            <a:ext cx="126348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b="1" dirty="0">
                <a:solidFill>
                  <a:prstClr val="white"/>
                </a:solidFill>
              </a:rPr>
              <a:t>[</a:t>
            </a:r>
            <a:r>
              <a:rPr lang="ru-RU" sz="6000" b="1" dirty="0">
                <a:solidFill>
                  <a:prstClr val="white"/>
                </a:solidFill>
              </a:rPr>
              <a:t>в</a:t>
            </a:r>
            <a:r>
              <a:rPr lang="en-US" sz="6000" b="1" dirty="0">
                <a:solidFill>
                  <a:prstClr val="white"/>
                </a:solidFill>
              </a:rPr>
              <a:t>’]</a:t>
            </a:r>
            <a:endParaRPr lang="ru-RU" sz="6000" b="1" dirty="0">
              <a:solidFill>
                <a:prstClr val="white"/>
              </a:solidFill>
            </a:endParaRPr>
          </a:p>
        </p:txBody>
      </p:sp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4876" y="3857628"/>
            <a:ext cx="3238523" cy="24288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01A83B8-F351-690B-2086-2AD1A6727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6064" y="-74132"/>
            <a:ext cx="6498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719098"/>
      </p:ext>
    </p:extLst>
  </p:cSld>
  <p:clrMapOvr>
    <a:masterClrMapping/>
  </p:clrMapOvr>
  <p:transition advClick="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704827-C289-FEF2-FC1A-A8282D619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Прочитай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7F382B8-CF6C-3307-6834-BC02B93F0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969" y="4437112"/>
            <a:ext cx="8193734" cy="19935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D26AA6-5DEC-FDB4-2D78-380FBECB5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268760"/>
            <a:ext cx="2145978" cy="28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00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0B58B9-83D4-4337-9B4E-87F689CEA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18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47A271-DF4F-F755-4046-AEBFADFD1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C78523AF-9506-F7CA-6EB1-F9D370C04BD8}"/>
                  </a:ext>
                </a:extLst>
              </p14:cNvPr>
              <p14:cNvContentPartPr/>
              <p14:nvPr/>
            </p14:nvContentPartPr>
            <p14:xfrm>
              <a:off x="782103" y="2875294"/>
              <a:ext cx="360" cy="36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C78523AF-9506-F7CA-6EB1-F9D370C04BD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3103" y="28666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DE3346AE-0FE3-36F6-B856-B83622B3F6A1}"/>
                  </a:ext>
                </a:extLst>
              </p14:cNvPr>
              <p14:cNvContentPartPr/>
              <p14:nvPr/>
            </p14:nvContentPartPr>
            <p14:xfrm>
              <a:off x="782103" y="2875294"/>
              <a:ext cx="360" cy="36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DE3346AE-0FE3-36F6-B856-B83622B3F6A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3103" y="28666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E8C72FBB-2890-09EE-E0AF-903BD0287153}"/>
                  </a:ext>
                </a:extLst>
              </p14:cNvPr>
              <p14:cNvContentPartPr/>
              <p14:nvPr/>
            </p14:nvContentPartPr>
            <p14:xfrm>
              <a:off x="782103" y="2875294"/>
              <a:ext cx="360" cy="36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E8C72FBB-2890-09EE-E0AF-903BD028715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3103" y="28666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20A5CE26-F7F6-4A36-B66B-04DA0CAD3B61}"/>
                  </a:ext>
                </a:extLst>
              </p14:cNvPr>
              <p14:cNvContentPartPr/>
              <p14:nvPr/>
            </p14:nvContentPartPr>
            <p14:xfrm>
              <a:off x="782103" y="2875294"/>
              <a:ext cx="360" cy="36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20A5CE26-F7F6-4A36-B66B-04DA0CAD3B6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3103" y="2866654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C64ACE54-9EFB-82F2-30A9-6AC801D57BAA}"/>
                  </a:ext>
                </a:extLst>
              </p14:cNvPr>
              <p14:cNvContentPartPr/>
              <p14:nvPr/>
            </p14:nvContentPartPr>
            <p14:xfrm>
              <a:off x="4968903" y="2278774"/>
              <a:ext cx="360" cy="36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C64ACE54-9EFB-82F2-30A9-6AC801D57BA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60263" y="2270134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7E8D2B12-4F11-3E41-3978-F921617CAF64}"/>
              </a:ext>
            </a:extLst>
          </p:cNvPr>
          <p:cNvGrpSpPr/>
          <p:nvPr/>
        </p:nvGrpSpPr>
        <p:grpSpPr>
          <a:xfrm>
            <a:off x="5008863" y="2292454"/>
            <a:ext cx="360" cy="360"/>
            <a:chOff x="5008863" y="229245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7EF78C68-EE52-3FDC-0BA0-97F5FF8DFE69}"/>
                    </a:ext>
                  </a:extLst>
                </p14:cNvPr>
                <p14:cNvContentPartPr/>
                <p14:nvPr/>
              </p14:nvContentPartPr>
              <p14:xfrm>
                <a:off x="5008863" y="2292454"/>
                <a:ext cx="360" cy="360"/>
              </p14:xfrm>
            </p:contentPart>
          </mc:Choice>
          <mc:Fallback xmlns=""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7EF78C68-EE52-3FDC-0BA0-97F5FF8DFE69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000223" y="228345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F65FE181-8B68-8122-6A6B-476327B414D2}"/>
                    </a:ext>
                  </a:extLst>
                </p14:cNvPr>
                <p14:cNvContentPartPr/>
                <p14:nvPr/>
              </p14:nvContentPartPr>
              <p14:xfrm>
                <a:off x="5008863" y="2292454"/>
                <a:ext cx="360" cy="360"/>
              </p14:xfrm>
            </p:contentPart>
          </mc:Choice>
          <mc:Fallback xmlns=""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id="{F65FE181-8B68-8122-6A6B-476327B414D2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000223" y="228345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74A02EFA-7D9A-551C-16F1-602F4344EE0C}"/>
              </a:ext>
            </a:extLst>
          </p:cNvPr>
          <p:cNvGrpSpPr/>
          <p:nvPr/>
        </p:nvGrpSpPr>
        <p:grpSpPr>
          <a:xfrm>
            <a:off x="4996263" y="2345734"/>
            <a:ext cx="360" cy="360"/>
            <a:chOff x="4996263" y="2345734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81FFA9A1-A818-0070-4B6D-A6FE9B37453A}"/>
                    </a:ext>
                  </a:extLst>
                </p14:cNvPr>
                <p14:cNvContentPartPr/>
                <p14:nvPr/>
              </p14:nvContentPartPr>
              <p14:xfrm>
                <a:off x="4996263" y="2345734"/>
                <a:ext cx="360" cy="360"/>
              </p14:xfrm>
            </p:contentPart>
          </mc:Choice>
          <mc:Fallback xmlns=""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81FFA9A1-A818-0070-4B6D-A6FE9B37453A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87263" y="233673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2" name="Рукописный ввод 21">
                  <a:extLst>
                    <a:ext uri="{FF2B5EF4-FFF2-40B4-BE49-F238E27FC236}">
                      <a16:creationId xmlns:a16="http://schemas.microsoft.com/office/drawing/2014/main" id="{91F1FCF5-E643-7748-7966-EB86DB699293}"/>
                    </a:ext>
                  </a:extLst>
                </p14:cNvPr>
                <p14:cNvContentPartPr/>
                <p14:nvPr/>
              </p14:nvContentPartPr>
              <p14:xfrm>
                <a:off x="4996263" y="2345734"/>
                <a:ext cx="360" cy="360"/>
              </p14:xfrm>
            </p:contentPart>
          </mc:Choice>
          <mc:Fallback xmlns="">
            <p:pic>
              <p:nvPicPr>
                <p:cNvPr id="22" name="Рукописный ввод 21">
                  <a:extLst>
                    <a:ext uri="{FF2B5EF4-FFF2-40B4-BE49-F238E27FC236}">
                      <a16:creationId xmlns:a16="http://schemas.microsoft.com/office/drawing/2014/main" id="{91F1FCF5-E643-7748-7966-EB86DB699293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987263" y="2336734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26" name="Объект 25">
            <a:extLst>
              <a:ext uri="{FF2B5EF4-FFF2-40B4-BE49-F238E27FC236}">
                <a16:creationId xmlns:a16="http://schemas.microsoft.com/office/drawing/2014/main" id="{52C02084-694F-420D-6141-0493BFFA90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2"/>
          <a:stretch>
            <a:fillRect/>
          </a:stretch>
        </p:blipFill>
        <p:spPr>
          <a:xfrm>
            <a:off x="457200" y="1567822"/>
            <a:ext cx="8229600" cy="115728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6C2EA894-1B59-6E56-A1AF-B57B710CF5F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9512" y="2927205"/>
            <a:ext cx="4176464" cy="385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488439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245</TotalTime>
  <Words>134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Georgia</vt:lpstr>
      <vt:lpstr>Monotype Corsiva</vt:lpstr>
      <vt:lpstr>1_Тема Office</vt:lpstr>
      <vt:lpstr>                       Тема урока: Согласные звуки [в'],[в']. Буквы В ,в.                   Урок на  тему:  «Согласные буквы  В,в обозначающие  согласные  звуки  [в], [в']»</vt:lpstr>
      <vt:lpstr>Повторение</vt:lpstr>
      <vt:lpstr>Разминка</vt:lpstr>
      <vt:lpstr>Презентация PowerPoint</vt:lpstr>
      <vt:lpstr>Отгадай загадку</vt:lpstr>
      <vt:lpstr>Презентация PowerPoint</vt:lpstr>
      <vt:lpstr>Прочитай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Побочин Владимир</cp:lastModifiedBy>
  <cp:revision>22</cp:revision>
  <dcterms:created xsi:type="dcterms:W3CDTF">2014-10-17T14:21:58Z</dcterms:created>
  <dcterms:modified xsi:type="dcterms:W3CDTF">2022-10-10T13:05:40Z</dcterms:modified>
</cp:coreProperties>
</file>