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08" r:id="rId2"/>
    <p:sldId id="309" r:id="rId3"/>
    <p:sldId id="310" r:id="rId4"/>
    <p:sldId id="302" r:id="rId5"/>
    <p:sldId id="293" r:id="rId6"/>
    <p:sldId id="292" r:id="rId7"/>
    <p:sldId id="311" r:id="rId8"/>
    <p:sldId id="316" r:id="rId9"/>
    <p:sldId id="312" r:id="rId10"/>
    <p:sldId id="319" r:id="rId11"/>
    <p:sldId id="320" r:id="rId12"/>
    <p:sldId id="321" r:id="rId13"/>
    <p:sldId id="313" r:id="rId14"/>
    <p:sldId id="322" r:id="rId15"/>
    <p:sldId id="314" r:id="rId16"/>
    <p:sldId id="324" r:id="rId17"/>
    <p:sldId id="325" r:id="rId18"/>
    <p:sldId id="326" r:id="rId19"/>
    <p:sldId id="327" r:id="rId20"/>
    <p:sldId id="315" r:id="rId21"/>
    <p:sldId id="328" r:id="rId22"/>
    <p:sldId id="323" r:id="rId23"/>
    <p:sldId id="290" r:id="rId24"/>
    <p:sldId id="329" r:id="rId25"/>
    <p:sldId id="330" r:id="rId26"/>
    <p:sldId id="30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37B225F-EC8B-4EEB-B590-7E3E77E8A5D9}">
          <p14:sldIdLst>
            <p14:sldId id="308"/>
            <p14:sldId id="309"/>
            <p14:sldId id="310"/>
            <p14:sldId id="302"/>
            <p14:sldId id="293"/>
            <p14:sldId id="292"/>
            <p14:sldId id="311"/>
            <p14:sldId id="316"/>
            <p14:sldId id="312"/>
            <p14:sldId id="319"/>
            <p14:sldId id="320"/>
            <p14:sldId id="321"/>
            <p14:sldId id="313"/>
            <p14:sldId id="322"/>
            <p14:sldId id="314"/>
            <p14:sldId id="324"/>
            <p14:sldId id="325"/>
            <p14:sldId id="326"/>
            <p14:sldId id="327"/>
            <p14:sldId id="315"/>
            <p14:sldId id="328"/>
            <p14:sldId id="323"/>
            <p14:sldId id="290"/>
            <p14:sldId id="329"/>
            <p14:sldId id="330"/>
            <p14:sldId id="30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66" autoAdjust="0"/>
  </p:normalViewPr>
  <p:slideViewPr>
    <p:cSldViewPr>
      <p:cViewPr>
        <p:scale>
          <a:sx n="77" d="100"/>
          <a:sy n="77" d="100"/>
        </p:scale>
        <p:origin x="-11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E70596-0AAC-4E9E-8CCC-50321A98043F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08D6E0-F72B-4521-9AC7-6C1400E5EC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169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340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341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25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642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80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637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447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778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659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72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E4B20-AB5A-41EC-9AF5-CC44141C728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97D4-77FC-43C3-B581-2A28B7299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396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E4B20-AB5A-41EC-9AF5-CC44141C728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B97D4-77FC-43C3-B581-2A28B72994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5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image" Target="../media/image38.png"/><Relationship Id="rId4" Type="http://schemas.openxmlformats.org/officeDocument/2006/relationships/image" Target="../media/image2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image" Target="../media/image38.png"/><Relationship Id="rId4" Type="http://schemas.openxmlformats.org/officeDocument/2006/relationships/image" Target="../media/image2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image" Target="../media/image38.png"/><Relationship Id="rId4" Type="http://schemas.openxmlformats.org/officeDocument/2006/relationships/image" Target="../media/image2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gif"/><Relationship Id="rId18" Type="http://schemas.openxmlformats.org/officeDocument/2006/relationships/image" Target="../media/image19.gif"/><Relationship Id="rId3" Type="http://schemas.openxmlformats.org/officeDocument/2006/relationships/slide" Target="slide6.xml"/><Relationship Id="rId7" Type="http://schemas.openxmlformats.org/officeDocument/2006/relationships/image" Target="../media/image10.jpeg"/><Relationship Id="rId12" Type="http://schemas.openxmlformats.org/officeDocument/2006/relationships/image" Target="../media/image14.png"/><Relationship Id="rId17" Type="http://schemas.openxmlformats.org/officeDocument/2006/relationships/image" Target="../media/image18.png"/><Relationship Id="rId2" Type="http://schemas.openxmlformats.org/officeDocument/2006/relationships/image" Target="../media/image7.jpeg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3.png"/><Relationship Id="rId5" Type="http://schemas.openxmlformats.org/officeDocument/2006/relationships/slide" Target="slide24.xml"/><Relationship Id="rId15" Type="http://schemas.microsoft.com/office/2007/relationships/hdphoto" Target="../media/hdphoto2.wdp"/><Relationship Id="rId10" Type="http://schemas.openxmlformats.org/officeDocument/2006/relationships/image" Target="../media/image12.jpeg"/><Relationship Id="rId19" Type="http://schemas.openxmlformats.org/officeDocument/2006/relationships/image" Target="../media/image20.gif"/><Relationship Id="rId4" Type="http://schemas.openxmlformats.org/officeDocument/2006/relationships/image" Target="../media/image8.jpeg"/><Relationship Id="rId9" Type="http://schemas.openxmlformats.org/officeDocument/2006/relationships/slide" Target="slide23.xml"/><Relationship Id="rId1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68714" cy="6858000"/>
          </a:xfrm>
        </p:spPr>
      </p:pic>
      <p:sp>
        <p:nvSpPr>
          <p:cNvPr id="5" name="TextBox 4"/>
          <p:cNvSpPr txBox="1"/>
          <p:nvPr/>
        </p:nvSpPr>
        <p:spPr>
          <a:xfrm>
            <a:off x="2483768" y="332656"/>
            <a:ext cx="64087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ОБЩЕОБРАЗОВАТЕЛЬНОЕ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УЧРЕЖДЕНИЕ «ЛИЦЕЙ «КОЛЛЕЖ» и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МУДРАЯ НАТАЛЬЯ ВЛАДИМИРОВНА,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ПРЕДСТАВЛЯЮТ: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16216" y="2708920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КВЕСТ-ИГРУ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 ПОИСКАХ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СОКРОВИЩ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РУССКОГО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ЯЗЫКА»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КЛАСС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40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6844"/>
          </a:xfrm>
        </p:spPr>
      </p:pic>
      <p:sp>
        <p:nvSpPr>
          <p:cNvPr id="5" name="TextBox 4"/>
          <p:cNvSpPr txBox="1"/>
          <p:nvPr/>
        </p:nvSpPr>
        <p:spPr>
          <a:xfrm>
            <a:off x="755576" y="332656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1. «УГАДАЙ ЖИВОТНОЕ»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1655" y="3789040"/>
            <a:ext cx="2721537" cy="272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31640" y="1196752"/>
            <a:ext cx="5526360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ХОБОТ —                    ПАНЦИРКА —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БУДИЛЬНИК —         ПОВТОРЮШКА —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ГАВЧИК —                  ПОРХАЙКА —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ДАРЮХВОСТКА —   ПУЧЕГЛАЗКА —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ДВУГОРБИК —           СЕТЬКИН —                              ДЛИННОШЕЙ —        КЛЕШНЯ —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КОЛЮЧКА —              ТОЛСТОПУЗ - --,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ЛИСТОЕДКА —          ФОНТАН —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МЕДОНОСКА —          БЕРЛОГИН —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МЯУКА —                      НОЧНУШКА — </a:t>
            </a:r>
          </a:p>
          <a:p>
            <a:r>
              <a:rPr lang="ru-RU" dirty="0"/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166414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" y="24933"/>
            <a:ext cx="9144000" cy="6856844"/>
          </a:xfrm>
        </p:spPr>
      </p:pic>
      <p:sp>
        <p:nvSpPr>
          <p:cNvPr id="5" name="TextBox 4"/>
          <p:cNvSpPr txBox="1"/>
          <p:nvPr/>
        </p:nvSpPr>
        <p:spPr>
          <a:xfrm>
            <a:off x="395536" y="332656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2. «АНТОНИМЫ В ПОСЛОВИЦАХ»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1655" y="3789040"/>
            <a:ext cx="2721537" cy="272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31640" y="1196752"/>
            <a:ext cx="5526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381418"/>
            <a:ext cx="66064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учёбе корень горек, зато плод её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…(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Ученье – свет, 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неученье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…(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Знай больше, а говори…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Лучше горькая правда, чем сладкая…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Мир строит, а война …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Смелый побеждает, а трус …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Не бойся врага умного, бойся друга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…(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Лучшая вещь – новая, лучший друг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…(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57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6"/>
            <a:ext cx="9144000" cy="6856844"/>
          </a:xfrm>
        </p:spPr>
      </p:pic>
      <p:sp>
        <p:nvSpPr>
          <p:cNvPr id="5" name="TextBox 4"/>
          <p:cNvSpPr txBox="1"/>
          <p:nvPr/>
        </p:nvSpPr>
        <p:spPr>
          <a:xfrm>
            <a:off x="395536" y="332656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3. «ЗАМЕНИ СИНОНИМОМ»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1655" y="3789040"/>
            <a:ext cx="2721537" cy="272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31640" y="1196752"/>
            <a:ext cx="5526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</a:t>
            </a:r>
            <a:endParaRPr lang="ru-RU" dirty="0"/>
          </a:p>
        </p:txBody>
      </p:sp>
      <p:pic>
        <p:nvPicPr>
          <p:cNvPr id="10" name="Рисунок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81418"/>
            <a:ext cx="5472608" cy="3768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41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0" name="Picture 4" descr="https://get.wallhere.com/photo/2000x1334-px-beach-blue-clouds-Eden-island-landscape-nature-sand-sea-sky-tropical-white-103404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-30319"/>
            <a:ext cx="9144000" cy="688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s://media.makler.md/production/an/original/000/014/151/00001415141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3" y="1340529"/>
            <a:ext cx="3692850" cy="369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55576" y="11088"/>
            <a:ext cx="532859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«ФОНЕТИЧЕСКИЙ»</a:t>
            </a:r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51267"/>
            <a:ext cx="1359056" cy="136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kartinki.info/uploads/posts/2017-01/1483813299_2612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1865051"/>
            <a:ext cx="3384376" cy="30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04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24 -0.00741 L -0.01424 0.11751 C -0.01424 0.17349 0.05469 0.24265 0.11076 0.24265 L 0.23576 0.24265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6" y="6936"/>
            <a:ext cx="9121738" cy="6851064"/>
          </a:xfrm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844824"/>
            <a:ext cx="5940425" cy="44551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75657" y="836712"/>
            <a:ext cx="6372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ЗАДАНИЕ «КЛАД ДЛЯ ДИКОЙ ПЧЁЛКИ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18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0" name="Picture 4" descr="https://get.wallhere.com/photo/2000x1334-px-beach-blue-clouds-Eden-island-landscape-nature-sand-sea-sky-tropical-white-103404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-30319"/>
            <a:ext cx="9144000" cy="688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s://media.makler.md/production/an/original/000/014/151/00001415141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3" y="1340529"/>
            <a:ext cx="3692850" cy="369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55576" y="11088"/>
            <a:ext cx="532859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«МОРФЕМИКА»</a:t>
            </a:r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51267"/>
            <a:ext cx="1359056" cy="136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kartinki.info/uploads/posts/2017-01/1483813299_2612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1865051"/>
            <a:ext cx="3384376" cy="30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04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24 -0.00741 L -0.01424 0.11751 C -0.01424 0.17349 0.05469 0.24265 0.11076 0.24265 L 0.23576 0.24265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8005"/>
          </a:xfrm>
        </p:spPr>
      </p:pic>
      <p:sp>
        <p:nvSpPr>
          <p:cNvPr id="3" name="Прямоугольник 2"/>
          <p:cNvSpPr/>
          <p:nvPr/>
        </p:nvSpPr>
        <p:spPr>
          <a:xfrm>
            <a:off x="161316" y="1916832"/>
            <a:ext cx="433867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любом значении,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звучании любом,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Он очень важен в жизни человека!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 будем забывать о нём,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прежде, чем слова писать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 нём мы будем вспоминать.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(...)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4005064"/>
            <a:ext cx="36724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речи очень много нас: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За, у, до, не бес, по, рас!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 другие тоже есть, всех нас трудно перечесть!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Всех нас помните, друзья,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Вам без нас совсем нельзя!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(….)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5736" y="908720"/>
            <a:ext cx="4237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1 «УГАДАЙ-КА!»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52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58" y="23744"/>
            <a:ext cx="9156357" cy="6793589"/>
          </a:xfrm>
        </p:spPr>
      </p:pic>
      <p:sp>
        <p:nvSpPr>
          <p:cNvPr id="3" name="Прямоугольник 2"/>
          <p:cNvSpPr/>
          <p:nvPr/>
        </p:nvSpPr>
        <p:spPr>
          <a:xfrm>
            <a:off x="5220072" y="3284984"/>
            <a:ext cx="30243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После корня он стоит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Перед окончанием.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Его я, если заменю,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Другое слово получу,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Обозначу уголком,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Называю домиком.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(…)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132856"/>
            <a:ext cx="4248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Та слова часть, что изменяется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Как-то называется?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Остальная же часть слова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Именуется….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(…)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25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5" y="0"/>
            <a:ext cx="9108624" cy="6793589"/>
          </a:xfrm>
        </p:spPr>
      </p:pic>
      <p:sp>
        <p:nvSpPr>
          <p:cNvPr id="3" name="Прямоугольник 2"/>
          <p:cNvSpPr/>
          <p:nvPr/>
        </p:nvSpPr>
        <p:spPr>
          <a:xfrm>
            <a:off x="2051720" y="1916832"/>
            <a:ext cx="6192688" cy="1768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132856"/>
            <a:ext cx="42484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1859340"/>
            <a:ext cx="705678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•Водник, водяной, водитель, водолечебница, водоворот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•Лентяй, ленивый, разлениться, олений, поленился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•Смешной, усмешка, смешать, рассмешить, смешинка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•Левый, слева, лев, налево, левая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•Гусыня, гусиный, гусеница, гусята, гуськом;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•Диво, удивиться, диванный, удивление, подивился.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3768" y="944724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2. «СОРНЯК»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61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5" y="0"/>
            <a:ext cx="9108624" cy="6793589"/>
          </a:xfrm>
        </p:spPr>
      </p:pic>
      <p:sp>
        <p:nvSpPr>
          <p:cNvPr id="3" name="Прямоугольник 2"/>
          <p:cNvSpPr/>
          <p:nvPr/>
        </p:nvSpPr>
        <p:spPr>
          <a:xfrm>
            <a:off x="2051720" y="1916832"/>
            <a:ext cx="6192688" cy="1768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132856"/>
            <a:ext cx="42484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5616" y="944724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ЗАДАНИЕ 3. «КОМПОТ ИЗ МОРФЕМ»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79812" y="1700808"/>
            <a:ext cx="35643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Ус-меш-к-а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Без-грамот-н-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По-втор-ени-е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Подо-кон-ник 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С-лез-инк-а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Пре-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крас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-н-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Подо-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бр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-а-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ть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0827" y="3039636"/>
            <a:ext cx="2765627" cy="2765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21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56" y="0"/>
            <a:ext cx="9156856" cy="6858000"/>
          </a:xfrm>
        </p:spPr>
      </p:pic>
      <p:sp>
        <p:nvSpPr>
          <p:cNvPr id="5" name="TextBox 4"/>
          <p:cNvSpPr txBox="1"/>
          <p:nvPr/>
        </p:nvSpPr>
        <p:spPr>
          <a:xfrm>
            <a:off x="1259632" y="1052736"/>
            <a:ext cx="662473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Дорогие ребята!</a:t>
            </a:r>
          </a:p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Покорить желаю вам</a:t>
            </a:r>
          </a:p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Каждый уголок земли,</a:t>
            </a:r>
          </a:p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 русским языком шагать по миру</a:t>
            </a:r>
          </a:p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 всегда быть впереди!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248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0" name="Picture 4" descr="https://get.wallhere.com/photo/2000x1334-px-beach-blue-clouds-Eden-island-landscape-nature-sand-sea-sky-tropical-white-103404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-30319"/>
            <a:ext cx="9144000" cy="688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s://media.makler.md/production/an/original/000/014/151/00001415141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3" y="1340529"/>
            <a:ext cx="3692850" cy="369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55576" y="11088"/>
            <a:ext cx="532859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«МОРФОЛОГИЧЕСКИЙ»</a:t>
            </a:r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51267"/>
            <a:ext cx="1359056" cy="136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kartinki.info/uploads/posts/2017-01/1483813299_2612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1865051"/>
            <a:ext cx="3384376" cy="30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04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24 -0.00741 L -0.01424 0.11751 C -0.01424 0.17349 0.05469 0.24265 0.11076 0.24265 L 0.23576 0.24265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05784" cy="6858000"/>
          </a:xfrm>
        </p:spPr>
      </p:pic>
      <p:sp>
        <p:nvSpPr>
          <p:cNvPr id="3" name="TextBox 2"/>
          <p:cNvSpPr txBox="1"/>
          <p:nvPr/>
        </p:nvSpPr>
        <p:spPr>
          <a:xfrm>
            <a:off x="179512" y="836712"/>
            <a:ext cx="8583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1. «МОРФОЛОГИЧЕСКИЙ СУПЧИК»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857305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360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2" y="0"/>
            <a:ext cx="9096686" cy="6858000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8" y="0"/>
            <a:ext cx="9144877" cy="6858000"/>
          </a:xfrm>
          <a:prstGeom prst="rect">
            <a:avLst/>
          </a:prstGeom>
        </p:spPr>
      </p:pic>
      <p:pic>
        <p:nvPicPr>
          <p:cNvPr id="6" name="Picture 8" descr="https://st.depositphotos.com/1012862/2930/v/950/depositphotos_29301925-stock-illustration-small-cartoon-house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5432975"/>
            <a:ext cx="1584176" cy="110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st.depositphotos.com/1012862/2930/v/950/depositphotos_29301925-stock-illustration-small-cartoon-house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1382" y="5281127"/>
            <a:ext cx="1512168" cy="1054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s://st.depositphotos.com/1012862/2930/v/950/depositphotos_29301925-stock-illustration-small-cartoon-house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5191" y="5804812"/>
            <a:ext cx="1296144" cy="903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st.depositphotos.com/1012862/2930/v/950/depositphotos_29301925-stock-illustration-small-cartoon-house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1306" y="4339160"/>
            <a:ext cx="1296144" cy="90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st.depositphotos.com/1012862/2930/v/950/depositphotos_29301925-stock-illustration-small-cartoon-house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5191" y="4211886"/>
            <a:ext cx="1391961" cy="97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043608" y="3933056"/>
            <a:ext cx="2376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существительное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24212" y="3935978"/>
            <a:ext cx="22100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прилагательное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5013176"/>
            <a:ext cx="13654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наречие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91382" y="4833506"/>
            <a:ext cx="20868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местоимение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64287" y="5493547"/>
            <a:ext cx="11970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глагол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9632" y="620688"/>
            <a:ext cx="684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2. «ДОМИКИ СО СЛОВАМИ»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03648" y="1268760"/>
            <a:ext cx="54543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Бегать, машина, кровать, красиво, меня, река, осень, яркий, синева, синий, мешать, свой, ничей, красивый, бережно, буква, спорт, трава,  нашему, оценка, бег, осенний, вьются,  кто, работают, умные, жёлтый, лошадь, приятно.</a:t>
            </a:r>
          </a:p>
        </p:txBody>
      </p:sp>
    </p:spTree>
    <p:extLst>
      <p:ext uri="{BB962C8B-B14F-4D97-AF65-F5344CB8AC3E}">
        <p14:creationId xmlns:p14="http://schemas.microsoft.com/office/powerpoint/2010/main" val="350303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img.wallpapersafari.com/desktop/1680/1050/62/64/ILW20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2028"/>
            <a:ext cx="9144000" cy="688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5576" y="45575"/>
            <a:ext cx="669674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СОКРОВИЩА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РУССКОГО ЯЗЫКА</a:t>
            </a:r>
          </a:p>
        </p:txBody>
      </p:sp>
      <p:pic>
        <p:nvPicPr>
          <p:cNvPr id="7" name="Picture 4" descr="https://www.beesona.ru/upload/343/b96582a9485d2566658ef8c1f44d2258.jpg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840273">
            <a:off x="7444416" y="215334"/>
            <a:ext cx="1505531" cy="1509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kartinki.info/uploads/posts/2017-01/1483813299_2612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0" y="2204864"/>
            <a:ext cx="267495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564904"/>
            <a:ext cx="1019064" cy="131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http://www.playcast.ru/uploads/2015/06/28/14138550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1354858"/>
            <a:ext cx="18722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74952" y="2564904"/>
            <a:ext cx="535343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УРА!</a:t>
            </a:r>
          </a:p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задания прошли</a:t>
            </a:r>
          </a:p>
          <a:p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сокровища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нашли!</a:t>
            </a:r>
          </a:p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Я, бесспорно очень рад,</a:t>
            </a:r>
          </a:p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нашли ребята клад!</a:t>
            </a:r>
          </a:p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Изучайте наш язык!</a:t>
            </a:r>
          </a:p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 могуч, красив, велик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2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0 0.02269 C 0 0.03287 0.08976 0.04583 0.16302 0.04583 L 0.32674 0.04583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37" y="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img.wallpapersafari.com/desktop/1680/1050/62/64/ILW20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"/>
            <a:ext cx="9144000" cy="6831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5576" y="45575"/>
            <a:ext cx="669674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СОКРОВИЩА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РУССКОГО ЯЗЫКА</a:t>
            </a:r>
          </a:p>
        </p:txBody>
      </p:sp>
      <p:pic>
        <p:nvPicPr>
          <p:cNvPr id="7" name="Picture 4" descr="https://www.beesona.ru/upload/343/b96582a9485d2566658ef8c1f44d2258.jpg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840273">
            <a:off x="7444416" y="215334"/>
            <a:ext cx="1505531" cy="1509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kartinki.info/uploads/posts/2017-01/1483813299_2612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0" y="2204864"/>
            <a:ext cx="267495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564904"/>
            <a:ext cx="1019064" cy="131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http://www.playcast.ru/uploads/2015/06/28/14138550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1354858"/>
            <a:ext cx="18722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74953" y="2924944"/>
            <a:ext cx="571347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Вот закончилась игра,</a:t>
            </a:r>
            <a:b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 узнать пора.</a:t>
            </a:r>
            <a:b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Кто же лучше всех трудился,</a:t>
            </a:r>
            <a:b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сегодня отличился?</a:t>
            </a:r>
          </a:p>
        </p:txBody>
      </p:sp>
    </p:spTree>
    <p:extLst>
      <p:ext uri="{BB962C8B-B14F-4D97-AF65-F5344CB8AC3E}">
        <p14:creationId xmlns:p14="http://schemas.microsoft.com/office/powerpoint/2010/main" val="158033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0 0.02269 C 0 0.03287 0.08976 0.04583 0.16302 0.04583 L 0.32674 0.04583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37" y="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img.wallpapersafari.com/desktop/1680/1050/62/64/ILW20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"/>
            <a:ext cx="9144000" cy="6831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5576" y="45575"/>
            <a:ext cx="669674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СОКРОВИЩА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РУССКОГО ЯЗЫКА</a:t>
            </a:r>
          </a:p>
        </p:txBody>
      </p:sp>
      <p:pic>
        <p:nvPicPr>
          <p:cNvPr id="7" name="Picture 4" descr="https://www.beesona.ru/upload/343/b96582a9485d2566658ef8c1f44d2258.jpg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840273">
            <a:off x="7444416" y="215334"/>
            <a:ext cx="1505531" cy="1509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kartinki.info/uploads/posts/2017-01/1483813299_2612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0" y="2204864"/>
            <a:ext cx="267495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564904"/>
            <a:ext cx="1019064" cy="1311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http://www.playcast.ru/uploads/2015/06/28/14138550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1354858"/>
            <a:ext cx="18722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74953" y="2924944"/>
            <a:ext cx="528142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Всем спасибо за вниманье,</a:t>
            </a:r>
            <a:b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задор и звонкий смех,</a:t>
            </a:r>
            <a:b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азарт соревнованья, </a:t>
            </a:r>
            <a:b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Обеспечивший успех.</a:t>
            </a:r>
            <a:b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Вот настал момент прощанья,</a:t>
            </a:r>
            <a:b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Будет краткой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моя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речь:</a:t>
            </a:r>
            <a:b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Говорю я : «До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свиданья,</a:t>
            </a:r>
            <a:b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 счастливых новых встреч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!»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51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0 0.02269 C 0 0.03287 0.08976 0.04583 0.16302 0.04583 L 0.32674 0.04583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37" y="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vatars.mds.yandex.net/get-pdb/921063/d05c9892-a203-4552-8660-48822dff6bd3/s1200?webp=false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9532" y="0"/>
            <a:ext cx="91509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3568" y="1499997"/>
            <a:ext cx="574689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СПАСИБО!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5436" y="3429000"/>
            <a:ext cx="213128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251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70786" cy="6974632"/>
          </a:xfrm>
        </p:spPr>
      </p:pic>
      <p:sp>
        <p:nvSpPr>
          <p:cNvPr id="5" name="TextBox 4"/>
          <p:cNvSpPr txBox="1"/>
          <p:nvPr/>
        </p:nvSpPr>
        <p:spPr>
          <a:xfrm>
            <a:off x="899592" y="188640"/>
            <a:ext cx="6336704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Ах, язык наш! Правил сколько!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 непривычки бросит в дрожь!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Будь внимательным и только!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Всё запомнишь, всё поймёшь!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4509120"/>
            <a:ext cx="7452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Орешек знаний твёрд, но всё же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Мы не привыкли отступать.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Нам расколоть его поможет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Путешествие, девиз которого: «Хотим  всё знать!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18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s1.1zoom.me/b5050/504/Sea_Shells_Sand_Beach_502443_3840x240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3128033"/>
            <a:ext cx="2835275" cy="364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lidiatur.ru/img/detskiy-otdykh/best-predlozhenie/v-poiskakh-sokrovisch/3822_1278257_18543279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5174227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ьная выноска 6"/>
          <p:cNvSpPr/>
          <p:nvPr/>
        </p:nvSpPr>
        <p:spPr>
          <a:xfrm>
            <a:off x="3995936" y="1628800"/>
            <a:ext cx="3456384" cy="1944216"/>
          </a:xfrm>
          <a:prstGeom prst="wedgeEllipseCallout">
            <a:avLst>
              <a:gd name="adj1" fmla="val 50944"/>
              <a:gd name="adj2" fmla="val 8844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Маршрутный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лист  вам    покажу,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Путь  к  богатству  укажу!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37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s://avatars.mds.yandex.net/get-pdb/1269609/5a89a9e4-9dd6-49fb-90c4-7bf50694d130/s1200?webp=false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9884"/>
            <a:ext cx="9144000" cy="687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media.makler.md/production/an/original/000/014/151/000014151414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1715" y="3741140"/>
            <a:ext cx="1134681" cy="113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2401710" y="5409220"/>
            <a:ext cx="288032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3756329" y="4869160"/>
            <a:ext cx="288032" cy="14401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347864" y="5089704"/>
            <a:ext cx="288032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874369" y="5265204"/>
            <a:ext cx="288032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" name="Picture 6" descr="https://cache3.youla.io/files/images/780_780/5b/d9/5bd9363aaaab283b064c8816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1609" y="2258435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единительная линия 14"/>
          <p:cNvCxnSpPr/>
          <p:nvPr/>
        </p:nvCxnSpPr>
        <p:spPr>
          <a:xfrm flipV="1">
            <a:off x="6057629" y="3261468"/>
            <a:ext cx="144016" cy="28803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5638583" y="3735691"/>
            <a:ext cx="229561" cy="25071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5241776" y="4111761"/>
            <a:ext cx="288032" cy="23549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2949352" y="6054824"/>
            <a:ext cx="288032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4901174" y="4395305"/>
            <a:ext cx="288032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5" name="Picture 8" descr="https://st.depositphotos.com/1012862/2930/v/950/depositphotos_29301925-stock-illustration-small-cartoon-house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575" y="1944920"/>
            <a:ext cx="1413571" cy="985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clipart-library.com/images/riLn8GMqT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0628" y="1816423"/>
            <a:ext cx="1159227" cy="1159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s://misterposter.ru/image/cache/data/wallpaper/zamok_na_belom_fone_Ob4899-764x764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8571" y="597949"/>
            <a:ext cx="1296144" cy="101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9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1419" y="786183"/>
            <a:ext cx="792088" cy="795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 descr="http://clipart-library.com/images/kTMn87bEc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9349" y="3699749"/>
            <a:ext cx="1949629" cy="82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://4.bp.blogspot.com/-HqfDhz2A3YE/Uj_3RtbMblI/AAAAAAAAMy4/LQ4Q8vTsjmg/s1600/112-how-to-draw-mountain-for-kids.gif"/>
          <p:cNvPicPr>
            <a:picLocks noChangeAspect="1" noChangeArrowheads="1"/>
          </p:cNvPicPr>
          <p:nvPr/>
        </p:nvPicPr>
        <p:blipFill rotWithShape="1"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818" b="19040"/>
          <a:stretch/>
        </p:blipFill>
        <p:spPr bwMode="auto">
          <a:xfrm>
            <a:off x="912287" y="2834499"/>
            <a:ext cx="1257672" cy="623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Прямая соединительная линия 30"/>
          <p:cNvCxnSpPr/>
          <p:nvPr/>
        </p:nvCxnSpPr>
        <p:spPr>
          <a:xfrm>
            <a:off x="2272005" y="3037141"/>
            <a:ext cx="211763" cy="17583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3256202" y="3549500"/>
            <a:ext cx="288032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3635896" y="3344256"/>
            <a:ext cx="252730" cy="14401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3939028" y="3037141"/>
            <a:ext cx="140784" cy="18129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059475" y="2945275"/>
            <a:ext cx="298899" cy="3037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521512" y="2868661"/>
            <a:ext cx="379662" cy="5400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494006" y="3005953"/>
            <a:ext cx="29328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2132251" y="2276872"/>
            <a:ext cx="279509" cy="742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2066349" y="2807340"/>
            <a:ext cx="144016" cy="17664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V="1">
            <a:off x="2557876" y="2132856"/>
            <a:ext cx="279509" cy="742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V="1">
            <a:off x="2968104" y="1899314"/>
            <a:ext cx="257472" cy="17332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3400218" y="1899314"/>
            <a:ext cx="27950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V="1">
            <a:off x="3832917" y="1777701"/>
            <a:ext cx="279509" cy="742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9" name="Picture 2" descr="http://www.famouscutouts.com/images/detailed/1/1210_jake_28_1632_detail.jpg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0700" y="3416264"/>
            <a:ext cx="1983300" cy="344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http://blogs.incpas.org/wp-content/uploads/2014/09/Mountain.jpg"/>
          <p:cNvPicPr>
            <a:picLocks noChangeAspect="1" noChangeArrowheads="1"/>
          </p:cNvPicPr>
          <p:nvPr/>
        </p:nvPicPr>
        <p:blipFill>
          <a:blip r:embed="rId16" cstate="email">
            <a:clrChange>
              <a:clrFrom>
                <a:srgbClr val="FEFEF6"/>
              </a:clrFrom>
              <a:clrTo>
                <a:srgbClr val="FEFE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9591">
            <a:off x="4450061" y="2123971"/>
            <a:ext cx="1375797" cy="932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http://clipart-library.com/images/kTMn87bEc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9093" y="1184101"/>
            <a:ext cx="1838022" cy="776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Прямая соединительная линия 38"/>
          <p:cNvCxnSpPr/>
          <p:nvPr/>
        </p:nvCxnSpPr>
        <p:spPr>
          <a:xfrm flipV="1">
            <a:off x="4260335" y="1662199"/>
            <a:ext cx="279509" cy="742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4621665" y="1557506"/>
            <a:ext cx="279509" cy="742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1" name="Picture 4" descr="http://kartinki.info/uploads/posts/2017-01/1483813299_2612.gif"/>
          <p:cNvPicPr>
            <a:picLocks noChangeAspect="1" noChangeArrowheads="1" noCrop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339367" flipH="1">
            <a:off x="65409" y="3654373"/>
            <a:ext cx="3101215" cy="283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http://kryliauspeha.ru/2018maslena1/images/18494256.gif"/>
          <p:cNvPicPr>
            <a:picLocks noChangeAspect="1" noChangeArrowheads="1" noCrop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9408" y="377439"/>
            <a:ext cx="1116465" cy="115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93596" y="4169829"/>
            <a:ext cx="45076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504644" y="2419904"/>
            <a:ext cx="45076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174836" y="2319319"/>
            <a:ext cx="45076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971601" y="2072642"/>
            <a:ext cx="6444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049093" y="954313"/>
            <a:ext cx="5591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809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0" name="Picture 4" descr="https://get.wallhere.com/photo/2000x1334-px-beach-blue-clouds-Eden-island-landscape-nature-sand-sea-sky-tropical-white-103404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-30319"/>
            <a:ext cx="9144000" cy="688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s://media.makler.md/production/an/original/000/014/151/00001415141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3" y="1340529"/>
            <a:ext cx="3692850" cy="369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55576" y="11088"/>
            <a:ext cx="532859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«ОРФОГРАФИЧЕСКИЙ»</a:t>
            </a:r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51267"/>
            <a:ext cx="1359056" cy="136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kartinki.info/uploads/posts/2017-01/1483813299_2612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1865051"/>
            <a:ext cx="3384376" cy="30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850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24 -0.00741 L -0.01424 0.11751 C -0.01424 0.17349 0.05469 0.24265 0.11076 0.24265 L 0.23576 0.24265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</p:spPr>
      </p:pic>
      <p:pic>
        <p:nvPicPr>
          <p:cNvPr id="5" name="Picture 2" descr="http://www.famouscutouts.com/images/detailed/1/1210_jake_28_1632_detail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3861048"/>
            <a:ext cx="1625609" cy="282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ьная выноска 5"/>
          <p:cNvSpPr/>
          <p:nvPr/>
        </p:nvSpPr>
        <p:spPr>
          <a:xfrm>
            <a:off x="323528" y="4005064"/>
            <a:ext cx="2580991" cy="864096"/>
          </a:xfrm>
          <a:prstGeom prst="wedgeEllipseCallout">
            <a:avLst>
              <a:gd name="adj1" fmla="val 59793"/>
              <a:gd name="adj2" fmla="val 7046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РЕБЯТА, ПОМОГИТЕ!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1340768"/>
            <a:ext cx="75608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шол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исчяной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тропинке острова в глубь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дримучего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леса.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Месность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была мне знакома. В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чяще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леса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слышалисс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галаса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папугаев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Впериди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милькали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голубые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цвиты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высоких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ношках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Ани образовывали 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паляна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За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паляной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сенела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горная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речька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Около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речьки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паслось стадо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авец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63688" y="260648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1. «НАЙДИ ОШИБКИ»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97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" y="6677"/>
            <a:ext cx="9144000" cy="6858000"/>
          </a:xfrm>
        </p:spPr>
      </p:pic>
      <p:pic>
        <p:nvPicPr>
          <p:cNvPr id="5" name="Picture 2" descr="http://www.famouscutouts.com/images/detailed/1/1210_jake_28_1632_detail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79654" y="3458653"/>
            <a:ext cx="1625609" cy="282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ьная выноска 5"/>
          <p:cNvSpPr/>
          <p:nvPr/>
        </p:nvSpPr>
        <p:spPr>
          <a:xfrm>
            <a:off x="5364088" y="3717032"/>
            <a:ext cx="2016224" cy="1152128"/>
          </a:xfrm>
          <a:prstGeom prst="wedgeEllipseCallout">
            <a:avLst>
              <a:gd name="adj1" fmla="val 59793"/>
              <a:gd name="adj2" fmla="val 7046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Ой! Ой!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55576" y="332656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2. «СЛОВО ПОТЕРЯЛОСЬ»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00" y="1124744"/>
            <a:ext cx="5184576" cy="4263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0" name="Picture 4" descr="https://get.wallhere.com/photo/2000x1334-px-beach-blue-clouds-Eden-island-landscape-nature-sand-sea-sky-tropical-white-103404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-30319"/>
            <a:ext cx="9144000" cy="688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s://media.makler.md/production/an/original/000/014/151/00001415141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3" y="1340529"/>
            <a:ext cx="3692850" cy="369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55576" y="11088"/>
            <a:ext cx="532859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ОСТРОВ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«ЛЕКСИЧЕСКИЙ»</a:t>
            </a:r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51267"/>
            <a:ext cx="1359056" cy="136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kartinki.info/uploads/posts/2017-01/1483813299_2612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1865051"/>
            <a:ext cx="3384376" cy="309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04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24 -0.00741 L -0.01424 0.11751 C -0.01424 0.17349 0.05469 0.24265 0.11076 0.24265 L 0.23576 0.24265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</TotalTime>
  <Words>654</Words>
  <Application>Microsoft Office PowerPoint</Application>
  <PresentationFormat>Экран (4:3)</PresentationFormat>
  <Paragraphs>133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DNS</dc:creator>
  <cp:lastModifiedBy>Пользователь Windows</cp:lastModifiedBy>
  <cp:revision>132</cp:revision>
  <dcterms:created xsi:type="dcterms:W3CDTF">2019-01-03T08:58:57Z</dcterms:created>
  <dcterms:modified xsi:type="dcterms:W3CDTF">2022-10-06T18:38:20Z</dcterms:modified>
</cp:coreProperties>
</file>