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73" r:id="rId6"/>
    <p:sldId id="261" r:id="rId7"/>
    <p:sldId id="267" r:id="rId8"/>
    <p:sldId id="268" r:id="rId9"/>
    <p:sldId id="274" r:id="rId10"/>
    <p:sldId id="271" r:id="rId11"/>
    <p:sldId id="269" r:id="rId12"/>
    <p:sldId id="272" r:id="rId13"/>
    <p:sldId id="270" r:id="rId14"/>
    <p:sldId id="279" r:id="rId15"/>
    <p:sldId id="281" r:id="rId16"/>
    <p:sldId id="282" r:id="rId17"/>
    <p:sldId id="283" r:id="rId18"/>
    <p:sldId id="284" r:id="rId19"/>
    <p:sldId id="285" r:id="rId20"/>
    <p:sldId id="286" r:id="rId21"/>
    <p:sldId id="276" r:id="rId22"/>
    <p:sldId id="275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sus\Desktop\&#1048;&#1086;&#1089;&#1080;&#1092;%20&#1050;&#1086;&#1073;&#1079;&#1086;&#1085;%20&#1044;&#1077;&#1085;&#1100;%20&#1087;&#1086;&#1073;&#1077;&#1076;&#1099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411887"/>
            <a:ext cx="8640960" cy="144016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ГЕОРГИЕВСКАЯ БРОШЬ</a:t>
            </a:r>
            <a:b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технике </a:t>
            </a:r>
            <a:r>
              <a:rPr lang="ru-RU" sz="40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Канзаши</a:t>
            </a: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0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40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5859752"/>
            <a:ext cx="3744416" cy="648072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2000" b="1" dirty="0">
                <a:solidFill>
                  <a:schemeClr val="tx1"/>
                </a:solidFill>
              </a:rPr>
              <a:t>Подготовил воспитатель: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i="1" dirty="0" err="1" smtClean="0">
                <a:solidFill>
                  <a:schemeClr val="tx1"/>
                </a:solidFill>
              </a:rPr>
              <a:t>Костюченко</a:t>
            </a:r>
            <a:r>
              <a:rPr lang="ru-RU" sz="2000" b="1" i="1" dirty="0" smtClean="0">
                <a:solidFill>
                  <a:schemeClr val="tx1"/>
                </a:solidFill>
              </a:rPr>
              <a:t> А.И.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63" y="4257129"/>
            <a:ext cx="8143274" cy="11975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214" y="714356"/>
            <a:ext cx="8452250" cy="466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Что означает черный и оранжевый цвет</a:t>
            </a:r>
            <a:r>
              <a:rPr lang="ru-RU" sz="2800" b="1" dirty="0" smtClean="0">
                <a:solidFill>
                  <a:srgbClr val="C00000"/>
                </a:solidFill>
              </a:rPr>
              <a:t>?</a:t>
            </a: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r>
              <a:rPr lang="ru-RU" sz="2000" b="1" dirty="0"/>
              <a:t>В России они являлись цветами императорскими, государственными, соответствовали черному двуглавому орлу и желтому полю государственного герба. Именно этой, символики, видимо, придерживалась императрица Екатерина 2, утверждая цвета ленты. Но, так как орден был назван в честь Святого Георгия Победоносца, цвета ленты, возможно, символизируют самого Святого Георгия и обозначают его мученическую смерть — три черных полосы, и чудесное воскрешение — две оранжевые полосы. Именно эти цвета и называются сейчас при обозначении цветов Георгиевской ленты. Кроме того, новая награда, вручалась исключительно за воинские подвиги. А цвета войны – это цвет пламени, то есть — оранжевый, и дыма — черный.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7" y="5013176"/>
            <a:ext cx="8324127" cy="12241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723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14356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Весной </a:t>
            </a:r>
            <a:r>
              <a:rPr lang="ru-RU" b="1" dirty="0"/>
              <a:t>2005 года на улицах российских городов впервые появилась «Георгиевская ленточка».  </a:t>
            </a:r>
            <a:r>
              <a:rPr lang="ru-RU" b="1" dirty="0" smtClean="0"/>
              <a:t>Эта </a:t>
            </a:r>
            <a:r>
              <a:rPr lang="ru-RU" b="1" dirty="0"/>
              <a:t>акция родилась стихийно, выросла она из интернет-проекта «Наша Победа», главной целью которого была публикация историй и фотографий времен Великой Отечественной войны. </a:t>
            </a:r>
            <a:r>
              <a:rPr lang="ru-RU" b="1" dirty="0" smtClean="0"/>
              <a:t>Ленточка </a:t>
            </a:r>
            <a:r>
              <a:rPr lang="ru-RU" b="1" dirty="0"/>
              <a:t>стала своеобразным атрибутом торжественных мероприятий, традиционных встреч с ветеранами, праздничных гуляний во многих городах Российской Федерации.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3043387"/>
            <a:ext cx="5292588" cy="35195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218996"/>
            <a:ext cx="3168352" cy="31683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227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26" y="1285860"/>
            <a:ext cx="8591792" cy="46085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552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1" y="1124744"/>
            <a:ext cx="8686791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Кодекс акции «Георгиевская лента»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Акция «Георгиевская ленточка» — не коммерческая и не </a:t>
            </a:r>
            <a:r>
              <a:rPr lang="ru-RU" dirty="0" smtClean="0"/>
              <a:t>политическая.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Цель </a:t>
            </a:r>
            <a:r>
              <a:rPr lang="ru-RU" dirty="0"/>
              <a:t>акции — создание символа праздника — Дня </a:t>
            </a:r>
            <a:r>
              <a:rPr lang="ru-RU" dirty="0" smtClean="0"/>
              <a:t>Победы. Этот </a:t>
            </a:r>
            <a:r>
              <a:rPr lang="ru-RU" dirty="0"/>
              <a:t>символ — выражение нашего уважения к ветеранам, дань памяти павшим на поле боя, благодарность людям, отдавшим все для фронта. Всем тем, благодаря кому мы победили в 1945 году</a:t>
            </a:r>
            <a:r>
              <a:rPr lang="ru-RU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«Георгиевская </a:t>
            </a:r>
            <a:r>
              <a:rPr lang="ru-RU" dirty="0"/>
              <a:t>ленточка» — символ, а не награда</a:t>
            </a:r>
            <a:r>
              <a:rPr lang="ru-RU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</a:t>
            </a:r>
            <a:r>
              <a:rPr lang="ru-RU" dirty="0"/>
              <a:t>Георгиевская ленточка» не может быть объектом купли-продажи</a:t>
            </a:r>
            <a:r>
              <a:rPr lang="ru-RU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</a:t>
            </a:r>
            <a:r>
              <a:rPr lang="ru-RU" dirty="0"/>
              <a:t>Георгиевская ленточка» не может служить для продвижения товаров и услуг. Не допускается использование ленты в качестве сопутствующего товара или элемента товарной упаковки</a:t>
            </a:r>
            <a:r>
              <a:rPr lang="ru-RU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</a:t>
            </a:r>
            <a:r>
              <a:rPr lang="ru-RU" dirty="0"/>
              <a:t>Георгиевская ленточка» распространяется </a:t>
            </a:r>
            <a:r>
              <a:rPr lang="ru-RU" dirty="0" smtClean="0"/>
              <a:t>бесплатно. Не допускается выдача ленточки посетителю торгового учреждения в обмен на покупку.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Не </a:t>
            </a:r>
            <a:r>
              <a:rPr lang="ru-RU" dirty="0"/>
              <a:t>допускается использование «Георгиевской ленточки» в политических целях любыми партиями или движениями</a:t>
            </a:r>
            <a:r>
              <a:rPr lang="ru-RU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«</a:t>
            </a:r>
            <a:r>
              <a:rPr lang="ru-RU" dirty="0"/>
              <a:t>Георгиевская ленточка» имеет одну или две надписи: название города/государства, где произведена ленточка. Другие надписи на ленточке не </a:t>
            </a:r>
            <a:r>
              <a:rPr lang="ru-RU" dirty="0" smtClean="0"/>
              <a:t>допускаются.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Это </a:t>
            </a:r>
            <a:r>
              <a:rPr lang="ru-RU" dirty="0"/>
              <a:t>символ не сломленного духом народа, который боролся, победил фашизм в Великой Отечественной войне.</a:t>
            </a:r>
          </a:p>
        </p:txBody>
      </p:sp>
    </p:spTree>
    <p:extLst>
      <p:ext uri="{BB962C8B-B14F-4D97-AF65-F5344CB8AC3E}">
        <p14:creationId xmlns="" xmlns:p14="http://schemas.microsoft.com/office/powerpoint/2010/main" val="386938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Изготовление броши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(отмеряем 7 см. ленты)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20210506_22455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28802"/>
            <a:ext cx="4038600" cy="3929090"/>
          </a:xfrm>
        </p:spPr>
      </p:pic>
      <p:pic>
        <p:nvPicPr>
          <p:cNvPr id="6" name="Содержимое 5" descr="20210506_224753_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28801"/>
            <a:ext cx="4038600" cy="39536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20210506_2252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42984"/>
            <a:ext cx="4114800" cy="4929222"/>
          </a:xfrm>
        </p:spPr>
      </p:pic>
      <p:pic>
        <p:nvPicPr>
          <p:cNvPr id="6" name="Содержимое 5" descr="20210506_22522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142984"/>
            <a:ext cx="3745140" cy="49831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10506_2252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3857652" cy="4983179"/>
          </a:xfrm>
        </p:spPr>
      </p:pic>
      <p:pic>
        <p:nvPicPr>
          <p:cNvPr id="6" name="Содержимое 5" descr="20210506_2253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1142984"/>
            <a:ext cx="3857652" cy="49831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10506_22572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3786214" cy="4983179"/>
          </a:xfrm>
        </p:spPr>
      </p:pic>
      <p:pic>
        <p:nvPicPr>
          <p:cNvPr id="6" name="Содержимое 5" descr="20210506_22583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1142984"/>
            <a:ext cx="3857652" cy="49831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10506_22585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Содержимое 5" descr="20210506_22591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10506_23014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14422"/>
            <a:ext cx="3745140" cy="4911741"/>
          </a:xfrm>
        </p:spPr>
      </p:pic>
      <p:pic>
        <p:nvPicPr>
          <p:cNvPr id="6" name="Содержимое 5" descr="20210506_23031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214422"/>
            <a:ext cx="3929090" cy="49117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011" t="6970" r="8138" b="19846"/>
          <a:stretch/>
        </p:blipFill>
        <p:spPr>
          <a:xfrm>
            <a:off x="28011" y="1124744"/>
            <a:ext cx="9128942" cy="55172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026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0210506_2307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142984"/>
            <a:ext cx="5143536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3434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204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осиф Кобзон День побед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1071546"/>
            <a:ext cx="7786742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3" y="2857496"/>
            <a:ext cx="6215106" cy="357783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7538" y="1000108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Георгиевская лента </a:t>
            </a:r>
            <a:r>
              <a:rPr lang="ru-RU" sz="2000" b="1" dirty="0"/>
              <a:t>является одним из наиболее узнаваемых символов российской действительности последних лет. Эта лента черно-оранжевого цвета является одним из главных атрибутов Дня Победы в Великой Отечественной войне </a:t>
            </a:r>
            <a:r>
              <a:rPr lang="ru-RU" sz="2000" b="1" dirty="0" smtClean="0"/>
              <a:t> </a:t>
            </a:r>
            <a:r>
              <a:rPr lang="ru-RU" sz="2000" b="1" dirty="0"/>
              <a:t>–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одного </a:t>
            </a:r>
            <a:r>
              <a:rPr lang="ru-RU" sz="2000" b="1" dirty="0"/>
              <a:t>из наиболее уважаемых праздников в нашей стране.</a:t>
            </a:r>
          </a:p>
        </p:txBody>
      </p:sp>
    </p:spTree>
    <p:extLst>
      <p:ext uri="{BB962C8B-B14F-4D97-AF65-F5344CB8AC3E}">
        <p14:creationId xmlns=""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628800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26 </a:t>
            </a:r>
            <a:r>
              <a:rPr lang="ru-RU" b="1" dirty="0"/>
              <a:t>ноября (7 декабря) 1769 года императрица Екатерина II учредила награду для офицеров Русской Армии, вручаемую за личную храбрость проявленную на полях сражений — орден Святого </a:t>
            </a:r>
            <a:r>
              <a:rPr lang="ru-RU" b="1" dirty="0" smtClean="0"/>
              <a:t>Георгия. Носить </a:t>
            </a:r>
            <a:r>
              <a:rPr lang="ru-RU" b="1" dirty="0"/>
              <a:t>его полагалось на «ленте шелковой о трех черных и двух желтых полосах», впоследствии за ней и закрепилось название — Георгиевская лента.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52736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История возникновения Георгиевской ленты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30" t="6954" r="47637" b="12204"/>
          <a:stretch/>
        </p:blipFill>
        <p:spPr>
          <a:xfrm>
            <a:off x="323528" y="1716848"/>
            <a:ext cx="3283212" cy="41443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6500" t="4935" r="4620" b="5675"/>
          <a:stretch/>
        </p:blipFill>
        <p:spPr>
          <a:xfrm>
            <a:off x="4644008" y="3919926"/>
            <a:ext cx="3240360" cy="26587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78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28670"/>
            <a:ext cx="4572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Георгий </a:t>
            </a:r>
            <a:r>
              <a:rPr lang="ru-RU" b="1" dirty="0"/>
              <a:t>Победоносец считается покровителем российского воинства. Кроме того, он изображён как покровитель на гербе Москвы. И потом сложилась такая давняя традиция, что Георгий Победоносец – это, прежде всего, человек, а затем уже символ несгибаемости русского духа. </a:t>
            </a:r>
            <a:endParaRPr lang="ru-RU" b="1" dirty="0" smtClean="0"/>
          </a:p>
          <a:p>
            <a:pPr algn="ctr"/>
            <a:r>
              <a:rPr lang="ru-RU" b="1" dirty="0" smtClean="0"/>
              <a:t>Введение </a:t>
            </a:r>
            <a:r>
              <a:rPr lang="ru-RU" b="1" dirty="0"/>
              <a:t>такого ордена должно было способствовать подъёму солдат. К ордену прилагается геральдическая составляющая, и она нашла свои истоки в существующих символах: чёрный - символ орла, а орёл - это герб Российской империи. Оранжевое поле сначала было жёлтым. Хочу заметить, что оранжевое и жёлтое считаются разновидностью золотого поля. Это поле российского государственного </a:t>
            </a:r>
            <a:r>
              <a:rPr lang="ru-RU" b="1" dirty="0" smtClean="0"/>
              <a:t>герба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173530"/>
            <a:ext cx="3513232" cy="4968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733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39952" y="98072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Первые медали на Георгиевской ленте были вручены в августе 1787, когда небольшой отряд под командованием Суворова отбил атаку превосходящего по численности турецкого десанта стремившегося захватить крепость </a:t>
            </a:r>
            <a:r>
              <a:rPr lang="ru-RU" dirty="0" err="1"/>
              <a:t>Кинбурн</a:t>
            </a:r>
            <a:r>
              <a:rPr lang="ru-RU" dirty="0"/>
              <a:t>. Суворов, находившийся в первых рядах сражавшихся и воодушевлявший их личным примером, в этом бою был дважды ранен, мужество российских солдат позволили разгромить турецкий десант.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6342" y="4184821"/>
            <a:ext cx="2223236" cy="24701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749" t="-3087" r="10785" b="3087"/>
          <a:stretch/>
        </p:blipFill>
        <p:spPr>
          <a:xfrm>
            <a:off x="251521" y="1043363"/>
            <a:ext cx="3600400" cy="4968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009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63332"/>
            <a:ext cx="2232248" cy="2299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505118"/>
            <a:ext cx="3835078" cy="29892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274" y="3717032"/>
            <a:ext cx="3089105" cy="249341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001811" y="795119"/>
            <a:ext cx="58998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годы Великой Отечественной войны, продолжая боевые традиции русской армии, 8 ноября 1943 года был учрежден орден Славы трех степеней. Его статус, так же, как и желто-черная расцветка ленты, напоминали о Георгиевском кресте. Затем Георгиевская лента, подтверждая традиционные цвета российской воинской доблести, украсила многие солдатские и современные российские наградные медали и знаки.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88025" y="3103443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Орден Славы трех степеней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548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24744"/>
            <a:ext cx="3225064" cy="5364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9200" y="5733256"/>
            <a:ext cx="3783240" cy="5558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87409" y="10527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2 марта 1992 года Указом Президиума Верховного Совета России «О государственных наградах РФ» было принято решение о восстановлении российского ордена Святого Георгия и знака отличия «Георгиевский крест».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2850" y="2996952"/>
            <a:ext cx="3497542" cy="226137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664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340768"/>
            <a:ext cx="6667500" cy="4581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881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732</Words>
  <Application>Microsoft Office PowerPoint</Application>
  <PresentationFormat>Экран (4:3)</PresentationFormat>
  <Paragraphs>27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ГЕОРГИЕВСКАЯ БРОШЬ в технике Канзаши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Изготовление броши (отмеряем 7 см. ленты)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Asus</cp:lastModifiedBy>
  <cp:revision>39</cp:revision>
  <dcterms:created xsi:type="dcterms:W3CDTF">2015-04-19T15:51:03Z</dcterms:created>
  <dcterms:modified xsi:type="dcterms:W3CDTF">2021-05-06T21:04:48Z</dcterms:modified>
</cp:coreProperties>
</file>