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2" r:id="rId4"/>
    <p:sldId id="257" r:id="rId5"/>
    <p:sldId id="261" r:id="rId6"/>
    <p:sldId id="259" r:id="rId7"/>
    <p:sldId id="263" r:id="rId8"/>
    <p:sldId id="267" r:id="rId9"/>
    <p:sldId id="268" r:id="rId10"/>
    <p:sldId id="265" r:id="rId11"/>
    <p:sldId id="266" r:id="rId12"/>
  </p:sldIdLst>
  <p:sldSz cx="18288000" cy="10287000"/>
  <p:notesSz cx="6858000" cy="9144000"/>
  <p:embeddedFontLst>
    <p:embeddedFont>
      <p:font typeface="Century Schoolbook" panose="02040604050505020304" pitchFamily="18" charset="0"/>
      <p:regular r:id="rId14"/>
      <p:bold r:id="rId15"/>
      <p:italic r:id="rId16"/>
      <p:boldItalic r:id="rId17"/>
    </p:embeddedFont>
    <p:embeddedFont>
      <p:font typeface="Playfair Display Bold" panose="020B0604020202020204" charset="-52"/>
      <p:regular r:id="rId18"/>
    </p:embeddedFont>
    <p:embeddedFont>
      <p:font typeface="Arimo" panose="020B0604020202020204" charset="0"/>
      <p:regular r:id="rId19"/>
    </p:embeddedFont>
    <p:embeddedFont>
      <p:font typeface="Constantia" panose="02030602050306030303" pitchFamily="18" charset="0"/>
      <p:regular r:id="rId20"/>
      <p:bold r:id="rId21"/>
      <p:italic r:id="rId22"/>
      <p:boldItalic r:id="rId23"/>
    </p:embeddedFont>
    <p:embeddedFont>
      <p:font typeface="Playfair Display" panose="020B0604020202020204" charset="-5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5" d="100"/>
          <a:sy n="35" d="100"/>
        </p:scale>
        <p:origin x="509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887BC4-BBC2-418C-86E9-F68F8260F7F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9597B-E25B-420F-8521-82AE015C7D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495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9597B-E25B-420F-8521-82AE015C7D1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256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pushkin.ggsspb.com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57400" y="784634"/>
            <a:ext cx="955485" cy="218188"/>
            <a:chOff x="0" y="0"/>
            <a:chExt cx="1273980" cy="29091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983062" y="0"/>
              <a:ext cx="290918" cy="290918"/>
              <a:chOff x="0" y="0"/>
              <a:chExt cx="1708150" cy="170815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489944" y="0"/>
              <a:ext cx="290918" cy="290918"/>
              <a:chOff x="0" y="0"/>
              <a:chExt cx="1708150" cy="170815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7" name="Group 7"/>
            <p:cNvGrpSpPr/>
            <p:nvPr/>
          </p:nvGrpSpPr>
          <p:grpSpPr>
            <a:xfrm>
              <a:off x="0" y="1587"/>
              <a:ext cx="287744" cy="287744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63C"/>
              </a:solidFill>
            </p:spPr>
          </p:sp>
        </p:grpSp>
      </p:grpSp>
      <p:grpSp>
        <p:nvGrpSpPr>
          <p:cNvPr id="9" name="Group 9"/>
          <p:cNvGrpSpPr/>
          <p:nvPr/>
        </p:nvGrpSpPr>
        <p:grpSpPr>
          <a:xfrm>
            <a:off x="914400" y="1292475"/>
            <a:ext cx="10781668" cy="8047439"/>
            <a:chOff x="-9236" y="170689"/>
            <a:chExt cx="14375557" cy="10729919"/>
          </a:xfrm>
        </p:grpSpPr>
        <p:sp>
          <p:nvSpPr>
            <p:cNvPr id="10" name="AutoShape 10"/>
            <p:cNvSpPr/>
            <p:nvPr/>
          </p:nvSpPr>
          <p:spPr>
            <a:xfrm>
              <a:off x="0" y="8140424"/>
              <a:ext cx="14366321" cy="49161"/>
            </a:xfrm>
            <a:prstGeom prst="rect">
              <a:avLst/>
            </a:prstGeom>
            <a:solidFill>
              <a:srgbClr val="CDA63C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170689"/>
              <a:ext cx="14366321" cy="71814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023"/>
                </a:lnSpc>
              </a:pP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Цифровые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способы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включения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возможностей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образовательного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пространства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города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в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образовательный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процесс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школы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на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уроках</a:t>
              </a:r>
              <a:r>
                <a:rPr lang="en-US" sz="6000" dirty="0">
                  <a:solidFill>
                    <a:srgbClr val="1A1B18"/>
                  </a:solidFill>
                  <a:latin typeface="Constantia" panose="02030602050306030303" pitchFamily="18" charset="0"/>
                </a:rPr>
                <a:t> </a:t>
              </a:r>
              <a:r>
                <a:rPr lang="en-US" sz="6000" dirty="0" err="1">
                  <a:solidFill>
                    <a:srgbClr val="1A1B18"/>
                  </a:solidFill>
                  <a:latin typeface="Constantia" panose="02030602050306030303" pitchFamily="18" charset="0"/>
                </a:rPr>
                <a:t>литературы</a:t>
              </a:r>
              <a:endParaRPr lang="en-US" sz="6000" dirty="0">
                <a:solidFill>
                  <a:srgbClr val="1A1B18"/>
                </a:solidFill>
                <a:latin typeface="Constantia" panose="02030602050306030303" pitchFamily="18" charset="0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-9236" y="8233211"/>
              <a:ext cx="14366321" cy="26673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10"/>
                </a:lnSpc>
                <a:spcBef>
                  <a:spcPct val="0"/>
                </a:spcBef>
              </a:pPr>
              <a:r>
                <a:rPr lang="ru-RU" sz="2793" spc="83" dirty="0" smtClean="0">
                  <a:solidFill>
                    <a:srgbClr val="1A1B18"/>
                  </a:solidFill>
                  <a:latin typeface="Century Schoolbook" panose="02040604050505020304" pitchFamily="18" charset="0"/>
                </a:rPr>
                <a:t>Учитель русского языка и литературы</a:t>
              </a:r>
            </a:p>
            <a:p>
              <a:pPr>
                <a:lnSpc>
                  <a:spcPts val="3910"/>
                </a:lnSpc>
                <a:spcBef>
                  <a:spcPct val="0"/>
                </a:spcBef>
              </a:pPr>
              <a:r>
                <a:rPr lang="ru-RU" sz="2793" spc="83" dirty="0" smtClean="0">
                  <a:solidFill>
                    <a:srgbClr val="1A1B18"/>
                  </a:solidFill>
                  <a:latin typeface="Century Schoolbook" panose="02040604050505020304" pitchFamily="18" charset="0"/>
                </a:rPr>
                <a:t>ГБОУ школа № 467 </a:t>
              </a:r>
              <a:r>
                <a:rPr lang="ru-RU" sz="2793" spc="83" dirty="0" err="1" smtClean="0">
                  <a:solidFill>
                    <a:srgbClr val="1A1B18"/>
                  </a:solidFill>
                  <a:latin typeface="Century Schoolbook" panose="02040604050505020304" pitchFamily="18" charset="0"/>
                </a:rPr>
                <a:t>Колпинского</a:t>
              </a:r>
              <a:r>
                <a:rPr lang="ru-RU" sz="2793" spc="83" dirty="0" smtClean="0">
                  <a:solidFill>
                    <a:srgbClr val="1A1B18"/>
                  </a:solidFill>
                  <a:latin typeface="Century Schoolbook" panose="02040604050505020304" pitchFamily="18" charset="0"/>
                </a:rPr>
                <a:t> района Санкт-Петербурга</a:t>
              </a:r>
            </a:p>
            <a:p>
              <a:pPr>
                <a:lnSpc>
                  <a:spcPts val="3910"/>
                </a:lnSpc>
                <a:spcBef>
                  <a:spcPct val="0"/>
                </a:spcBef>
              </a:pPr>
              <a:r>
                <a:rPr lang="en-US" sz="2793" spc="83" dirty="0" smtClean="0">
                  <a:solidFill>
                    <a:srgbClr val="1A1B18"/>
                  </a:solidFill>
                  <a:latin typeface="Century Schoolbook" panose="02040604050505020304" pitchFamily="18" charset="0"/>
                </a:rPr>
                <a:t>Л</a:t>
              </a:r>
              <a:r>
                <a:rPr lang="ru-RU" sz="2793" spc="83" dirty="0" err="1" smtClean="0">
                  <a:solidFill>
                    <a:srgbClr val="1A1B18"/>
                  </a:solidFill>
                  <a:latin typeface="Century Schoolbook" panose="02040604050505020304" pitchFamily="18" charset="0"/>
                </a:rPr>
                <a:t>ивадная</a:t>
              </a:r>
              <a:r>
                <a:rPr lang="en-US" sz="2793" spc="83" dirty="0" smtClean="0">
                  <a:solidFill>
                    <a:srgbClr val="1A1B18"/>
                  </a:solidFill>
                  <a:latin typeface="Century Schoolbook" panose="02040604050505020304" pitchFamily="18" charset="0"/>
                </a:rPr>
                <a:t> </a:t>
              </a:r>
              <a:r>
                <a:rPr lang="ru-RU" sz="2793" spc="83" dirty="0" smtClean="0">
                  <a:solidFill>
                    <a:srgbClr val="1A1B18"/>
                  </a:solidFill>
                  <a:latin typeface="Century Schoolbook" panose="02040604050505020304" pitchFamily="18" charset="0"/>
                </a:rPr>
                <a:t>Анастасия Владимировна</a:t>
              </a:r>
              <a:endParaRPr lang="en-US" sz="2793" spc="83" dirty="0">
                <a:solidFill>
                  <a:srgbClr val="1A1B18"/>
                </a:solidFill>
                <a:latin typeface="Century Schoolbook" panose="02040604050505020304" pitchFamily="18" charset="0"/>
              </a:endParaRPr>
            </a:p>
          </p:txBody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rcRect l="22661" r="13056"/>
          <a:stretch>
            <a:fillRect/>
          </a:stretch>
        </p:blipFill>
        <p:spPr>
          <a:xfrm>
            <a:off x="11969781" y="1591759"/>
            <a:ext cx="7032529" cy="7133756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969781" y="1028700"/>
            <a:ext cx="8902880" cy="822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373571"/>
            <a:ext cx="955485" cy="218188"/>
            <a:chOff x="0" y="0"/>
            <a:chExt cx="1273980" cy="29091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983062" y="0"/>
              <a:ext cx="290918" cy="290918"/>
              <a:chOff x="0" y="0"/>
              <a:chExt cx="1708150" cy="170815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0" y="0"/>
              <a:ext cx="290918" cy="290918"/>
              <a:chOff x="0" y="0"/>
              <a:chExt cx="1708150" cy="170815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7" name="Group 7"/>
            <p:cNvGrpSpPr/>
            <p:nvPr/>
          </p:nvGrpSpPr>
          <p:grpSpPr>
            <a:xfrm>
              <a:off x="493118" y="1587"/>
              <a:ext cx="287744" cy="287744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63C"/>
              </a:solidFill>
            </p:spPr>
          </p:sp>
        </p:grpSp>
      </p:grpSp>
      <p:sp>
        <p:nvSpPr>
          <p:cNvPr id="9" name="TextBox 9"/>
          <p:cNvSpPr txBox="1"/>
          <p:nvPr/>
        </p:nvSpPr>
        <p:spPr>
          <a:xfrm>
            <a:off x="2283809" y="1039944"/>
            <a:ext cx="15440353" cy="16512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28"/>
              </a:lnSpc>
            </a:pP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внутренней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оценки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en-US" sz="5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700" y="2432478"/>
            <a:ext cx="16857178" cy="8104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19"/>
              </a:lnSpc>
            </a:pPr>
            <a:endParaRPr dirty="0"/>
          </a:p>
          <a:p>
            <a:pPr>
              <a:lnSpc>
                <a:spcPts val="7154"/>
              </a:lnSpc>
            </a:pPr>
            <a:r>
              <a:rPr lang="en-US" sz="4586" spc="155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sz="4586" spc="155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анкетирования</a:t>
            </a:r>
            <a:r>
              <a:rPr lang="en-US" sz="4586" spc="155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86" spc="155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en-US" sz="4586" spc="155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</a:t>
            </a:r>
            <a:r>
              <a:rPr lang="ru-RU" sz="4586" spc="155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en-US" sz="4586" spc="155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цифрового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портала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7154"/>
              </a:lnSpc>
            </a:pP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предмету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7154"/>
              </a:lnSpc>
            </a:pP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поиску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портала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7154"/>
              </a:lnSpc>
            </a:pP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визуализация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7154"/>
              </a:lnSpc>
            </a:pP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личностное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самореализация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86" spc="155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обучающегося</a:t>
            </a:r>
            <a:r>
              <a:rPr lang="en-US" sz="4586" spc="15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7154"/>
              </a:lnSpc>
            </a:pPr>
            <a:endParaRPr lang="en-US" sz="4586" spc="155" dirty="0">
              <a:solidFill>
                <a:srgbClr val="000000"/>
              </a:solidFill>
              <a:latin typeface="Playfair Displa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373571"/>
            <a:ext cx="955485" cy="218188"/>
            <a:chOff x="0" y="0"/>
            <a:chExt cx="1273980" cy="29091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983062" y="0"/>
              <a:ext cx="290918" cy="290918"/>
              <a:chOff x="0" y="0"/>
              <a:chExt cx="1708150" cy="170815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0" y="0"/>
              <a:ext cx="290918" cy="290918"/>
              <a:chOff x="0" y="0"/>
              <a:chExt cx="1708150" cy="170815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7" name="Group 7"/>
            <p:cNvGrpSpPr/>
            <p:nvPr/>
          </p:nvGrpSpPr>
          <p:grpSpPr>
            <a:xfrm>
              <a:off x="493118" y="1587"/>
              <a:ext cx="287744" cy="287744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63C"/>
              </a:solidFill>
            </p:spPr>
          </p:sp>
        </p:grpSp>
      </p:grpSp>
      <p:sp>
        <p:nvSpPr>
          <p:cNvPr id="9" name="TextBox 9"/>
          <p:cNvSpPr txBox="1"/>
          <p:nvPr/>
        </p:nvSpPr>
        <p:spPr>
          <a:xfrm>
            <a:off x="3059272" y="4027409"/>
            <a:ext cx="12693798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20"/>
              </a:lnSpc>
            </a:pPr>
            <a:r>
              <a:rPr lang="en-US" sz="83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  <a:r>
              <a:rPr lang="en-US" sz="8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3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sz="8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3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  <a:r>
              <a:rPr lang="ru-RU" sz="83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83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85582" y="1039944"/>
            <a:ext cx="11430418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28"/>
              </a:lnSpc>
              <a:spcBef>
                <a:spcPct val="0"/>
              </a:spcBef>
            </a:pPr>
            <a:r>
              <a:rPr lang="ru-RU" sz="5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пространство города</a:t>
            </a:r>
            <a:endParaRPr lang="en-US" sz="5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028700" y="1373571"/>
            <a:ext cx="955485" cy="218188"/>
            <a:chOff x="0" y="0"/>
            <a:chExt cx="1273980" cy="290918"/>
          </a:xfrm>
        </p:grpSpPr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983062" y="0"/>
              <a:ext cx="290918" cy="290918"/>
              <a:chOff x="0" y="0"/>
              <a:chExt cx="1708150" cy="170815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7" name="Group 7"/>
            <p:cNvGrpSpPr>
              <a:grpSpLocks noChangeAspect="1"/>
            </p:cNvGrpSpPr>
            <p:nvPr/>
          </p:nvGrpSpPr>
          <p:grpSpPr>
            <a:xfrm>
              <a:off x="0" y="0"/>
              <a:ext cx="290918" cy="290918"/>
              <a:chOff x="0" y="0"/>
              <a:chExt cx="1708150" cy="17081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>
              <a:off x="493118" y="1587"/>
              <a:ext cx="287744" cy="287744"/>
              <a:chOff x="0" y="0"/>
              <a:chExt cx="6350000" cy="635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63C"/>
              </a:solidFill>
            </p:spPr>
          </p:sp>
        </p:grpSp>
      </p:grpSp>
      <p:sp>
        <p:nvSpPr>
          <p:cNvPr id="11" name="TextBox 9"/>
          <p:cNvSpPr txBox="1"/>
          <p:nvPr/>
        </p:nvSpPr>
        <p:spPr>
          <a:xfrm>
            <a:off x="1028700" y="2628900"/>
            <a:ext cx="16929723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533"/>
              </a:lnSpc>
            </a:pPr>
            <a:r>
              <a:rPr lang="en-US" sz="5300" spc="212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300" spc="212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30"/>
              </a:lnSpc>
            </a:pPr>
            <a:endParaRPr lang="en-US" sz="5300" spc="212" dirty="0">
              <a:solidFill>
                <a:srgbClr val="000000"/>
              </a:solidFill>
              <a:latin typeface="Playfair Display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1028700" y="2628900"/>
            <a:ext cx="16929723" cy="43858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533"/>
              </a:lnSpc>
            </a:pPr>
            <a:r>
              <a:rPr lang="ru-RU" sz="5300" spc="212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пространство города- совокупность условий и принципов, которые необходимы для создания благоприятного развития полноценной личности.</a:t>
            </a:r>
            <a:endParaRPr lang="en-US" sz="5300" spc="212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30"/>
              </a:lnSpc>
            </a:pPr>
            <a:endParaRPr lang="en-US" sz="5300" spc="212" dirty="0">
              <a:solidFill>
                <a:srgbClr val="000000"/>
              </a:solidFill>
              <a:latin typeface="Playfair Displa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373571"/>
            <a:ext cx="955485" cy="218188"/>
            <a:chOff x="0" y="0"/>
            <a:chExt cx="1273980" cy="29091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983062" y="0"/>
              <a:ext cx="290918" cy="290918"/>
              <a:chOff x="0" y="0"/>
              <a:chExt cx="1708150" cy="170815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0" y="0"/>
              <a:ext cx="290918" cy="290918"/>
              <a:chOff x="0" y="0"/>
              <a:chExt cx="1708150" cy="170815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7" name="Group 7"/>
            <p:cNvGrpSpPr/>
            <p:nvPr/>
          </p:nvGrpSpPr>
          <p:grpSpPr>
            <a:xfrm>
              <a:off x="493118" y="1587"/>
              <a:ext cx="287744" cy="287744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63C"/>
              </a:solidFill>
            </p:spPr>
          </p:sp>
        </p:grp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9099" y="3878209"/>
            <a:ext cx="8814901" cy="629403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144000" y="3878209"/>
            <a:ext cx="8847428" cy="6294035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2283809" y="1039944"/>
            <a:ext cx="15440353" cy="778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28"/>
              </a:lnSpc>
            </a:pP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</a:t>
            </a:r>
            <a:endParaRPr lang="en-US" sz="5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29099" y="1839662"/>
            <a:ext cx="7484525" cy="20864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51"/>
              </a:lnSpc>
              <a:spcBef>
                <a:spcPct val="0"/>
              </a:spcBef>
            </a:pP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«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уроки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проходят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пределами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квестов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реальных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виртуальных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экскурсий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лекториях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этому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39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отнесешься</a:t>
            </a:r>
            <a:r>
              <a:rPr lang="en-US" sz="2539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591800" y="1975500"/>
            <a:ext cx="7527842" cy="18147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58"/>
              </a:lnSpc>
              <a:spcBef>
                <a:spcPct val="0"/>
              </a:spcBef>
            </a:pP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«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дистанционном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обучении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уроки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проходили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виртуальных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экскурсий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театров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квестов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виртуальных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лабораторий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78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библиотек,то</a:t>
            </a:r>
            <a:r>
              <a:rPr lang="en-US" sz="278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373571"/>
            <a:ext cx="955485" cy="218188"/>
            <a:chOff x="0" y="0"/>
            <a:chExt cx="1273980" cy="29091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983062" y="0"/>
              <a:ext cx="290918" cy="290918"/>
              <a:chOff x="0" y="0"/>
              <a:chExt cx="1708150" cy="170815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0" y="0"/>
              <a:ext cx="290918" cy="290918"/>
              <a:chOff x="0" y="0"/>
              <a:chExt cx="1708150" cy="170815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7" name="Group 7"/>
            <p:cNvGrpSpPr/>
            <p:nvPr/>
          </p:nvGrpSpPr>
          <p:grpSpPr>
            <a:xfrm>
              <a:off x="493118" y="1587"/>
              <a:ext cx="287744" cy="287744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63C"/>
              </a:solidFill>
            </p:spPr>
          </p:sp>
        </p:grpSp>
      </p:grpSp>
      <p:sp>
        <p:nvSpPr>
          <p:cNvPr id="9" name="TextBox 9"/>
          <p:cNvSpPr txBox="1"/>
          <p:nvPr/>
        </p:nvSpPr>
        <p:spPr>
          <a:xfrm>
            <a:off x="1028700" y="2628900"/>
            <a:ext cx="16929723" cy="5475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533"/>
              </a:lnSpc>
            </a:pP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обосновать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300" spc="212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повышении учебной мотивации</a:t>
            </a:r>
            <a:r>
              <a:rPr lang="en-US" sz="5300" spc="212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00" spc="212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</a:t>
            </a:r>
            <a:r>
              <a:rPr lang="en-US" sz="5300" spc="212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этой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5300" spc="212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способствующий</a:t>
            </a:r>
            <a:r>
              <a:rPr lang="en-US" sz="5300" spc="212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300" spc="212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преодолению отчуждения подростков от учёбы</a:t>
            </a:r>
            <a:r>
              <a:rPr lang="en-US" sz="5300" spc="212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5300" spc="212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30"/>
              </a:lnSpc>
            </a:pPr>
            <a:endParaRPr lang="en-US" sz="5300" spc="212" dirty="0">
              <a:solidFill>
                <a:srgbClr val="000000"/>
              </a:solidFill>
              <a:latin typeface="Playfair Display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362200" y="951789"/>
            <a:ext cx="5977222" cy="843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39"/>
              </a:lnSpc>
            </a:pPr>
            <a:r>
              <a:rPr lang="en-US" sz="5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5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(идея)</a:t>
            </a:r>
            <a:endParaRPr lang="en-US" sz="5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373571"/>
            <a:ext cx="955485" cy="218188"/>
            <a:chOff x="0" y="0"/>
            <a:chExt cx="1273980" cy="29091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983062" y="0"/>
              <a:ext cx="290918" cy="290918"/>
              <a:chOff x="0" y="0"/>
              <a:chExt cx="1708150" cy="170815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0" y="0"/>
              <a:ext cx="290918" cy="290918"/>
              <a:chOff x="0" y="0"/>
              <a:chExt cx="1708150" cy="170815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7" name="Group 7"/>
            <p:cNvGrpSpPr/>
            <p:nvPr/>
          </p:nvGrpSpPr>
          <p:grpSpPr>
            <a:xfrm>
              <a:off x="493118" y="1587"/>
              <a:ext cx="287744" cy="287744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63C"/>
              </a:solidFill>
            </p:spPr>
          </p:sp>
        </p:grpSp>
      </p:grpSp>
      <p:sp>
        <p:nvSpPr>
          <p:cNvPr id="9" name="TextBox 9"/>
          <p:cNvSpPr txBox="1"/>
          <p:nvPr/>
        </p:nvSpPr>
        <p:spPr>
          <a:xfrm>
            <a:off x="1028700" y="1373571"/>
            <a:ext cx="15201900" cy="70788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19"/>
              </a:lnSpc>
            </a:pPr>
            <a:endParaRPr dirty="0"/>
          </a:p>
          <a:p>
            <a:pPr>
              <a:lnSpc>
                <a:spcPts val="5619"/>
              </a:lnSpc>
            </a:pPr>
            <a:r>
              <a:rPr lang="en-US" sz="4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</a:t>
            </a:r>
            <a:r>
              <a:rPr lang="en-US" sz="4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en-US" sz="4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en-US" sz="4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5619"/>
              </a:lnSpc>
            </a:pPr>
            <a:endParaRPr lang="en-US" sz="4886" dirty="0">
              <a:solidFill>
                <a:srgbClr val="000000"/>
              </a:solidFill>
              <a:latin typeface="Playfair Display Bold"/>
            </a:endParaRPr>
          </a:p>
          <a:p>
            <a:pPr algn="just"/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категорий </a:t>
            </a:r>
            <a:r>
              <a:rPr lang="en-US" sz="4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en-US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определенным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проблемам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цифрового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изучению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</a:t>
            </a:r>
            <a:r>
              <a:rPr lang="en-US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4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ориентированного</a:t>
            </a:r>
            <a:r>
              <a:rPr lang="en-US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и, как следствие, преодоление отчуждения.</a:t>
            </a:r>
            <a:endParaRPr lang="en-US" sz="733" dirty="0">
              <a:solidFill>
                <a:srgbClr val="000000"/>
              </a:solidFill>
              <a:latin typeface="Arimo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283809" y="1039944"/>
            <a:ext cx="15440353" cy="778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28"/>
              </a:lnSpc>
            </a:pP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души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373571"/>
            <a:ext cx="955485" cy="218188"/>
            <a:chOff x="0" y="0"/>
            <a:chExt cx="1273980" cy="290918"/>
          </a:xfrm>
        </p:grpSpPr>
        <p:grpSp>
          <p:nvGrpSpPr>
            <p:cNvPr id="3" name="Group 3"/>
            <p:cNvGrpSpPr>
              <a:grpSpLocks noChangeAspect="1"/>
            </p:cNvGrpSpPr>
            <p:nvPr/>
          </p:nvGrpSpPr>
          <p:grpSpPr>
            <a:xfrm>
              <a:off x="983062" y="0"/>
              <a:ext cx="290918" cy="290918"/>
              <a:chOff x="0" y="0"/>
              <a:chExt cx="1708150" cy="170815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0" y="0"/>
              <a:ext cx="290918" cy="290918"/>
              <a:chOff x="0" y="0"/>
              <a:chExt cx="1708150" cy="170815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7" name="Group 7"/>
            <p:cNvGrpSpPr/>
            <p:nvPr/>
          </p:nvGrpSpPr>
          <p:grpSpPr>
            <a:xfrm>
              <a:off x="493118" y="1587"/>
              <a:ext cx="287744" cy="287744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63C"/>
              </a:solidFill>
            </p:spPr>
          </p:sp>
        </p:grpSp>
      </p:grpSp>
      <p:sp>
        <p:nvSpPr>
          <p:cNvPr id="9" name="TextBox 9"/>
          <p:cNvSpPr txBox="1"/>
          <p:nvPr/>
        </p:nvSpPr>
        <p:spPr>
          <a:xfrm>
            <a:off x="1018481" y="2552700"/>
            <a:ext cx="17120738" cy="6732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508"/>
              </a:lnSpc>
            </a:pPr>
            <a:r>
              <a:rPr lang="en-US" sz="45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Выделенные</a:t>
            </a: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5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r>
              <a:rPr lang="en-US" sz="45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5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цифрового</a:t>
            </a:r>
            <a:r>
              <a:rPr lang="en-US" sz="45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5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</a:t>
            </a:r>
            <a:r>
              <a:rPr lang="en-US" sz="45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5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</a:t>
            </a:r>
            <a:r>
              <a:rPr lang="en-US" sz="45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5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45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7508"/>
              </a:lnSpc>
            </a:pP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-US" sz="45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музеи</a:t>
            </a: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7508"/>
              </a:lnSpc>
            </a:pP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45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кинематограф</a:t>
            </a: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7508"/>
              </a:lnSpc>
            </a:pP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45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</a:t>
            </a: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ts val="7508"/>
              </a:lnSpc>
            </a:pP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45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цифровое</a:t>
            </a: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</a:t>
            </a: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45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улицы</a:t>
            </a: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5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ts val="7508"/>
              </a:lnSpc>
            </a:pPr>
            <a:r>
              <a:rPr lang="en-US" sz="45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sz="455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</a:t>
            </a:r>
            <a:endParaRPr lang="en-US" sz="455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984185" y="692601"/>
            <a:ext cx="15440353" cy="16512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28"/>
              </a:lnSpc>
            </a:pP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включения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цифрового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1489" y="1089737"/>
            <a:ext cx="12112493" cy="7858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28"/>
              </a:lnSpc>
              <a:spcBef>
                <a:spcPct val="0"/>
              </a:spcBef>
            </a:pP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</a:t>
            </a:r>
            <a:endParaRPr lang="en-US" sz="5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28700" y="2400300"/>
            <a:ext cx="16230600" cy="6732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45"/>
              </a:lnSpc>
            </a:pPr>
            <a:r>
              <a:rPr lang="en-US" sz="45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</a:t>
            </a:r>
            <a:r>
              <a:rPr lang="en-US" sz="45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r>
              <a:rPr lang="en-US" sz="45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014753" lvl="1" indent="-507377" algn="just">
              <a:lnSpc>
                <a:spcPts val="6627"/>
              </a:lnSpc>
              <a:buFont typeface="Arial"/>
              <a:buChar char="•"/>
            </a:pP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Алгоритмы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отбора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14753" lvl="1" indent="-507377" algn="just">
              <a:lnSpc>
                <a:spcPts val="6627"/>
              </a:lnSpc>
              <a:buFont typeface="Arial"/>
              <a:buChar char="•"/>
            </a:pP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База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14753" lvl="1" indent="-507377" algn="just">
              <a:lnSpc>
                <a:spcPts val="6627"/>
              </a:lnSpc>
              <a:buFont typeface="Arial"/>
              <a:buChar char="•"/>
            </a:pP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SWOT-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цифрового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14753" lvl="1" indent="-507377" algn="just">
              <a:lnSpc>
                <a:spcPts val="6627"/>
              </a:lnSpc>
              <a:buFont typeface="Arial"/>
              <a:buChar char="•"/>
            </a:pP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Санкт-Петербурга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https://pushkin.ggsspb.com</a:t>
            </a:r>
            <a:r>
              <a:rPr lang="en-US" sz="4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4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7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028700" y="1373571"/>
            <a:ext cx="955485" cy="218188"/>
            <a:chOff x="0" y="0"/>
            <a:chExt cx="1273980" cy="290918"/>
          </a:xfrm>
        </p:grpSpPr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983062" y="0"/>
              <a:ext cx="290918" cy="290918"/>
              <a:chOff x="0" y="0"/>
              <a:chExt cx="1708150" cy="170815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7" name="Group 7"/>
            <p:cNvGrpSpPr>
              <a:grpSpLocks noChangeAspect="1"/>
            </p:cNvGrpSpPr>
            <p:nvPr/>
          </p:nvGrpSpPr>
          <p:grpSpPr>
            <a:xfrm>
              <a:off x="0" y="0"/>
              <a:ext cx="290918" cy="290918"/>
              <a:chOff x="0" y="0"/>
              <a:chExt cx="1708150" cy="17081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>
              <a:off x="493118" y="1587"/>
              <a:ext cx="287744" cy="287744"/>
              <a:chOff x="0" y="0"/>
              <a:chExt cx="6350000" cy="635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63C"/>
              </a:solidFill>
            </p:spPr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1489" y="1089737"/>
            <a:ext cx="12112493" cy="7858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28"/>
              </a:lnSpc>
              <a:spcBef>
                <a:spcPct val="0"/>
              </a:spcBef>
            </a:pP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</a:t>
            </a:r>
            <a:endParaRPr lang="en-US" sz="5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028700" y="1373571"/>
            <a:ext cx="955485" cy="218188"/>
            <a:chOff x="0" y="0"/>
            <a:chExt cx="1273980" cy="290918"/>
          </a:xfrm>
        </p:grpSpPr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983062" y="0"/>
              <a:ext cx="290918" cy="290918"/>
              <a:chOff x="0" y="0"/>
              <a:chExt cx="1708150" cy="170815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7" name="Group 7"/>
            <p:cNvGrpSpPr>
              <a:grpSpLocks noChangeAspect="1"/>
            </p:cNvGrpSpPr>
            <p:nvPr/>
          </p:nvGrpSpPr>
          <p:grpSpPr>
            <a:xfrm>
              <a:off x="0" y="0"/>
              <a:ext cx="290918" cy="290918"/>
              <a:chOff x="0" y="0"/>
              <a:chExt cx="1708150" cy="17081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>
              <a:off x="493118" y="1587"/>
              <a:ext cx="287744" cy="287744"/>
              <a:chOff x="0" y="0"/>
              <a:chExt cx="6350000" cy="635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63C"/>
              </a:solidFill>
            </p:spPr>
          </p:sp>
        </p:grpSp>
      </p:grpSp>
      <p:pic>
        <p:nvPicPr>
          <p:cNvPr id="1026" name="Picture 2" descr="Скриншот 24-03-2021 11_42_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1" y="2773895"/>
            <a:ext cx="16022886" cy="5493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29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D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1489" y="1089737"/>
            <a:ext cx="12112493" cy="7858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528"/>
              </a:lnSpc>
              <a:spcBef>
                <a:spcPct val="0"/>
              </a:spcBef>
            </a:pP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инновационный</a:t>
            </a:r>
            <a:r>
              <a:rPr lang="en-US" sz="5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</a:t>
            </a:r>
            <a:endParaRPr lang="en-US" sz="5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028700" y="1373571"/>
            <a:ext cx="955485" cy="218188"/>
            <a:chOff x="0" y="0"/>
            <a:chExt cx="1273980" cy="290918"/>
          </a:xfrm>
        </p:grpSpPr>
        <p:grpSp>
          <p:nvGrpSpPr>
            <p:cNvPr id="5" name="Group 5"/>
            <p:cNvGrpSpPr>
              <a:grpSpLocks noChangeAspect="1"/>
            </p:cNvGrpSpPr>
            <p:nvPr/>
          </p:nvGrpSpPr>
          <p:grpSpPr>
            <a:xfrm>
              <a:off x="983062" y="0"/>
              <a:ext cx="290918" cy="290918"/>
              <a:chOff x="0" y="0"/>
              <a:chExt cx="1708150" cy="170815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7" name="Group 7"/>
            <p:cNvGrpSpPr>
              <a:grpSpLocks noChangeAspect="1"/>
            </p:cNvGrpSpPr>
            <p:nvPr/>
          </p:nvGrpSpPr>
          <p:grpSpPr>
            <a:xfrm>
              <a:off x="0" y="0"/>
              <a:ext cx="290918" cy="290918"/>
              <a:chOff x="0" y="0"/>
              <a:chExt cx="1708150" cy="170815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708150" cy="1708150"/>
              </a:xfrm>
              <a:custGeom>
                <a:avLst/>
                <a:gdLst/>
                <a:ahLst/>
                <a:cxnLst/>
                <a:rect l="l" t="t" r="r" b="b"/>
                <a:pathLst>
                  <a:path w="1708150" h="1708150">
                    <a:moveTo>
                      <a:pt x="853440" y="1708150"/>
                    </a:moveTo>
                    <a:cubicBezTo>
                      <a:pt x="383540" y="1708150"/>
                      <a:pt x="0" y="1324610"/>
                      <a:pt x="0" y="853440"/>
                    </a:cubicBezTo>
                    <a:cubicBezTo>
                      <a:pt x="0" y="383540"/>
                      <a:pt x="383540" y="0"/>
                      <a:pt x="853440" y="0"/>
                    </a:cubicBezTo>
                    <a:cubicBezTo>
                      <a:pt x="1324610" y="0"/>
                      <a:pt x="1706880" y="383540"/>
                      <a:pt x="1706880" y="853440"/>
                    </a:cubicBezTo>
                    <a:cubicBezTo>
                      <a:pt x="1708150" y="1324610"/>
                      <a:pt x="1324610" y="1708150"/>
                      <a:pt x="853440" y="1708150"/>
                    </a:cubicBezTo>
                    <a:close/>
                    <a:moveTo>
                      <a:pt x="853440" y="469900"/>
                    </a:moveTo>
                    <a:cubicBezTo>
                      <a:pt x="642620" y="469900"/>
                      <a:pt x="469900" y="642620"/>
                      <a:pt x="469900" y="853440"/>
                    </a:cubicBezTo>
                    <a:cubicBezTo>
                      <a:pt x="469900" y="1064260"/>
                      <a:pt x="642620" y="1236980"/>
                      <a:pt x="853440" y="1236980"/>
                    </a:cubicBezTo>
                    <a:cubicBezTo>
                      <a:pt x="1064260" y="1236980"/>
                      <a:pt x="1236980" y="1064260"/>
                      <a:pt x="1236980" y="853440"/>
                    </a:cubicBezTo>
                    <a:cubicBezTo>
                      <a:pt x="1236980" y="642620"/>
                      <a:pt x="1065530" y="469900"/>
                      <a:pt x="853440" y="469900"/>
                    </a:cubicBezTo>
                    <a:close/>
                  </a:path>
                </a:pathLst>
              </a:custGeom>
              <a:solidFill>
                <a:srgbClr val="1A1B18"/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>
              <a:off x="493118" y="1587"/>
              <a:ext cx="287744" cy="287744"/>
              <a:chOff x="0" y="0"/>
              <a:chExt cx="6350000" cy="635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63C"/>
              </a:solidFill>
            </p:spPr>
          </p:sp>
        </p:grpSp>
      </p:grpSp>
      <p:pic>
        <p:nvPicPr>
          <p:cNvPr id="2051" name="Picture 3" descr="Скриншот 24-03-2021 11_52_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186" y="2628900"/>
            <a:ext cx="13487400" cy="7003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640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3085</TotalTime>
  <Words>320</Words>
  <Application>Microsoft Office PowerPoint</Application>
  <PresentationFormat>Произвольный</PresentationFormat>
  <Paragraphs>45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Century Schoolbook</vt:lpstr>
      <vt:lpstr>Times New Roman</vt:lpstr>
      <vt:lpstr>Playfair Display Bold</vt:lpstr>
      <vt:lpstr>Arimo</vt:lpstr>
      <vt:lpstr>Constantia</vt:lpstr>
      <vt:lpstr>Playfair Display</vt:lpstr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учитель русского языка и литературы: Ливадная А.В.</dc:title>
  <dc:creator>Анастасия Ковалевская</dc:creator>
  <cp:lastModifiedBy>Анастасия Ковалевская</cp:lastModifiedBy>
  <cp:revision>11</cp:revision>
  <dcterms:created xsi:type="dcterms:W3CDTF">2006-08-16T00:00:00Z</dcterms:created>
  <dcterms:modified xsi:type="dcterms:W3CDTF">2022-04-10T15:48:16Z</dcterms:modified>
  <dc:identifier>DAEv0FrikJg</dc:identifier>
</cp:coreProperties>
</file>