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269" r:id="rId7"/>
    <p:sldId id="270" r:id="rId8"/>
    <p:sldId id="271" r:id="rId9"/>
    <p:sldId id="262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637" autoAdjust="0"/>
  </p:normalViewPr>
  <p:slideViewPr>
    <p:cSldViewPr>
      <p:cViewPr varScale="1">
        <p:scale>
          <a:sx n="72" d="100"/>
          <a:sy n="72" d="100"/>
        </p:scale>
        <p:origin x="-64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9F857-24A2-4328-AA4D-C0E8ABCEE876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D697BC-7E2B-4436-A6C5-E5133DFB1A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Тема урока.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Выработка</a:t>
            </a:r>
            <a:r>
              <a:rPr lang="ru-RU" baseline="0" dirty="0" smtClean="0"/>
              <a:t> навыков и умений в нахождении НОД и взаимно простых чисел.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Теоретическое закрепление</a:t>
            </a:r>
            <a:r>
              <a:rPr lang="ru-RU" baseline="0" dirty="0" smtClean="0"/>
              <a:t> новой темы.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Домашнее</a:t>
            </a:r>
            <a:r>
              <a:rPr lang="ru-RU" baseline="0" dirty="0" smtClean="0"/>
              <a:t> задание.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Содержание урока.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Описание целей урока.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Проверка</a:t>
            </a:r>
            <a:r>
              <a:rPr lang="ru-RU" baseline="0" dirty="0" smtClean="0"/>
              <a:t> домашнего задания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Актуализация темы. Историческая справка.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Историческая справка.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Историческая справка.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Разминка.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Раскрытие новой темы.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697BC-7E2B-4436-A6C5-E5133DFB1A5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AWr-KZhD0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esh.edu.ru/subject/lesson/7747/main/233739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628801"/>
            <a:ext cx="7702624" cy="19716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Наибольший общий делитель. Взаимно простые числа.</a:t>
            </a:r>
            <a:br>
              <a:rPr lang="ru-RU" dirty="0" smtClean="0"/>
            </a:br>
            <a:r>
              <a:rPr lang="ru-RU" dirty="0" smtClean="0"/>
              <a:t>Математика. 6 класс.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Ерофеева Вера Николаевна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учитель математики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ГБОУ школы №7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Красносельского района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г. Санкт – Петербург.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Закрепление.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Учебник стр.31: </a:t>
            </a:r>
          </a:p>
          <a:p>
            <a:pPr>
              <a:buNone/>
            </a:pPr>
            <a:r>
              <a:rPr lang="ru-RU" dirty="0" smtClean="0"/>
              <a:t>№150 Найти общие делители.</a:t>
            </a:r>
          </a:p>
          <a:p>
            <a:pPr>
              <a:buNone/>
            </a:pPr>
            <a:r>
              <a:rPr lang="ru-RU" dirty="0" smtClean="0"/>
              <a:t>№152 Найти наибольший общий делитель.</a:t>
            </a:r>
          </a:p>
          <a:p>
            <a:pPr>
              <a:buNone/>
            </a:pPr>
            <a:r>
              <a:rPr lang="ru-RU" dirty="0" smtClean="0"/>
              <a:t>№153 Являются ли взаимно простыми числа.</a:t>
            </a:r>
          </a:p>
          <a:p>
            <a:pPr>
              <a:buNone/>
            </a:pPr>
            <a:r>
              <a:rPr lang="ru-RU" dirty="0" smtClean="0"/>
              <a:t>№154 Найти пары взаимно простых чисел.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Итоги урока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Какое  число называют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наибольшим общим делителем </a:t>
            </a:r>
            <a:r>
              <a:rPr lang="ru-RU" dirty="0" smtClean="0"/>
              <a:t>двух натуральных чисел?</a:t>
            </a:r>
          </a:p>
          <a:p>
            <a:r>
              <a:rPr lang="ru-RU" dirty="0" smtClean="0"/>
              <a:t>Как найти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наибольший общий делитель </a:t>
            </a:r>
            <a:r>
              <a:rPr lang="ru-RU" dirty="0" smtClean="0"/>
              <a:t>нескольких натуральных чисел?</a:t>
            </a:r>
          </a:p>
          <a:p>
            <a:r>
              <a:rPr lang="ru-RU" dirty="0" smtClean="0"/>
              <a:t>Какие числа называются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взаимно простыми</a:t>
            </a:r>
            <a:r>
              <a:rPr lang="ru-RU" dirty="0" smtClean="0"/>
              <a:t>?</a:t>
            </a:r>
          </a:p>
          <a:p>
            <a:r>
              <a:rPr lang="ru-RU" dirty="0" smtClean="0"/>
              <a:t>Число </a:t>
            </a:r>
            <a:r>
              <a:rPr lang="ru-RU" i="1" dirty="0" smtClean="0"/>
              <a:t>а</a:t>
            </a:r>
            <a:r>
              <a:rPr lang="ru-RU" dirty="0" smtClean="0"/>
              <a:t> кратно числу </a:t>
            </a:r>
            <a:r>
              <a:rPr lang="ru-RU" i="1" dirty="0" smtClean="0"/>
              <a:t>в. </a:t>
            </a:r>
            <a:r>
              <a:rPr lang="ru-RU" dirty="0" smtClean="0"/>
              <a:t>Какое число является наибольшем общим делителем чисел </a:t>
            </a:r>
            <a:r>
              <a:rPr lang="ru-RU" i="1" dirty="0" smtClean="0"/>
              <a:t>а</a:t>
            </a:r>
            <a:r>
              <a:rPr lang="ru-RU" dirty="0" smtClean="0"/>
              <a:t> и </a:t>
            </a:r>
            <a:r>
              <a:rPr lang="ru-RU" i="1" dirty="0" smtClean="0"/>
              <a:t>в</a:t>
            </a:r>
            <a:r>
              <a:rPr lang="ru-RU" dirty="0" smtClean="0"/>
              <a:t>?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Ответы ищем в учебнике на стр.30-31.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Информация о  домашнем задании.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Учебник стр30 правила-учить,стр.34: №173, №174(</a:t>
            </a:r>
            <a:r>
              <a:rPr lang="ru-RU" dirty="0" err="1" smtClean="0"/>
              <a:t>а,б</a:t>
            </a:r>
            <a:r>
              <a:rPr lang="ru-RU" dirty="0" smtClean="0"/>
              <a:t>), №175, №182а.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Цели урока</a:t>
            </a:r>
          </a:p>
          <a:p>
            <a:r>
              <a:rPr lang="ru-RU" dirty="0" smtClean="0"/>
              <a:t>Проверка домашнего задания</a:t>
            </a:r>
          </a:p>
          <a:p>
            <a:r>
              <a:rPr lang="ru-RU" dirty="0" smtClean="0"/>
              <a:t>Повторение</a:t>
            </a:r>
          </a:p>
          <a:p>
            <a:r>
              <a:rPr lang="ru-RU" dirty="0" smtClean="0"/>
              <a:t>История исследования простых чисел.</a:t>
            </a:r>
          </a:p>
          <a:p>
            <a:r>
              <a:rPr lang="ru-RU" dirty="0" smtClean="0"/>
              <a:t>Физкультминутка.</a:t>
            </a:r>
          </a:p>
          <a:p>
            <a:r>
              <a:rPr lang="ru-RU" dirty="0" smtClean="0"/>
              <a:t>Наибольший общий делитель. Взаимно простые числа.</a:t>
            </a:r>
          </a:p>
          <a:p>
            <a:r>
              <a:rPr lang="ru-RU" dirty="0" smtClean="0"/>
              <a:t>Закрепление.</a:t>
            </a:r>
          </a:p>
          <a:p>
            <a:r>
              <a:rPr lang="ru-RU" dirty="0" smtClean="0"/>
              <a:t>Итоги урока</a:t>
            </a:r>
          </a:p>
          <a:p>
            <a:r>
              <a:rPr lang="ru-RU" dirty="0" smtClean="0"/>
              <a:t>Информация о  домашнем задании.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Цели урока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Формировать умения и навыки использования признаков делимости.</a:t>
            </a:r>
          </a:p>
          <a:p>
            <a:r>
              <a:rPr lang="ru-RU" sz="2400" dirty="0" smtClean="0"/>
              <a:t>Формировать умения и навыки разложения на простые множители.</a:t>
            </a:r>
          </a:p>
          <a:p>
            <a:r>
              <a:rPr lang="ru-RU" sz="2400" dirty="0" smtClean="0"/>
              <a:t>Развивать память. </a:t>
            </a:r>
          </a:p>
          <a:p>
            <a:r>
              <a:rPr lang="ru-RU" sz="2400" dirty="0" smtClean="0"/>
              <a:t>Повторить признаки делимости на 10, 5, 2, 3 и 9.</a:t>
            </a:r>
          </a:p>
          <a:p>
            <a:r>
              <a:rPr lang="ru-RU" sz="2400" dirty="0" smtClean="0"/>
              <a:t>Ввести понятие наибольшего общего делителя.</a:t>
            </a:r>
          </a:p>
          <a:p>
            <a:r>
              <a:rPr lang="ru-RU" sz="2400" dirty="0" smtClean="0"/>
              <a:t>Формировать навык нахождения наибольшего общего делителя.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Повторение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Как по записи натурального числа определить, делится оно без остатка на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5 </a:t>
            </a:r>
            <a:r>
              <a:rPr lang="ru-RU" sz="2400" dirty="0" smtClean="0"/>
              <a:t>или не делится на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5</a:t>
            </a:r>
            <a:r>
              <a:rPr lang="en-US" sz="2400" dirty="0" smtClean="0"/>
              <a:t>?</a:t>
            </a:r>
            <a:endParaRPr lang="ru-RU" sz="2400" dirty="0" smtClean="0"/>
          </a:p>
          <a:p>
            <a:r>
              <a:rPr lang="ru-RU" sz="2400" dirty="0" smtClean="0"/>
              <a:t>Делится ли 290 без остатка на 5?</a:t>
            </a:r>
            <a:endParaRPr lang="en-US" sz="2400" dirty="0" smtClean="0"/>
          </a:p>
          <a:p>
            <a:r>
              <a:rPr lang="ru-RU" sz="2400" dirty="0" smtClean="0"/>
              <a:t>Как по записи натурального числа определить, делится оно без остатка на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2 </a:t>
            </a:r>
            <a:r>
              <a:rPr lang="ru-RU" sz="2400" dirty="0" smtClean="0"/>
              <a:t>или не делится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en-US" sz="2400" dirty="0" smtClean="0"/>
              <a:t>?</a:t>
            </a:r>
            <a:endParaRPr lang="ru-RU" sz="2400" dirty="0" smtClean="0"/>
          </a:p>
          <a:p>
            <a:r>
              <a:rPr lang="ru-RU" sz="2400" dirty="0" smtClean="0"/>
              <a:t>Делится ли 290 без остатка на 2,</a:t>
            </a:r>
            <a:endParaRPr lang="en-US" sz="2400" dirty="0" smtClean="0"/>
          </a:p>
          <a:p>
            <a:r>
              <a:rPr lang="ru-RU" sz="2400" dirty="0" smtClean="0"/>
              <a:t>Как по записи натурального числа определить, делится оно без остатка на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3 </a:t>
            </a:r>
            <a:r>
              <a:rPr lang="ru-RU" sz="2400" dirty="0" smtClean="0"/>
              <a:t>или не делится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en-US" sz="2400" dirty="0" smtClean="0"/>
              <a:t>?</a:t>
            </a:r>
            <a:endParaRPr lang="ru-RU" sz="2400" dirty="0" smtClean="0"/>
          </a:p>
          <a:p>
            <a:r>
              <a:rPr lang="ru-RU" sz="2400" dirty="0" smtClean="0"/>
              <a:t>Делится ли 290 без остатка на 3?</a:t>
            </a:r>
            <a:endParaRPr lang="en-US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История исследования простых чисел.</a:t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424936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Интерес  древних математиков к простым числам связан с тем, что любое число либо простое, либо составное , т.е. простые числа- это как бы кирпичики, из которых строятся  остальные натуральные числа. 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029" name="Picture 5" descr="C:\Users\Николай\Desktop\эрастосфен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717032"/>
            <a:ext cx="2310675" cy="1296144"/>
          </a:xfrm>
          <a:prstGeom prst="rect">
            <a:avLst/>
          </a:prstGeom>
          <a:noFill/>
        </p:spPr>
      </p:pic>
      <p:pic>
        <p:nvPicPr>
          <p:cNvPr id="1030" name="Picture 6" descr="C:\Users\Николай\Desktop\пифаго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3645024"/>
            <a:ext cx="1450961" cy="1872208"/>
          </a:xfrm>
          <a:prstGeom prst="rect">
            <a:avLst/>
          </a:prstGeom>
          <a:noFill/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267744" y="5733256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Эрастосфен</a:t>
                      </a:r>
                      <a:r>
                        <a:rPr lang="ru-RU" dirty="0" smtClean="0"/>
                        <a:t>  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276-194 гг.</a:t>
                      </a:r>
                      <a:r>
                        <a:rPr lang="ru-RU" sz="1800" b="0" i="0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 н.э.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Пифагор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 570–490 гг. до н. э.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Ряд натуральных чисел.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  Вы, наверное, обратили внимание, что простые числа в ряду натуральных чисел встречаются неравномерно – в одних частях ряда их больше, в других – меньше.</a:t>
            </a:r>
          </a:p>
          <a:p>
            <a:pPr>
              <a:buNone/>
            </a:pPr>
            <a:r>
              <a:rPr lang="ru-RU" dirty="0" smtClean="0"/>
              <a:t>1,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2</a:t>
            </a:r>
            <a:r>
              <a:rPr lang="ru-RU" dirty="0" smtClean="0"/>
              <a:t>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ru-RU" dirty="0" smtClean="0"/>
              <a:t>, 4,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</a:t>
            </a:r>
            <a:r>
              <a:rPr lang="ru-RU" dirty="0" smtClean="0"/>
              <a:t>, 6,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7</a:t>
            </a:r>
            <a:r>
              <a:rPr lang="ru-RU" dirty="0" smtClean="0"/>
              <a:t>, 8, 9, 10,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11</a:t>
            </a:r>
            <a:r>
              <a:rPr lang="ru-RU" dirty="0" smtClean="0"/>
              <a:t>, 12,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13</a:t>
            </a:r>
            <a:r>
              <a:rPr lang="ru-RU" dirty="0" smtClean="0"/>
              <a:t>, 14, 15, 16,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17</a:t>
            </a:r>
            <a:r>
              <a:rPr lang="ru-RU" dirty="0" smtClean="0"/>
              <a:t>, 18, 19, 20, 21, 22,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23</a:t>
            </a:r>
            <a:r>
              <a:rPr lang="ru-RU" dirty="0" smtClean="0"/>
              <a:t>, 24, 25, 26, 27, 28,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29</a:t>
            </a:r>
            <a:r>
              <a:rPr lang="ru-RU" dirty="0" smtClean="0"/>
              <a:t>, 30,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31</a:t>
            </a:r>
            <a:r>
              <a:rPr lang="ru-RU" dirty="0" smtClean="0"/>
              <a:t>, 32, 33, 34, 35, 36,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37</a:t>
            </a:r>
            <a:r>
              <a:rPr lang="ru-RU" dirty="0" smtClean="0"/>
              <a:t>, 38, 39, 40,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41</a:t>
            </a:r>
            <a:r>
              <a:rPr lang="ru-RU" dirty="0" smtClean="0"/>
              <a:t>,42,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43</a:t>
            </a:r>
            <a:r>
              <a:rPr lang="ru-RU" dirty="0" smtClean="0"/>
              <a:t>, 44, 45, 46,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47</a:t>
            </a:r>
            <a:r>
              <a:rPr lang="ru-RU" dirty="0" smtClean="0"/>
              <a:t>, 48, 49, 50, 51, 52,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53</a:t>
            </a:r>
            <a:r>
              <a:rPr lang="ru-RU" dirty="0" smtClean="0"/>
              <a:t>, 54,55, 56, 57, 58,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59</a:t>
            </a:r>
            <a:r>
              <a:rPr lang="ru-RU" dirty="0" smtClean="0"/>
              <a:t>, 60,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61</a:t>
            </a:r>
            <a:r>
              <a:rPr lang="ru-RU" dirty="0" smtClean="0"/>
              <a:t>, 62, 63, 64, 65…..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Евклид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 numCol="2">
            <a:normAutofit/>
          </a:bodyPr>
          <a:lstStyle/>
          <a:p>
            <a:pPr>
              <a:buNone/>
            </a:pPr>
            <a:r>
              <a:rPr lang="ru-RU" dirty="0" smtClean="0"/>
              <a:t>           </a:t>
            </a:r>
            <a:r>
              <a:rPr lang="ru-RU" sz="2000" dirty="0" smtClean="0"/>
              <a:t>Чем дальше продвигаться по числовому ряду, тем реже встречаются простые числа. Возникает вопрос: существует ли последнее (самое большое) простое число</a:t>
            </a:r>
            <a:r>
              <a:rPr lang="en-US" sz="2000" dirty="0" smtClean="0"/>
              <a:t>?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     Древнегреческий математик Евклид (325 г. до н. э.) в своей книге «Начала», бывшей на протяжении двух тысяч лет основным учебником математики, доказал, что простых чисел бесконечно много.</a:t>
            </a:r>
            <a:endParaRPr lang="ru-RU" sz="2000" dirty="0"/>
          </a:p>
        </p:txBody>
      </p:sp>
      <p:pic>
        <p:nvPicPr>
          <p:cNvPr id="2050" name="Picture 2" descr="C:\Users\Николай\Desktop\евкли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268760"/>
            <a:ext cx="3190155" cy="4253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hlinkClick r:id="rId3"/>
              </a:rPr>
              <a:t>Разминка</a:t>
            </a:r>
            <a:endParaRPr lang="ru-RU" dirty="0"/>
          </a:p>
        </p:txBody>
      </p:sp>
      <p:pic>
        <p:nvPicPr>
          <p:cNvPr id="5122" name="Picture 2" descr="https://flomaster.club/uploads/posts/2021-12/thumbs/1638391883_15-flomaster-club-p-legkaya-atletika-risunok-krasivie-risunki-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772816"/>
            <a:ext cx="6024982" cy="4265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Наибольший общий делитель. Взаимно простые числа.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hlinkClick r:id="rId3"/>
              </a:rPr>
              <a:t>НОД</a:t>
            </a:r>
            <a:endParaRPr lang="ru-RU" dirty="0"/>
          </a:p>
        </p:txBody>
      </p:sp>
      <p:pic>
        <p:nvPicPr>
          <p:cNvPr id="4098" name="Picture 2" descr="Презентация на тему: &quot;Наибольший общий делитель. (НОД) Учитель: Землякова  О.В. ГБОУ СОШ 1320 г. Москва.&quot;. Скачать бесплатно и без регистрации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76872"/>
            <a:ext cx="5472608" cy="4099176"/>
          </a:xfrm>
          <a:prstGeom prst="rect">
            <a:avLst/>
          </a:prstGeom>
          <a:noFill/>
        </p:spPr>
      </p:pic>
      <p:pic>
        <p:nvPicPr>
          <p:cNvPr id="4100" name="Picture 4" descr="Смайлик черно бел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060848"/>
            <a:ext cx="3222104" cy="3222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643</Words>
  <Application>Microsoft Office PowerPoint</Application>
  <PresentationFormat>Экран (4:3)</PresentationFormat>
  <Paragraphs>85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Наибольший общий делитель. Взаимно простые числа. Математика. 6 класс.</vt:lpstr>
      <vt:lpstr>План урока.</vt:lpstr>
      <vt:lpstr>Цели урока </vt:lpstr>
      <vt:lpstr>Повторение </vt:lpstr>
      <vt:lpstr>История исследования простых чисел. </vt:lpstr>
      <vt:lpstr>Ряд натуральных чисел.</vt:lpstr>
      <vt:lpstr>Евклид</vt:lpstr>
      <vt:lpstr>Физкультминутка.</vt:lpstr>
      <vt:lpstr>Наибольший общий делитель. Взаимно простые числа.</vt:lpstr>
      <vt:lpstr>Закрепление. </vt:lpstr>
      <vt:lpstr>Итоги урока </vt:lpstr>
      <vt:lpstr>Информация о  домашнем задании.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Наибольший общий делитель. Взаимно простые числа. Математика. 6 класс.</dc:title>
  <dc:creator>Николай</dc:creator>
  <cp:lastModifiedBy>Николай</cp:lastModifiedBy>
  <cp:revision>56</cp:revision>
  <dcterms:created xsi:type="dcterms:W3CDTF">2022-10-08T10:48:51Z</dcterms:created>
  <dcterms:modified xsi:type="dcterms:W3CDTF">2022-10-09T20:29:23Z</dcterms:modified>
</cp:coreProperties>
</file>