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90" r:id="rId2"/>
    <p:sldId id="288" r:id="rId3"/>
    <p:sldId id="283" r:id="rId4"/>
    <p:sldId id="262" r:id="rId5"/>
    <p:sldId id="282" r:id="rId6"/>
    <p:sldId id="287" r:id="rId7"/>
    <p:sldId id="258" r:id="rId8"/>
    <p:sldId id="259" r:id="rId9"/>
    <p:sldId id="260" r:id="rId10"/>
    <p:sldId id="261" r:id="rId11"/>
    <p:sldId id="263" r:id="rId12"/>
    <p:sldId id="284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652" autoAdjust="0"/>
    <p:restoredTop sz="94660"/>
  </p:normalViewPr>
  <p:slideViewPr>
    <p:cSldViewPr>
      <p:cViewPr varScale="1">
        <p:scale>
          <a:sx n="78" d="100"/>
          <a:sy n="78" d="100"/>
        </p:scale>
        <p:origin x="-845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337FF21-7430-4E6E-9C8B-2FC6682459C9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6A094AF-0591-425E-A175-8B3C1E725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86D066-B2CC-4E00-A915-FAB81BCF3DD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27BD49-1562-4737-8316-901191960F5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A3C8328-6723-40F7-A30C-814EFA0B0929}" type="slidenum">
              <a:rPr lang="ru-RU" sz="1200">
                <a:latin typeface="Calibri" pitchFamily="34" charset="0"/>
              </a:rPr>
              <a:pPr algn="r"/>
              <a:t>6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713654-3C6E-4EB8-8D5D-5EE2CD60A0F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86F06D-E6AA-4A8C-95B2-C858FB143B4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38734-DF7C-4073-8723-1369736B6516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AD313-5D55-49EB-BCF4-A168B7129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EE3A0-F0AF-43D3-9996-E6F68ED1A1A8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6FEC0-839A-482A-8775-FEFBD5F063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E3413-7B93-4DB9-874C-2AE8F5E5723F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522A4-B103-45FA-9CF8-E06BF44A4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9AD30-3CF1-4B78-940F-3DD118EFC57C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27B1C-9371-4E55-9138-EF5253EF3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B0250-3A0E-4511-B2AC-93985F2E361B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4F935-5BFE-4E4F-99E4-EDB12272A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E91FA-0C75-47D6-8706-B78B884CA8D7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05A1F-8963-4B52-9ADA-E1A87FFE4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D8A2F-83DA-4B54-B42B-9AB821B5F9B7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8C266-3854-43A2-87D7-11DECA23B9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E8912-DA4E-4B73-9937-1376DD5522D9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1DC62-C927-4AC1-9AAE-68F5C45F78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676A9-A4CD-4BE5-B3CE-C607FE0C7A24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8AC5C-CE13-4F21-804F-A5169DC5B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40A5C-4041-4B8A-B6CF-9BF3D7EB603C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A9476-A05F-4692-A4BC-E1E523E35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F62BD-C525-41D6-B84E-B46BCFB06697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C03E1-DC6A-4242-A05A-3E193FCF3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B3E33C-762B-4BD6-A733-AC6A47E14AA0}" type="datetimeFigureOut">
              <a:rPr lang="ru-RU"/>
              <a:pPr>
                <a:defRPr/>
              </a:pPr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C85C08D-434D-4824-BC8F-E6EA60C36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0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2.jpeg"/><Relationship Id="rId7" Type="http://schemas.openxmlformats.org/officeDocument/2006/relationships/slide" Target="slide1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10" Type="http://schemas.openxmlformats.org/officeDocument/2006/relationships/slide" Target="slide20.xml"/><Relationship Id="rId4" Type="http://schemas.openxmlformats.org/officeDocument/2006/relationships/slide" Target="slide14.xml"/><Relationship Id="rId9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3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40.jpeg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3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0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0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6" name="Picture 6" descr="slide-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15" descr="8405an_823150878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1000125"/>
            <a:ext cx="4643438" cy="585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000" i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latin typeface="Calibri" pitchFamily="34" charset="0"/>
                <a:cs typeface="Times New Roman" pitchFamily="18" charset="0"/>
              </a:rPr>
              <a:t>         </a:t>
            </a:r>
            <a:endParaRPr lang="ru-RU"/>
          </a:p>
        </p:txBody>
      </p:sp>
      <p:sp>
        <p:nvSpPr>
          <p:cNvPr id="32774" name="Rectangle 8"/>
          <p:cNvSpPr>
            <a:spLocks noChangeArrowheads="1"/>
          </p:cNvSpPr>
          <p:nvPr/>
        </p:nvSpPr>
        <p:spPr bwMode="auto">
          <a:xfrm>
            <a:off x="0" y="4048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100">
                <a:latin typeface="Calibri" pitchFamily="34" charset="0"/>
                <a:cs typeface="Times New Roman" pitchFamily="18" charset="0"/>
              </a:rPr>
              <a:t>      </a:t>
            </a:r>
            <a:endParaRPr lang="ru-RU"/>
          </a:p>
        </p:txBody>
      </p:sp>
      <p:sp>
        <p:nvSpPr>
          <p:cNvPr id="32775" name="Прямоугольник 16"/>
          <p:cNvSpPr>
            <a:spLocks noChangeArrowheads="1"/>
          </p:cNvSpPr>
          <p:nvPr/>
        </p:nvSpPr>
        <p:spPr bwMode="auto">
          <a:xfrm>
            <a:off x="0" y="1098550"/>
            <a:ext cx="34845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i="1">
                <a:solidFill>
                  <a:srgbClr val="00B050"/>
                </a:solidFill>
                <a:latin typeface="Calibri" pitchFamily="34" charset="0"/>
                <a:cs typeface="Times New Roman" pitchFamily="18" charset="0"/>
              </a:rPr>
              <a:t>Древняя Греция   </a:t>
            </a:r>
            <a:r>
              <a:rPr lang="ru-RU" b="1" i="1">
                <a:latin typeface="Calibri" pitchFamily="34" charset="0"/>
                <a:cs typeface="Times New Roman" pitchFamily="18" charset="0"/>
              </a:rPr>
              <a:t>Карточка №4</a:t>
            </a:r>
            <a:endParaRPr lang="ru-RU" sz="1000" i="1"/>
          </a:p>
        </p:txBody>
      </p:sp>
      <p:sp>
        <p:nvSpPr>
          <p:cNvPr id="20" name="Прямоугольник 19"/>
          <p:cNvSpPr/>
          <p:nvPr/>
        </p:nvSpPr>
        <p:spPr>
          <a:xfrm>
            <a:off x="1406736" y="5175722"/>
            <a:ext cx="3857653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двускатная</a:t>
            </a:r>
          </a:p>
        </p:txBody>
      </p:sp>
      <p:pic>
        <p:nvPicPr>
          <p:cNvPr id="32777" name="Рисунок 14" descr="http://diddlybop.ru/wp-content/uploads/2015/02/artemid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1500188"/>
            <a:ext cx="296227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Рисунок 18" descr="http://www.skprestig.ru/filestorage/wiki/elements/69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5" y="3286125"/>
            <a:ext cx="3071813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9" name="Rectangle 1"/>
          <p:cNvSpPr>
            <a:spLocks noChangeArrowheads="1"/>
          </p:cNvSpPr>
          <p:nvPr/>
        </p:nvSpPr>
        <p:spPr bwMode="auto">
          <a:xfrm>
            <a:off x="-107950" y="4960938"/>
            <a:ext cx="4714875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Результат исследования</a:t>
            </a:r>
            <a:r>
              <a:rPr lang="ru-RU" sz="2400" b="1">
                <a:latin typeface="Calibri" pitchFamily="34" charset="0"/>
                <a:cs typeface="Times New Roman" pitchFamily="18" charset="0"/>
              </a:rPr>
              <a:t> </a:t>
            </a:r>
            <a:r>
              <a:rPr lang="ru-RU" b="1">
                <a:latin typeface="Calibri" pitchFamily="34" charset="0"/>
                <a:cs typeface="Times New Roman" pitchFamily="18" charset="0"/>
              </a:rPr>
              <a:t>–</a:t>
            </a:r>
            <a:endParaRPr lang="ru-RU"/>
          </a:p>
          <a:p>
            <a:pPr algn="ctr" eaLnBrk="0" hangingPunct="0"/>
            <a:r>
              <a:rPr lang="ru-RU" sz="2400" b="1">
                <a:latin typeface="Calibri" pitchFamily="34" charset="0"/>
                <a:cs typeface="Times New Roman" pitchFamily="18" charset="0"/>
              </a:rPr>
              <a:t>Форма кровли </a:t>
            </a:r>
            <a:r>
              <a:rPr lang="ru-RU" b="1">
                <a:latin typeface="Calibri" pitchFamily="34" charset="0"/>
                <a:cs typeface="Times New Roman" pitchFamily="18" charset="0"/>
              </a:rPr>
              <a:t>__________________</a:t>
            </a:r>
            <a:endParaRPr lang="ru-RU"/>
          </a:p>
          <a:p>
            <a:pPr eaLnBrk="0" hangingPunct="0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1000125"/>
            <a:ext cx="4714875" cy="585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81" name="Picture 2" descr="http://www.stihi.ru/pics/2010/01/12/360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88" y="1500188"/>
            <a:ext cx="205898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2" name="Рисунок 20" descr="http://travelermap.ru/wp-content/gallery/1-334/Pantheon-1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29488" y="1500188"/>
            <a:ext cx="18145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3" name="Picture 4" descr="attach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38" y="3143250"/>
            <a:ext cx="234791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4" name="Прямоугольник 23"/>
          <p:cNvSpPr>
            <a:spLocks noChangeArrowheads="1"/>
          </p:cNvSpPr>
          <p:nvPr/>
        </p:nvSpPr>
        <p:spPr bwMode="auto">
          <a:xfrm>
            <a:off x="4787900" y="5000625"/>
            <a:ext cx="45704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Результат исследования</a:t>
            </a:r>
            <a:r>
              <a:rPr lang="ru-RU" sz="2400" b="1">
                <a:latin typeface="Calibri" pitchFamily="34" charset="0"/>
                <a:cs typeface="Times New Roman" pitchFamily="18" charset="0"/>
              </a:rPr>
              <a:t> </a:t>
            </a:r>
            <a:endParaRPr lang="ru-RU" sz="2400" b="1">
              <a:cs typeface="Times New Roman" pitchFamily="18" charset="0"/>
            </a:endParaRPr>
          </a:p>
          <a:p>
            <a:pPr algn="ctr" eaLnBrk="0" hangingPunct="0"/>
            <a:r>
              <a:rPr lang="ru-RU" sz="2400" b="1">
                <a:latin typeface="Calibri" pitchFamily="34" charset="0"/>
                <a:cs typeface="Times New Roman" pitchFamily="18" charset="0"/>
              </a:rPr>
              <a:t>Форма</a:t>
            </a:r>
            <a:r>
              <a:rPr lang="ru-RU" sz="2400" b="1">
                <a:cs typeface="Times New Roman" pitchFamily="18" charset="0"/>
              </a:rPr>
              <a:t> </a:t>
            </a:r>
            <a:r>
              <a:rPr lang="ru-RU" sz="2400" b="1">
                <a:latin typeface="Calibri" pitchFamily="34" charset="0"/>
                <a:cs typeface="Times New Roman" pitchFamily="18" charset="0"/>
              </a:rPr>
              <a:t>кровли________________</a:t>
            </a:r>
            <a:endParaRPr lang="ru-RU" sz="2400"/>
          </a:p>
        </p:txBody>
      </p:sp>
      <p:sp>
        <p:nvSpPr>
          <p:cNvPr id="25" name="Прямоугольник 24"/>
          <p:cNvSpPr/>
          <p:nvPr/>
        </p:nvSpPr>
        <p:spPr>
          <a:xfrm>
            <a:off x="6618288" y="5569153"/>
            <a:ext cx="139185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купол</a:t>
            </a:r>
          </a:p>
        </p:txBody>
      </p:sp>
      <p:sp>
        <p:nvSpPr>
          <p:cNvPr id="32786" name="Прямоугольник 25"/>
          <p:cNvSpPr>
            <a:spLocks noChangeArrowheads="1"/>
          </p:cNvSpPr>
          <p:nvPr/>
        </p:nvSpPr>
        <p:spPr bwMode="auto">
          <a:xfrm>
            <a:off x="5959475" y="1071563"/>
            <a:ext cx="32162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i="1">
                <a:latin typeface="Calibri" pitchFamily="34" charset="0"/>
                <a:cs typeface="Times New Roman" pitchFamily="18" charset="0"/>
              </a:rPr>
              <a:t>Карточка №4     </a:t>
            </a:r>
            <a:r>
              <a:rPr lang="ru-RU" b="1" i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Древний Рим</a:t>
            </a:r>
            <a:endParaRPr lang="ru-RU" sz="1000" i="1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0"/>
            <a:ext cx="9358346" cy="100010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Направление исследования: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определение основной формы кровли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16" descr="8405an_823150878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1000125"/>
            <a:ext cx="4714875" cy="585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4821" name="Rectangle 6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latin typeface="Calibri" pitchFamily="34" charset="0"/>
                <a:cs typeface="Times New Roman" pitchFamily="18" charset="0"/>
              </a:rPr>
              <a:t>         </a:t>
            </a:r>
            <a:endParaRPr lang="ru-RU"/>
          </a:p>
        </p:txBody>
      </p:sp>
      <p:sp>
        <p:nvSpPr>
          <p:cNvPr id="34822" name="Rectangle 8"/>
          <p:cNvSpPr>
            <a:spLocks noChangeArrowheads="1"/>
          </p:cNvSpPr>
          <p:nvPr/>
        </p:nvSpPr>
        <p:spPr bwMode="auto">
          <a:xfrm>
            <a:off x="0" y="4048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100">
                <a:latin typeface="Calibri" pitchFamily="34" charset="0"/>
                <a:cs typeface="Times New Roman" pitchFamily="18" charset="0"/>
              </a:rPr>
              <a:t>      </a:t>
            </a:r>
            <a:endParaRPr lang="ru-RU"/>
          </a:p>
        </p:txBody>
      </p:sp>
      <p:sp>
        <p:nvSpPr>
          <p:cNvPr id="34823" name="TextBox 14"/>
          <p:cNvSpPr txBox="1">
            <a:spLocks noChangeArrowheads="1"/>
          </p:cNvSpPr>
          <p:nvPr/>
        </p:nvSpPr>
        <p:spPr bwMode="auto">
          <a:xfrm>
            <a:off x="115888" y="1042988"/>
            <a:ext cx="35655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B050"/>
                </a:solidFill>
                <a:latin typeface="Calibri" pitchFamily="34" charset="0"/>
              </a:rPr>
              <a:t>Древняя Греция           </a:t>
            </a:r>
            <a:r>
              <a:rPr lang="ru-RU" sz="1600" b="1" u="sng">
                <a:latin typeface="Calibri" pitchFamily="34" charset="0"/>
              </a:rPr>
              <a:t>Карточка №5</a:t>
            </a:r>
          </a:p>
        </p:txBody>
      </p:sp>
      <p:sp>
        <p:nvSpPr>
          <p:cNvPr id="34824" name="Rectangle 3"/>
          <p:cNvSpPr>
            <a:spLocks noChangeArrowheads="1"/>
          </p:cNvSpPr>
          <p:nvPr/>
        </p:nvSpPr>
        <p:spPr bwMode="auto">
          <a:xfrm>
            <a:off x="-1000125" y="5357813"/>
            <a:ext cx="6286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>
                <a:latin typeface="Calibri" pitchFamily="34" charset="0"/>
                <a:cs typeface="Times New Roman" pitchFamily="18" charset="0"/>
              </a:rPr>
              <a:t>              Основа здания ____________________________</a:t>
            </a:r>
          </a:p>
          <a:p>
            <a:pPr algn="ctr"/>
            <a:r>
              <a:rPr lang="ru-RU">
                <a:latin typeface="Calibri" pitchFamily="34" charset="0"/>
                <a:cs typeface="Times New Roman" pitchFamily="18" charset="0"/>
              </a:rPr>
              <a:t>Поддерживающие вертикальные опоры</a:t>
            </a:r>
          </a:p>
          <a:p>
            <a:pPr algn="ctr"/>
            <a:r>
              <a:rPr lang="ru-RU">
                <a:latin typeface="Calibri" pitchFamily="34" charset="0"/>
                <a:cs typeface="Times New Roman" pitchFamily="18" charset="0"/>
              </a:rPr>
              <a:t>______________________</a:t>
            </a:r>
          </a:p>
          <a:p>
            <a:pPr algn="ctr"/>
            <a:r>
              <a:rPr lang="ru-RU">
                <a:latin typeface="Calibri" pitchFamily="34" charset="0"/>
                <a:cs typeface="Times New Roman" pitchFamily="18" charset="0"/>
              </a:rPr>
              <a:t>              Верхняя завершающая часть_______________</a:t>
            </a: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714480" y="5143512"/>
            <a:ext cx="182421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Стереобат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643042" y="5786454"/>
            <a:ext cx="153811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колонна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85984" y="6334780"/>
            <a:ext cx="227100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антаблемент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4828" name="Рисунок 20" descr="C:\Users\Светлана\Desktop\034.jpg"/>
          <p:cNvPicPr>
            <a:picLocks noChangeAspect="1" noChangeArrowheads="1"/>
          </p:cNvPicPr>
          <p:nvPr/>
        </p:nvPicPr>
        <p:blipFill>
          <a:blip r:embed="rId4"/>
          <a:srcRect l="12720" t="3555" r="15125"/>
          <a:stretch>
            <a:fillRect/>
          </a:stretch>
        </p:blipFill>
        <p:spPr bwMode="auto">
          <a:xfrm>
            <a:off x="285750" y="1428750"/>
            <a:ext cx="4071938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9" name="TextBox 21"/>
          <p:cNvSpPr txBox="1">
            <a:spLocks noChangeArrowheads="1"/>
          </p:cNvSpPr>
          <p:nvPr/>
        </p:nvSpPr>
        <p:spPr bwMode="auto">
          <a:xfrm>
            <a:off x="1785938" y="4071938"/>
            <a:ext cx="2043112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900"/>
              <a:t>___________ Стереобат ________</a:t>
            </a:r>
          </a:p>
        </p:txBody>
      </p:sp>
      <p:sp>
        <p:nvSpPr>
          <p:cNvPr id="34830" name="Rectangle 1"/>
          <p:cNvSpPr>
            <a:spLocks noChangeArrowheads="1"/>
          </p:cNvSpPr>
          <p:nvPr/>
        </p:nvSpPr>
        <p:spPr bwMode="auto">
          <a:xfrm>
            <a:off x="0" y="4286250"/>
            <a:ext cx="4714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Результат исследования</a:t>
            </a:r>
            <a:r>
              <a:rPr lang="ru-RU" sz="2400" b="1">
                <a:latin typeface="Calibri" pitchFamily="34" charset="0"/>
                <a:cs typeface="Times New Roman" pitchFamily="18" charset="0"/>
              </a:rPr>
              <a:t> </a:t>
            </a:r>
            <a:r>
              <a:rPr lang="ru-RU" b="1">
                <a:latin typeface="Calibri" pitchFamily="34" charset="0"/>
                <a:cs typeface="Times New Roman" pitchFamily="18" charset="0"/>
              </a:rPr>
              <a:t>–</a:t>
            </a: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716463" y="1000125"/>
            <a:ext cx="4643437" cy="585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4832" name="Рисунок 23" descr="443955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38" y="1428750"/>
            <a:ext cx="3584575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33" name="Прямоугольник 24"/>
          <p:cNvSpPr>
            <a:spLocks noChangeArrowheads="1"/>
          </p:cNvSpPr>
          <p:nvPr/>
        </p:nvSpPr>
        <p:spPr bwMode="auto">
          <a:xfrm>
            <a:off x="4786313" y="3786188"/>
            <a:ext cx="4572000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b="1">
              <a:latin typeface="Calibri" pitchFamily="34" charset="0"/>
            </a:endParaRPr>
          </a:p>
          <a:p>
            <a:pPr algn="ctr"/>
            <a:endParaRPr lang="ru-RU" b="1">
              <a:latin typeface="Calibri" pitchFamily="34" charset="0"/>
            </a:endParaRPr>
          </a:p>
          <a:p>
            <a:pPr algn="ctr"/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Результат исследования </a:t>
            </a:r>
          </a:p>
          <a:p>
            <a:pPr algn="ctr"/>
            <a:endParaRPr lang="en-US" sz="2400" b="1">
              <a:solidFill>
                <a:srgbClr val="C00000"/>
              </a:solidFill>
              <a:latin typeface="Calibri" pitchFamily="34" charset="0"/>
            </a:endParaRPr>
          </a:p>
          <a:p>
            <a:pPr algn="ctr"/>
            <a:endParaRPr lang="en-US" b="1">
              <a:latin typeface="Calibri" pitchFamily="34" charset="0"/>
            </a:endParaRPr>
          </a:p>
          <a:p>
            <a:r>
              <a:rPr lang="ru-RU">
                <a:latin typeface="Calibri" pitchFamily="34" charset="0"/>
                <a:cs typeface="Times New Roman" pitchFamily="18" charset="0"/>
              </a:rPr>
              <a:t>Основа здания ________________________ Поддерживающие вертикальные опоры</a:t>
            </a:r>
          </a:p>
          <a:p>
            <a:r>
              <a:rPr lang="ru-RU">
                <a:latin typeface="Calibri" pitchFamily="34" charset="0"/>
                <a:cs typeface="Times New Roman" pitchFamily="18" charset="0"/>
              </a:rPr>
              <a:t>___________________________________ Верхняя завершающая часть ____________</a:t>
            </a:r>
            <a:endParaRPr lang="ru-RU"/>
          </a:p>
        </p:txBody>
      </p:sp>
      <p:sp>
        <p:nvSpPr>
          <p:cNvPr id="34834" name="Прямоугольник 25"/>
          <p:cNvSpPr>
            <a:spLocks noChangeArrowheads="1"/>
          </p:cNvSpPr>
          <p:nvPr/>
        </p:nvSpPr>
        <p:spPr bwMode="auto">
          <a:xfrm>
            <a:off x="5364163" y="1125538"/>
            <a:ext cx="326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u="sng">
                <a:latin typeface="Calibri" pitchFamily="34" charset="0"/>
              </a:rPr>
              <a:t>Карточка №5 </a:t>
            </a:r>
            <a:r>
              <a:rPr lang="ru-RU" sz="1600" b="1">
                <a:latin typeface="Calibri" pitchFamily="34" charset="0"/>
              </a:rPr>
              <a:t>     </a:t>
            </a:r>
            <a:r>
              <a:rPr lang="ru-RU" b="1">
                <a:solidFill>
                  <a:srgbClr val="C00000"/>
                </a:solidFill>
                <a:latin typeface="Calibri" pitchFamily="34" charset="0"/>
              </a:rPr>
              <a:t>Древний Рим</a:t>
            </a:r>
            <a:endParaRPr lang="ru-RU" b="1" u="sng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34835" name="Прямоугольник 27"/>
          <p:cNvSpPr>
            <a:spLocks noChangeArrowheads="1"/>
          </p:cNvSpPr>
          <p:nvPr/>
        </p:nvSpPr>
        <p:spPr bwMode="auto">
          <a:xfrm>
            <a:off x="7929563" y="2786063"/>
            <a:ext cx="164306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/>
              <a:t>кирпичная</a:t>
            </a:r>
          </a:p>
          <a:p>
            <a:pPr algn="ctr"/>
            <a:r>
              <a:rPr lang="ru-RU" sz="1100"/>
              <a:t>стена</a:t>
            </a:r>
          </a:p>
        </p:txBody>
      </p:sp>
      <p:sp>
        <p:nvSpPr>
          <p:cNvPr id="34836" name="Прямоугольник 28"/>
          <p:cNvSpPr>
            <a:spLocks noChangeArrowheads="1"/>
          </p:cNvSpPr>
          <p:nvPr/>
        </p:nvSpPr>
        <p:spPr bwMode="auto">
          <a:xfrm>
            <a:off x="7715250" y="1643063"/>
            <a:ext cx="5857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/>
              <a:t>купол</a:t>
            </a:r>
          </a:p>
        </p:txBody>
      </p:sp>
      <p:sp>
        <p:nvSpPr>
          <p:cNvPr id="34837" name="Прямоугольник 29"/>
          <p:cNvSpPr>
            <a:spLocks noChangeArrowheads="1"/>
          </p:cNvSpPr>
          <p:nvPr/>
        </p:nvSpPr>
        <p:spPr bwMode="auto">
          <a:xfrm>
            <a:off x="8437563" y="4143375"/>
            <a:ext cx="7064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/>
              <a:t>подиум</a:t>
            </a:r>
          </a:p>
        </p:txBody>
      </p:sp>
      <p:sp>
        <p:nvSpPr>
          <p:cNvPr id="34838" name="Прямоугольник 30"/>
          <p:cNvSpPr>
            <a:spLocks noChangeArrowheads="1"/>
          </p:cNvSpPr>
          <p:nvPr/>
        </p:nvSpPr>
        <p:spPr bwMode="auto">
          <a:xfrm>
            <a:off x="4857750" y="3286125"/>
            <a:ext cx="509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/>
              <a:t>арка</a:t>
            </a:r>
          </a:p>
        </p:txBody>
      </p:sp>
      <p:cxnSp>
        <p:nvCxnSpPr>
          <p:cNvPr id="33" name="Прямая со стрелкой 32"/>
          <p:cNvCxnSpPr>
            <a:stCxn id="34838" idx="2"/>
          </p:cNvCxnSpPr>
          <p:nvPr/>
        </p:nvCxnSpPr>
        <p:spPr>
          <a:xfrm rot="16200000" flipH="1">
            <a:off x="5302250" y="3373438"/>
            <a:ext cx="295275" cy="673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34836" idx="2"/>
          </p:cNvCxnSpPr>
          <p:nvPr/>
        </p:nvCxnSpPr>
        <p:spPr>
          <a:xfrm rot="5400000">
            <a:off x="7749382" y="1813719"/>
            <a:ext cx="152400" cy="3635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4835" idx="2"/>
          </p:cNvCxnSpPr>
          <p:nvPr/>
        </p:nvCxnSpPr>
        <p:spPr>
          <a:xfrm rot="5400000">
            <a:off x="8305800" y="3197225"/>
            <a:ext cx="427038" cy="4651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10800000">
            <a:off x="8001000" y="4214813"/>
            <a:ext cx="500063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6969537" y="5173384"/>
            <a:ext cx="1431995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подиум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4912875" y="5786454"/>
            <a:ext cx="289624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кирпичная стена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8063475" y="6018643"/>
            <a:ext cx="113229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купол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0" y="0"/>
            <a:ext cx="9358346" cy="100010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Направление исследования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                    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Определение основной архитектурной особенности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4075" y="4652963"/>
            <a:ext cx="319563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+mn-cs"/>
              </a:rPr>
              <a:t>Греческий ордер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16563" y="4740275"/>
            <a:ext cx="3235325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+mn-cs"/>
              </a:rPr>
              <a:t>Ордерная аркада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6867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869" name="TextBox 14"/>
          <p:cNvSpPr txBox="1">
            <a:spLocks noChangeArrowheads="1"/>
          </p:cNvSpPr>
          <p:nvPr/>
        </p:nvSpPr>
        <p:spPr bwMode="auto">
          <a:xfrm>
            <a:off x="1928813" y="13573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0" y="0"/>
          <a:ext cx="9144000" cy="6977828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3179098"/>
                <a:gridCol w="3015225"/>
                <a:gridCol w="2949677"/>
              </a:tblGrid>
              <a:tr h="983134">
                <a:tc>
                  <a:txBody>
                    <a:bodyPr/>
                    <a:lstStyle/>
                    <a:p>
                      <a:pPr algn="ctr"/>
                      <a:r>
                        <a:rPr lang="ru-RU" sz="24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Характерные черты архитектуры Древнего Мира</a:t>
                      </a:r>
                      <a:endParaRPr lang="ru-RU" sz="24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28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Древняя Греция</a:t>
                      </a:r>
                      <a:endParaRPr lang="ru-RU" sz="28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2800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Древний Рим</a:t>
                      </a:r>
                      <a:endParaRPr lang="ru-RU" sz="2800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96822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1. Направления архитектуры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/>
                        <a:t>Храмы</a:t>
                      </a:r>
                      <a:endParaRPr lang="ru-RU" sz="2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/>
                        <a:t>Общественные сооружения</a:t>
                      </a:r>
                      <a:endParaRPr lang="ru-RU" sz="2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52603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2. Основной тип сооружения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/>
                        <a:t>Периптер- прямоугольное здание, окруженное колоннадой</a:t>
                      </a:r>
                      <a:endParaRPr lang="ru-RU" sz="2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/>
                        <a:t>Моноптер- круглое здание,</a:t>
                      </a:r>
                      <a:r>
                        <a:rPr lang="ru-RU" sz="2400" b="1" i="1" baseline="0" dirty="0" smtClean="0"/>
                        <a:t> окруженное </a:t>
                      </a:r>
                      <a:r>
                        <a:rPr lang="ru-RU" sz="2400" b="1" i="1" dirty="0" smtClean="0"/>
                        <a:t>колоннами</a:t>
                      </a:r>
                      <a:endParaRPr lang="ru-RU" sz="2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57262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3. Основной характерный элемент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1" dirty="0" smtClean="0"/>
                    </a:p>
                    <a:p>
                      <a:pPr algn="ctr"/>
                      <a:r>
                        <a:rPr lang="ru-RU" sz="2400" b="1" i="1" dirty="0" smtClean="0"/>
                        <a:t>Колонна</a:t>
                      </a:r>
                      <a:endParaRPr lang="ru-RU" sz="2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i="1" dirty="0" smtClean="0"/>
                    </a:p>
                    <a:p>
                      <a:pPr algn="ctr"/>
                      <a:r>
                        <a:rPr lang="ru-RU" sz="2400" b="1" i="1" dirty="0" smtClean="0"/>
                        <a:t>Арка</a:t>
                      </a:r>
                      <a:endParaRPr lang="ru-RU" sz="2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9776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4. Форма кровли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/>
                        <a:t>Двускатная крыша</a:t>
                      </a:r>
                      <a:endParaRPr lang="ru-RU" sz="2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dirty="0" smtClean="0"/>
                        <a:t>Купол</a:t>
                      </a:r>
                      <a:endParaRPr lang="ru-RU" sz="2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31508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none" spc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5. Основная</a:t>
                      </a:r>
                      <a:r>
                        <a:rPr lang="ru-RU" sz="2400" b="1" cap="none" spc="0" baseline="0" dirty="0" smtClean="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архитектурная особенность             </a:t>
                      </a:r>
                      <a:endParaRPr lang="ru-RU" sz="24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cap="none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Греческий ордер</a:t>
                      </a:r>
                    </a:p>
                    <a:p>
                      <a:pPr algn="ctr"/>
                      <a:endParaRPr lang="ru-RU" sz="2400" b="1" i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spc="50" dirty="0" smtClean="0">
                          <a:ln w="11430"/>
                          <a:solidFill>
                            <a:schemeClr val="tx1"/>
                          </a:solidFill>
                          <a:effectLst/>
                        </a:rPr>
                        <a:t> Ордерная аркада</a:t>
                      </a:r>
                    </a:p>
                    <a:p>
                      <a:pPr algn="ctr"/>
                      <a:endParaRPr lang="ru-RU" sz="24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8915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928662" y="2143116"/>
            <a:ext cx="1714512" cy="121444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1</a:t>
            </a:r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3643306" y="2143116"/>
            <a:ext cx="1714512" cy="121444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2</a:t>
            </a:r>
          </a:p>
        </p:txBody>
      </p:sp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6286512" y="2143116"/>
            <a:ext cx="1714512" cy="121444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3</a:t>
            </a:r>
          </a:p>
        </p:txBody>
      </p:sp>
      <p:sp>
        <p:nvSpPr>
          <p:cNvPr id="8" name="Прямоугольник 7">
            <a:hlinkClick r:id="rId7" action="ppaction://hlinksldjump"/>
          </p:cNvPr>
          <p:cNvSpPr/>
          <p:nvPr/>
        </p:nvSpPr>
        <p:spPr>
          <a:xfrm>
            <a:off x="928662" y="3929066"/>
            <a:ext cx="1714512" cy="121444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4</a:t>
            </a:r>
          </a:p>
        </p:txBody>
      </p:sp>
      <p:sp>
        <p:nvSpPr>
          <p:cNvPr id="9" name="Прямоугольник 8">
            <a:hlinkClick r:id="rId8" action="ppaction://hlinksldjump"/>
          </p:cNvPr>
          <p:cNvSpPr/>
          <p:nvPr/>
        </p:nvSpPr>
        <p:spPr>
          <a:xfrm>
            <a:off x="3571868" y="3929066"/>
            <a:ext cx="1714512" cy="121444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5</a:t>
            </a:r>
          </a:p>
        </p:txBody>
      </p:sp>
      <p:sp>
        <p:nvSpPr>
          <p:cNvPr id="10" name="Прямоугольник 9">
            <a:hlinkClick r:id="rId9" action="ppaction://hlinksldjump"/>
          </p:cNvPr>
          <p:cNvSpPr/>
          <p:nvPr/>
        </p:nvSpPr>
        <p:spPr>
          <a:xfrm>
            <a:off x="6286512" y="3929066"/>
            <a:ext cx="1714512" cy="121444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6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85728"/>
            <a:ext cx="8858280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«АРХИТЕКТУРНАЯ МОЗАИКА»</a:t>
            </a:r>
          </a:p>
        </p:txBody>
      </p:sp>
      <p:sp>
        <p:nvSpPr>
          <p:cNvPr id="12" name="Стрелка вправо 11">
            <a:hlinkClick r:id="rId10" action="ppaction://hlinksldjump"/>
          </p:cNvPr>
          <p:cNvSpPr/>
          <p:nvPr/>
        </p:nvSpPr>
        <p:spPr>
          <a:xfrm>
            <a:off x="7715272" y="5786454"/>
            <a:ext cx="1071570" cy="71438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0963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8072462" y="5929330"/>
            <a:ext cx="857256" cy="714380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14290"/>
            <a:ext cx="6572296" cy="66437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5072074"/>
            <a:ext cx="331892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Моноптер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4303455"/>
            <a:ext cx="4786346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Назовите тип храма, изображенный на слайде</a:t>
            </a:r>
          </a:p>
        </p:txBody>
      </p:sp>
      <p:pic>
        <p:nvPicPr>
          <p:cNvPr id="40970" name="Picture 2" descr="http://www.worlds.ru/photo/germany_310120130525_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285750"/>
            <a:ext cx="2735262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Picture 4" descr="http://www.fhw.gr/choros/miletus/images/mil_delfinio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75" y="214313"/>
            <a:ext cx="5357813" cy="401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3011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0"/>
            <a:ext cx="8286808" cy="6858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/>
              <a:t>Назовите тип храма,    изображенный на слайде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5934670"/>
            <a:ext cx="313137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Периптер</a:t>
            </a:r>
          </a:p>
        </p:txBody>
      </p:sp>
      <p:pic>
        <p:nvPicPr>
          <p:cNvPr id="43016" name="Picture 2" descr="http://cyrustravel.com/wp-content/uploads/2013/08/st_68770ad1e49576dda2622566ac0d95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25" y="285750"/>
            <a:ext cx="6762750" cy="474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лево 4">
            <a:hlinkClick r:id="rId5" action="ppaction://hlinksldjump"/>
          </p:cNvPr>
          <p:cNvSpPr/>
          <p:nvPr/>
        </p:nvSpPr>
        <p:spPr>
          <a:xfrm>
            <a:off x="8072462" y="5929330"/>
            <a:ext cx="857256" cy="714380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5059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8072462" y="5929330"/>
            <a:ext cx="857256" cy="714380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0"/>
            <a:ext cx="6643702" cy="650083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06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1500188"/>
            <a:ext cx="34575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7" name="Picture 4" descr="attach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65600" y="1500188"/>
            <a:ext cx="44783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214290"/>
            <a:ext cx="721520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Какую новую архитектурную форму кровли применили римляне?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5286388"/>
            <a:ext cx="19256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Купол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7107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8072462" y="5929330"/>
            <a:ext cx="857256" cy="714380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42852"/>
            <a:ext cx="6358014" cy="64294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7114" name="Рисунок 57" descr="http://dzadziki.com/wp-content/uploads/2014/07/1135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88" y="0"/>
            <a:ext cx="7000875" cy="507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57158" y="5072074"/>
            <a:ext cx="867346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 какой цивилизации относится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данное сооружение?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71868" y="4214818"/>
            <a:ext cx="512928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Древняя Греция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49155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8072462" y="5929330"/>
            <a:ext cx="857256" cy="714380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85728"/>
            <a:ext cx="6286544" cy="635798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85918" y="5357826"/>
            <a:ext cx="5857917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Колонны</a:t>
            </a:r>
          </a:p>
        </p:txBody>
      </p:sp>
      <p:pic>
        <p:nvPicPr>
          <p:cNvPr id="49163" name="Picture 2" descr="http://museum.clipartmania.ru/uploads/gallery/comthumb/30/drevnegrecheskaya-skulpturadrevnegrecheskaya-skulpturatelamon-na-wayne-county-shtat-ogayo-zdanie-suda-v-gorode-vust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6200" y="357188"/>
            <a:ext cx="271780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4" name="Picture 4" descr="http://museum.clipartmania.ru/uploads/gallery/comthumb/30/drevnegrecheskaya-skulpturakariatida-pavilon-colbert-luvr-parizh_-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8" y="357188"/>
            <a:ext cx="2357437" cy="523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500298" y="571480"/>
            <a:ext cx="3950614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Кариатиды и Атланты в древнегреческой архитектуре выполняли роль опоры . Что же они заменяли в сооружениях?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51203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Рисунок 75" descr="http://aviasovet.ru/blog/wp-content/uploads/2010/01/rim-2-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3"/>
            <a:ext cx="9169400" cy="601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14414" y="4857760"/>
            <a:ext cx="642942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 какой цивилизации относится данное сооружение?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5934670"/>
            <a:ext cx="433644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Древний Рим</a:t>
            </a:r>
          </a:p>
        </p:txBody>
      </p:sp>
      <p:sp>
        <p:nvSpPr>
          <p:cNvPr id="5" name="Стрелка влево 4">
            <a:hlinkClick r:id="rId5" action="ppaction://hlinksldjump"/>
          </p:cNvPr>
          <p:cNvSpPr/>
          <p:nvPr/>
        </p:nvSpPr>
        <p:spPr>
          <a:xfrm>
            <a:off x="8072462" y="5929330"/>
            <a:ext cx="857256" cy="714380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57348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7750175" y="5999163"/>
            <a:ext cx="1081088" cy="6207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7353" name="Picture 9" descr="3e4cc15b7fae8efbd42fb9c90db1221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53251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8313" y="476250"/>
            <a:ext cx="8286750" cy="5929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2299" y="744519"/>
            <a:ext cx="7472558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Индивидуальный лист оценивания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Ф.И.____________________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30421" y="4633293"/>
            <a:ext cx="5385753" cy="171258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9 -12 баллов- оценка «5»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8 баллов – оценка «4»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7 баллов- оценка «3»</a:t>
            </a:r>
          </a:p>
        </p:txBody>
      </p:sp>
      <p:pic>
        <p:nvPicPr>
          <p:cNvPr id="53255" name="Рисунок 14" descr="8282319-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38" y="457200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3269" name="Group 21"/>
          <p:cNvGraphicFramePr>
            <a:graphicFrameLocks noGrp="1"/>
          </p:cNvGraphicFramePr>
          <p:nvPr/>
        </p:nvGraphicFramePr>
        <p:xfrm>
          <a:off x="539750" y="1773238"/>
          <a:ext cx="8135938" cy="2905125"/>
        </p:xfrm>
        <a:graphic>
          <a:graphicData uri="http://schemas.openxmlformats.org/drawingml/2006/table">
            <a:tbl>
              <a:tblPr/>
              <a:tblGrid>
                <a:gridCol w="4068763"/>
                <a:gridCol w="4067175"/>
              </a:tblGrid>
              <a:tr h="1130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ИССЛЕДОВАТЕЛЬСКАЯ РАБОТА (1 балл)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«АРХИТЕКТУРНАЯ МАЗАИКА»     (1 балл)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267" name="Text Box 22"/>
          <p:cNvSpPr txBox="1">
            <a:spLocks noChangeArrowheads="1"/>
          </p:cNvSpPr>
          <p:nvPr/>
        </p:nvSpPr>
        <p:spPr bwMode="auto">
          <a:xfrm>
            <a:off x="1979613" y="3598863"/>
            <a:ext cx="45878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6387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13" y="-39688"/>
            <a:ext cx="9358313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8" descr="9_42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71500"/>
            <a:ext cx="91440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8435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2" y="0"/>
            <a:ext cx="6500858" cy="6858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85728"/>
            <a:ext cx="4482574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ЦЕЛЬ УРОКА: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428736"/>
            <a:ext cx="6500858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-</a:t>
            </a: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Изучить основные черты древнегреческой и древнеримской архитектуры, показать их взаимосвязь.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0483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14290"/>
            <a:ext cx="8358246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Рабочий лист урока</a:t>
            </a:r>
          </a:p>
        </p:txBody>
      </p:sp>
      <p:sp>
        <p:nvSpPr>
          <p:cNvPr id="20486" name="TextBox 12"/>
          <p:cNvSpPr txBox="1">
            <a:spLocks noChangeArrowheads="1"/>
          </p:cNvSpPr>
          <p:nvPr/>
        </p:nvSpPr>
        <p:spPr bwMode="auto">
          <a:xfrm>
            <a:off x="3357563" y="785813"/>
            <a:ext cx="4337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Ф.И. _______________________________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1357298"/>
            <a:ext cx="1440523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Тема урока:</a:t>
            </a:r>
          </a:p>
        </p:txBody>
      </p:sp>
      <p:sp>
        <p:nvSpPr>
          <p:cNvPr id="20488" name="TextBox 14"/>
          <p:cNvSpPr txBox="1">
            <a:spLocks noChangeArrowheads="1"/>
          </p:cNvSpPr>
          <p:nvPr/>
        </p:nvSpPr>
        <p:spPr bwMode="auto">
          <a:xfrm>
            <a:off x="1928813" y="1357313"/>
            <a:ext cx="6648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________________________________________________________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714348" y="1928802"/>
          <a:ext cx="7715304" cy="4153402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2682382"/>
                <a:gridCol w="2544114"/>
                <a:gridCol w="2488808"/>
              </a:tblGrid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Характерные черты архитектуры Древнего Мира</a:t>
                      </a:r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Древняя Греция</a:t>
                      </a:r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0" cap="none" spc="0" dirty="0" smtClean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b="0" cap="none" spc="0" dirty="0" smtClean="0">
                          <a:ln w="18415" cmpd="sng">
                            <a:solidFill>
                              <a:srgbClr val="FFFFFF"/>
                            </a:soli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</a:rPr>
                        <a:t>Древний Рим</a:t>
                      </a:r>
                      <a:endParaRPr lang="ru-RU" b="0" cap="none" spc="0" dirty="0">
                        <a:ln w="18415" cmpd="sng">
                          <a:solidFill>
                            <a:srgbClr val="FFFFFF"/>
                          </a:soli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9574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1. Направления архитектуры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9574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2. Основной тип сооружения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9656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3. Основной характерный элемент архитектуры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89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4. Форма кровли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9574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5. Основная</a:t>
                      </a:r>
                      <a:r>
                        <a:rPr lang="ru-RU" sz="1400" baseline="0" dirty="0" smtClean="0"/>
                        <a:t> архитектурная особенность             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0490" name="Рисунок 20" descr="e5db38637487f04c9eb1690a25ede517.jpg"/>
          <p:cNvPicPr>
            <a:picLocks noChangeAspect="1"/>
          </p:cNvPicPr>
          <p:nvPr/>
        </p:nvPicPr>
        <p:blipFill>
          <a:blip r:embed="rId4"/>
          <a:srcRect l="13333" t="10416" r="10001" b="12500"/>
          <a:stretch>
            <a:fillRect/>
          </a:stretch>
        </p:blipFill>
        <p:spPr bwMode="auto">
          <a:xfrm>
            <a:off x="571500" y="214313"/>
            <a:ext cx="1571625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Рисунок 22" descr="8282319-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38" y="214313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0" y="6072206"/>
            <a:ext cx="914400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Домашнее задание: </a:t>
            </a: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+mn-lt"/>
                <a:cs typeface="+mn-cs"/>
              </a:rPr>
              <a:t>Подготовить историческую справку об одном из памятников античной архитектуры Греции или Рима</a:t>
            </a:r>
            <a:endParaRPr lang="ru-RU" sz="20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22531" name="Рисунок 3" descr="9_4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9688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8313" y="333375"/>
            <a:ext cx="8286750" cy="42862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2299" y="603230"/>
            <a:ext cx="7472558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Индивидуальный лист оценивания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                                                         Ф.И._____________________</a:t>
            </a:r>
          </a:p>
        </p:txBody>
      </p:sp>
      <p:pic>
        <p:nvPicPr>
          <p:cNvPr id="22534" name="Рисунок 15" descr="plitka-atem-esta-colosseum-11507.jpg"/>
          <p:cNvPicPr>
            <a:picLocks noChangeAspect="1"/>
          </p:cNvPicPr>
          <p:nvPr/>
        </p:nvPicPr>
        <p:blipFill>
          <a:blip r:embed="rId4"/>
          <a:srcRect t="17708" b="21875"/>
          <a:stretch>
            <a:fillRect/>
          </a:stretch>
        </p:blipFill>
        <p:spPr bwMode="auto">
          <a:xfrm>
            <a:off x="6143625" y="4786313"/>
            <a:ext cx="2643188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Рисунок 16" descr="0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4786313"/>
            <a:ext cx="2786062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Рисунок 10" descr="fo3445.jpg"/>
          <p:cNvPicPr>
            <a:picLocks noChangeAspect="1"/>
          </p:cNvPicPr>
          <p:nvPr/>
        </p:nvPicPr>
        <p:blipFill>
          <a:blip r:embed="rId6"/>
          <a:srcRect r="38750" b="9218"/>
          <a:stretch>
            <a:fillRect/>
          </a:stretch>
        </p:blipFill>
        <p:spPr bwMode="auto">
          <a:xfrm>
            <a:off x="3571875" y="4786313"/>
            <a:ext cx="2097088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319338" y="2967038"/>
            <a:ext cx="185737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15074" y="4071942"/>
            <a:ext cx="2339615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Оценка: «   »</a:t>
            </a:r>
          </a:p>
        </p:txBody>
      </p:sp>
      <p:graphicFrame>
        <p:nvGraphicFramePr>
          <p:cNvPr id="22551" name="Group 23"/>
          <p:cNvGraphicFramePr>
            <a:graphicFrameLocks noGrp="1"/>
          </p:cNvGraphicFramePr>
          <p:nvPr/>
        </p:nvGraphicFramePr>
        <p:xfrm>
          <a:off x="539750" y="1773238"/>
          <a:ext cx="8135938" cy="2905125"/>
        </p:xfrm>
        <a:graphic>
          <a:graphicData uri="http://schemas.openxmlformats.org/drawingml/2006/table">
            <a:tbl>
              <a:tblPr/>
              <a:tblGrid>
                <a:gridCol w="4068763"/>
                <a:gridCol w="4067175"/>
              </a:tblGrid>
              <a:tr h="1130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ИССЛЕДОВАТЕЛЬСКАЯ РАБОТА (1 балл)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«АРХИТЕКТУРНАЯ МАЗАИКА»     (1 балл)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6" descr="8405an_823150878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1"/>
          <p:cNvSpPr>
            <a:spLocks noGrp="1"/>
          </p:cNvSpPr>
          <p:nvPr>
            <p:ph type="ctrTitle"/>
          </p:nvPr>
        </p:nvSpPr>
        <p:spPr>
          <a:xfrm>
            <a:off x="685800" y="1928813"/>
            <a:ext cx="7772400" cy="16716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1000125"/>
            <a:ext cx="4786313" cy="585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6629" name="Рисунок 18" descr="http://900igr.net/datai/mkhk/Arkhitektura-Drevnej-Gretsii/0004-003-KHram-Niki-Apteros-zodchij-Kallikrat-449-421g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1357313"/>
            <a:ext cx="187801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Рисунок 4" descr="http://900igr.net/datai/mkhk/Drevnegrecheskoe-iskusstvo/0021-028-KHram-Zevs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313" y="1357313"/>
            <a:ext cx="18129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Рисунок 7" descr="http://art-architecture.ru/wp-content/gallery/parfenon/parthenon01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3" y="3071813"/>
            <a:ext cx="2000250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Рисунок 21" descr="http://hotology.ru/wp-content/uploads/2015/06/3-Fontan-Nimfeum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1750" y="3143250"/>
            <a:ext cx="1928813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3" name="Rectangle 5"/>
          <p:cNvSpPr>
            <a:spLocks noChangeArrowheads="1"/>
          </p:cNvSpPr>
          <p:nvPr/>
        </p:nvSpPr>
        <p:spPr bwMode="auto">
          <a:xfrm>
            <a:off x="-357188" y="969963"/>
            <a:ext cx="43576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i="1">
                <a:solidFill>
                  <a:srgbClr val="00B050"/>
                </a:solidFill>
                <a:latin typeface="Calibri" pitchFamily="34" charset="0"/>
                <a:cs typeface="Times New Roman" pitchFamily="18" charset="0"/>
              </a:rPr>
              <a:t>Древняя Греция</a:t>
            </a:r>
            <a:r>
              <a:rPr lang="ru-RU" b="1" i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sz="1600" b="1" i="1" u="sng">
                <a:latin typeface="Calibri" pitchFamily="34" charset="0"/>
                <a:cs typeface="Times New Roman" pitchFamily="18" charset="0"/>
              </a:rPr>
              <a:t>Карточка №1</a:t>
            </a:r>
            <a:endParaRPr lang="ru-RU" sz="1600"/>
          </a:p>
          <a:p>
            <a:pPr algn="ctr" eaLnBrk="0" hangingPunct="0"/>
            <a:endParaRPr lang="ru-RU"/>
          </a:p>
        </p:txBody>
      </p:sp>
      <p:sp>
        <p:nvSpPr>
          <p:cNvPr id="26634" name="Rectangle 6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latin typeface="Calibri" pitchFamily="34" charset="0"/>
                <a:cs typeface="Times New Roman" pitchFamily="18" charset="0"/>
              </a:rPr>
              <a:t>         </a:t>
            </a:r>
            <a:endParaRPr lang="ru-RU"/>
          </a:p>
        </p:txBody>
      </p:sp>
      <p:sp>
        <p:nvSpPr>
          <p:cNvPr id="26635" name="Rectangle 7"/>
          <p:cNvSpPr>
            <a:spLocks noChangeArrowheads="1"/>
          </p:cNvSpPr>
          <p:nvPr/>
        </p:nvSpPr>
        <p:spPr bwMode="auto">
          <a:xfrm>
            <a:off x="-357188" y="2714625"/>
            <a:ext cx="4333876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latin typeface="Calibri" pitchFamily="34" charset="0"/>
                <a:cs typeface="Times New Roman" pitchFamily="18" charset="0"/>
              </a:rPr>
              <a:t>                   Храм Ники Аптерос                          Храм Зевса</a:t>
            </a:r>
            <a:endParaRPr lang="ru-RU" sz="1400"/>
          </a:p>
          <a:p>
            <a:pPr eaLnBrk="0" hangingPunct="0"/>
            <a:endParaRPr lang="ru-RU"/>
          </a:p>
        </p:txBody>
      </p:sp>
      <p:sp>
        <p:nvSpPr>
          <p:cNvPr id="26636" name="Rectangle 8"/>
          <p:cNvSpPr>
            <a:spLocks noChangeArrowheads="1"/>
          </p:cNvSpPr>
          <p:nvPr/>
        </p:nvSpPr>
        <p:spPr bwMode="auto">
          <a:xfrm>
            <a:off x="0" y="4048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100">
                <a:latin typeface="Calibri" pitchFamily="34" charset="0"/>
                <a:cs typeface="Times New Roman" pitchFamily="18" charset="0"/>
              </a:rPr>
              <a:t>      </a:t>
            </a:r>
            <a:endParaRPr lang="ru-RU"/>
          </a:p>
        </p:txBody>
      </p:sp>
      <p:sp>
        <p:nvSpPr>
          <p:cNvPr id="26637" name="Rectangle 9"/>
          <p:cNvSpPr>
            <a:spLocks noChangeArrowheads="1"/>
          </p:cNvSpPr>
          <p:nvPr/>
        </p:nvSpPr>
        <p:spPr bwMode="auto">
          <a:xfrm>
            <a:off x="-285750" y="4643438"/>
            <a:ext cx="5214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>
                <a:latin typeface="Calibri" pitchFamily="34" charset="0"/>
                <a:cs typeface="Times New Roman" pitchFamily="18" charset="0"/>
              </a:rPr>
              <a:t>Парфенон- главный храм       Нимфеум –  небольшое</a:t>
            </a:r>
            <a:endParaRPr lang="ru-RU" sz="1400"/>
          </a:p>
          <a:p>
            <a:pPr algn="ctr" eaLnBrk="0" hangingPunct="0"/>
            <a:r>
              <a:rPr lang="ru-RU" sz="1400">
                <a:latin typeface="Calibri" pitchFamily="34" charset="0"/>
                <a:cs typeface="Times New Roman" pitchFamily="18" charset="0"/>
              </a:rPr>
              <a:t>в древних Афинах               </a:t>
            </a:r>
            <a:r>
              <a:rPr lang="en-US" sz="1400">
                <a:latin typeface="Calibri" pitchFamily="34" charset="0"/>
                <a:cs typeface="Times New Roman" pitchFamily="18" charset="0"/>
              </a:rPr>
              <a:t>       </a:t>
            </a:r>
            <a:r>
              <a:rPr lang="ru-RU" sz="1400">
                <a:latin typeface="Calibri" pitchFamily="34" charset="0"/>
                <a:cs typeface="Times New Roman" pitchFamily="18" charset="0"/>
              </a:rPr>
              <a:t>        святилище</a:t>
            </a:r>
            <a:r>
              <a:rPr lang="ru-RU" sz="1400"/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-216417" y="5821206"/>
            <a:ext cx="5286380" cy="49244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Храмовые сооружения</a:t>
            </a:r>
          </a:p>
        </p:txBody>
      </p:sp>
      <p:sp>
        <p:nvSpPr>
          <p:cNvPr id="26639" name="Rectangle 1"/>
          <p:cNvSpPr>
            <a:spLocks noChangeArrowheads="1"/>
          </p:cNvSpPr>
          <p:nvPr/>
        </p:nvSpPr>
        <p:spPr bwMode="auto">
          <a:xfrm>
            <a:off x="0" y="5072063"/>
            <a:ext cx="4786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endParaRPr lang="ru-RU" sz="1600" b="1">
              <a:latin typeface="Calibri" pitchFamily="34" charset="0"/>
            </a:endParaRPr>
          </a:p>
          <a:p>
            <a:pPr algn="ctr" eaLnBrk="0" hangingPunct="0"/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Результат исследования</a:t>
            </a:r>
            <a:endParaRPr lang="ru-RU" sz="240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0"/>
            <a:ext cx="9358346" cy="100010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Направление исследования: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определение основного вида архитектурных сооружений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714875" y="1042988"/>
            <a:ext cx="4714875" cy="585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600">
                <a:solidFill>
                  <a:schemeClr val="tx1"/>
                </a:solidFill>
                <a:cs typeface="Times New Roman" pitchFamily="18" charset="0"/>
              </a:rPr>
              <a:t>Колизей                                                Театр в П</a:t>
            </a:r>
            <a:endParaRPr lang="ru-RU" sz="16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8002" y="5807348"/>
            <a:ext cx="4386008" cy="49244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Общественные сооружения</a:t>
            </a:r>
          </a:p>
        </p:txBody>
      </p:sp>
      <p:pic>
        <p:nvPicPr>
          <p:cNvPr id="26643" name="Рисунок 24" descr="http://science-film.ru/uploads/video/1370083092-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6313" y="1357313"/>
            <a:ext cx="2166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4" name="Рисунок 27" descr="http://davaiknam.ru/texts/1185/1184363/1184363_html_1611b945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750" y="1428750"/>
            <a:ext cx="17716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5" name="Рисунок 30" descr="http://dic.academic.ru/pictures/wiki/files/66/BathsOfCaracalla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857750" y="3214688"/>
            <a:ext cx="20002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6" name="Рисунок 33" descr="http://www.svali.ru/pic/pictures/41/r_p_5f73e2c655e9c36eab6d512a5a7a694d.jpg"/>
          <p:cNvPicPr>
            <a:picLocks noChangeAspect="1" noChangeArrowheads="1"/>
          </p:cNvPicPr>
          <p:nvPr/>
        </p:nvPicPr>
        <p:blipFill>
          <a:blip r:embed="rId11"/>
          <a:srcRect l="15932" r="16357" b="27400"/>
          <a:stretch>
            <a:fillRect/>
          </a:stretch>
        </p:blipFill>
        <p:spPr bwMode="auto">
          <a:xfrm>
            <a:off x="7072313" y="3214688"/>
            <a:ext cx="1860550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7" name="Прямоугольник 27"/>
          <p:cNvSpPr>
            <a:spLocks noChangeArrowheads="1"/>
          </p:cNvSpPr>
          <p:nvPr/>
        </p:nvSpPr>
        <p:spPr bwMode="auto">
          <a:xfrm>
            <a:off x="4857750" y="2786063"/>
            <a:ext cx="4572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Calibri" pitchFamily="34" charset="0"/>
                <a:cs typeface="Times New Roman" pitchFamily="18" charset="0"/>
              </a:rPr>
              <a:t>            </a:t>
            </a:r>
            <a:r>
              <a:rPr lang="ru-RU" sz="1400">
                <a:latin typeface="Calibri" pitchFamily="34" charset="0"/>
                <a:cs typeface="Times New Roman" pitchFamily="18" charset="0"/>
              </a:rPr>
              <a:t>Колизей                                      Театр в Помпеях</a:t>
            </a:r>
            <a:endParaRPr lang="ru-RU" sz="1400">
              <a:latin typeface="Calibri" pitchFamily="34" charset="0"/>
            </a:endParaRPr>
          </a:p>
        </p:txBody>
      </p:sp>
      <p:sp>
        <p:nvSpPr>
          <p:cNvPr id="26648" name="Прямоугольник 28"/>
          <p:cNvSpPr>
            <a:spLocks noChangeArrowheads="1"/>
          </p:cNvSpPr>
          <p:nvPr/>
        </p:nvSpPr>
        <p:spPr bwMode="auto">
          <a:xfrm>
            <a:off x="4857750" y="4643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  <a:cs typeface="Times New Roman" pitchFamily="18" charset="0"/>
              </a:rPr>
              <a:t>          </a:t>
            </a:r>
            <a:r>
              <a:rPr lang="ru-RU" sz="1400">
                <a:latin typeface="Calibri" pitchFamily="34" charset="0"/>
                <a:cs typeface="Times New Roman" pitchFamily="18" charset="0"/>
              </a:rPr>
              <a:t>Термы (бани)                          Храм Пантеон</a:t>
            </a:r>
            <a:endParaRPr lang="ru-RU" sz="1400">
              <a:latin typeface="Calibri" pitchFamily="34" charset="0"/>
            </a:endParaRPr>
          </a:p>
        </p:txBody>
      </p:sp>
      <p:sp>
        <p:nvSpPr>
          <p:cNvPr id="26649" name="Прямоугольник 29"/>
          <p:cNvSpPr>
            <a:spLocks noChangeArrowheads="1"/>
          </p:cNvSpPr>
          <p:nvPr/>
        </p:nvSpPr>
        <p:spPr bwMode="auto">
          <a:xfrm>
            <a:off x="4572000" y="5286375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Результат исследования</a:t>
            </a:r>
            <a:endParaRPr lang="ru-RU" sz="2400"/>
          </a:p>
        </p:txBody>
      </p:sp>
      <p:sp>
        <p:nvSpPr>
          <p:cNvPr id="26650" name="Прямоугольник 30"/>
          <p:cNvSpPr>
            <a:spLocks noChangeArrowheads="1"/>
          </p:cNvSpPr>
          <p:nvPr/>
        </p:nvSpPr>
        <p:spPr bwMode="auto">
          <a:xfrm>
            <a:off x="5940425" y="984250"/>
            <a:ext cx="3201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u="sng"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1600" b="1" i="1" u="sng">
                <a:latin typeface="Calibri" pitchFamily="34" charset="0"/>
                <a:cs typeface="Times New Roman" pitchFamily="18" charset="0"/>
              </a:rPr>
              <a:t>Карточка №1</a:t>
            </a:r>
            <a:r>
              <a:rPr lang="ru-RU" sz="1600" b="1" i="1">
                <a:latin typeface="Calibri" pitchFamily="34" charset="0"/>
                <a:cs typeface="Times New Roman" pitchFamily="18" charset="0"/>
              </a:rPr>
              <a:t>        </a:t>
            </a:r>
            <a:r>
              <a:rPr lang="ru-RU" b="1" i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Древний Рим</a:t>
            </a:r>
            <a:endParaRPr lang="ru-RU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2" descr="8405an_823150878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14290"/>
            <a:ext cx="828406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Анализ исследовательского задания: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000125"/>
            <a:ext cx="4786313" cy="585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latin typeface="Calibri" pitchFamily="34" charset="0"/>
                <a:cs typeface="Times New Roman" pitchFamily="18" charset="0"/>
              </a:rPr>
              <a:t>         </a:t>
            </a:r>
            <a:endParaRPr lang="ru-RU"/>
          </a:p>
        </p:txBody>
      </p:sp>
      <p:sp>
        <p:nvSpPr>
          <p:cNvPr id="28679" name="Rectangle 8"/>
          <p:cNvSpPr>
            <a:spLocks noChangeArrowheads="1"/>
          </p:cNvSpPr>
          <p:nvPr/>
        </p:nvSpPr>
        <p:spPr bwMode="auto">
          <a:xfrm>
            <a:off x="0" y="4048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100">
                <a:latin typeface="Calibri" pitchFamily="34" charset="0"/>
                <a:cs typeface="Times New Roman" pitchFamily="18" charset="0"/>
              </a:rPr>
              <a:t>      </a:t>
            </a: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215074" y="4572008"/>
            <a:ext cx="271523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Периптер</a:t>
            </a:r>
          </a:p>
        </p:txBody>
      </p:sp>
      <p:sp>
        <p:nvSpPr>
          <p:cNvPr id="28681" name="Rectangle 2"/>
          <p:cNvSpPr>
            <a:spLocks noChangeArrowheads="1"/>
          </p:cNvSpPr>
          <p:nvPr/>
        </p:nvSpPr>
        <p:spPr bwMode="auto">
          <a:xfrm>
            <a:off x="69850" y="1057275"/>
            <a:ext cx="33797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i="1">
                <a:solidFill>
                  <a:srgbClr val="00B050"/>
                </a:solidFill>
                <a:latin typeface="Calibri" pitchFamily="34" charset="0"/>
                <a:cs typeface="Times New Roman" pitchFamily="18" charset="0"/>
              </a:rPr>
              <a:t>Древняя Греция     </a:t>
            </a:r>
            <a:r>
              <a:rPr lang="ru-RU" sz="1600" b="1" i="1" u="sng">
                <a:latin typeface="Calibri" pitchFamily="34" charset="0"/>
                <a:cs typeface="Times New Roman" pitchFamily="18" charset="0"/>
              </a:rPr>
              <a:t>Карточка №2</a:t>
            </a:r>
            <a:endParaRPr lang="ru-RU" sz="1600" i="1" u="sng"/>
          </a:p>
          <a:p>
            <a:pPr eaLnBrk="0" hangingPunct="0"/>
            <a:endParaRPr lang="ru-RU"/>
          </a:p>
        </p:txBody>
      </p:sp>
      <p:pic>
        <p:nvPicPr>
          <p:cNvPr id="28682" name="Рисунок 16" descr="naos1.jpg"/>
          <p:cNvPicPr>
            <a:picLocks noChangeAspect="1"/>
          </p:cNvPicPr>
          <p:nvPr/>
        </p:nvPicPr>
        <p:blipFill>
          <a:blip r:embed="rId4"/>
          <a:srcRect b="12489"/>
          <a:stretch>
            <a:fillRect/>
          </a:stretch>
        </p:blipFill>
        <p:spPr bwMode="auto">
          <a:xfrm>
            <a:off x="2214563" y="1428750"/>
            <a:ext cx="2428875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Рисунок 14" descr="http://2.bp.blogspot.com/-gGhG1u71KKs/VdPeSgNc51I/AAAAAAAAChA/qpvlH1Xnlhc/s1600/21143978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571625"/>
            <a:ext cx="181133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4" name="Rectangle 1"/>
          <p:cNvSpPr>
            <a:spLocks noChangeArrowheads="1"/>
          </p:cNvSpPr>
          <p:nvPr/>
        </p:nvSpPr>
        <p:spPr bwMode="auto">
          <a:xfrm>
            <a:off x="0" y="4357688"/>
            <a:ext cx="4929188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100">
                <a:latin typeface="Calibri" pitchFamily="34" charset="0"/>
                <a:cs typeface="Times New Roman" pitchFamily="18" charset="0"/>
              </a:rPr>
              <a:t>  </a:t>
            </a:r>
            <a:endParaRPr lang="ru-RU" sz="1600">
              <a:latin typeface="Calibri" pitchFamily="34" charset="0"/>
            </a:endParaRPr>
          </a:p>
          <a:p>
            <a:pPr algn="ctr" eaLnBrk="0" hangingPunct="0"/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Результат исследования</a:t>
            </a:r>
            <a:r>
              <a:rPr lang="ru-RU" sz="2400" b="1">
                <a:latin typeface="Calibri" pitchFamily="34" charset="0"/>
                <a:cs typeface="Times New Roman" pitchFamily="18" charset="0"/>
              </a:rPr>
              <a:t> –</a:t>
            </a:r>
          </a:p>
          <a:p>
            <a:pPr algn="ctr" eaLnBrk="0" hangingPunct="0"/>
            <a:endParaRPr lang="ru-RU" sz="2400" b="1">
              <a:latin typeface="Calibri" pitchFamily="34" charset="0"/>
              <a:cs typeface="Times New Roman" pitchFamily="18" charset="0"/>
            </a:endParaRPr>
          </a:p>
          <a:p>
            <a:pPr algn="ctr" eaLnBrk="0" hangingPunct="0"/>
            <a:endParaRPr lang="ru-RU" sz="2400">
              <a:latin typeface="Calibri" pitchFamily="34" charset="0"/>
            </a:endParaRPr>
          </a:p>
          <a:p>
            <a:pPr algn="ctr" eaLnBrk="0" hangingPunct="0"/>
            <a:r>
              <a:rPr lang="ru-RU" sz="1600" b="1">
                <a:latin typeface="Calibri" pitchFamily="34" charset="0"/>
                <a:cs typeface="Times New Roman" pitchFamily="18" charset="0"/>
              </a:rPr>
              <a:t>Форма здания - ________________________,</a:t>
            </a:r>
          </a:p>
          <a:p>
            <a:pPr algn="ctr" eaLnBrk="0" hangingPunct="0"/>
            <a:endParaRPr lang="ru-RU" sz="1600" b="1">
              <a:latin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1600" b="1">
                <a:latin typeface="Calibri" pitchFamily="34" charset="0"/>
                <a:cs typeface="Times New Roman" pitchFamily="18" charset="0"/>
              </a:rPr>
              <a:t>по периметру расположены - _______________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pic>
        <p:nvPicPr>
          <p:cNvPr id="28685" name="Рисунок 15" descr="img5.jpg"/>
          <p:cNvPicPr>
            <a:picLocks noChangeAspect="1"/>
          </p:cNvPicPr>
          <p:nvPr/>
        </p:nvPicPr>
        <p:blipFill>
          <a:blip r:embed="rId6"/>
          <a:srcRect l="30469" t="30208" r="10156" b="23959"/>
          <a:stretch>
            <a:fillRect/>
          </a:stretch>
        </p:blipFill>
        <p:spPr bwMode="auto">
          <a:xfrm>
            <a:off x="1285875" y="3286125"/>
            <a:ext cx="242887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4786313" y="1000125"/>
            <a:ext cx="4572000" cy="5857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0"/>
            <a:ext cx="9358346" cy="100010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Направление исследования: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определение основного типа храмов</a:t>
            </a:r>
          </a:p>
        </p:txBody>
      </p:sp>
      <p:pic>
        <p:nvPicPr>
          <p:cNvPr id="28688" name="Picture 2" descr="http://2.bp.blogspot.com/-tDXa-haWKck/VaOINg4jXvI/AAAAAAAATGI/Hw76zJaKfeg/s1600/%25D0%25A5%25D1%2580%25D0%25B0%25D0%25BC_%25D0%2593%25D0%25B5%25D1%2580%25D0%25BA%25D1%2583%25D0%25BB%25D0%25B5%25D1%2581%25D0%25B0_%25D0%2591%25D1%258B%25D1%2587%25D0%25B8%25D0%25B9_%25D0%25A4%25D0%25BE%25D1%2580%25D1%2583%25D0%25BC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0" y="1785938"/>
            <a:ext cx="2262188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9" name="Picture 4" descr="http://centant.spbu.ru/centrum/publik/books/kul/11.jpg"/>
          <p:cNvPicPr>
            <a:picLocks noChangeAspect="1" noChangeArrowheads="1"/>
          </p:cNvPicPr>
          <p:nvPr/>
        </p:nvPicPr>
        <p:blipFill>
          <a:blip r:embed="rId8"/>
          <a:srcRect l="7500" t="6508" r="57500" b="13774"/>
          <a:stretch>
            <a:fillRect/>
          </a:stretch>
        </p:blipFill>
        <p:spPr bwMode="auto">
          <a:xfrm>
            <a:off x="7265988" y="1357313"/>
            <a:ext cx="187801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4786314" y="4500570"/>
            <a:ext cx="4572000" cy="193899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Результат исследования –</a:t>
            </a:r>
          </a:p>
          <a:p>
            <a:pPr algn="ctr" eaLnBrk="0" hangingPunct="0">
              <a:defRPr/>
            </a:pP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+mn-cs"/>
            </a:endParaRPr>
          </a:p>
          <a:p>
            <a:pPr algn="ctr" eaLnBrk="0" hangingPunct="0">
              <a:defRPr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Форма здания - ________________________,</a:t>
            </a:r>
          </a:p>
          <a:p>
            <a:pPr algn="ctr" eaLnBrk="0" hangingPunct="0">
              <a:defRPr/>
            </a:pP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Times New Roman" pitchFamily="18" charset="0"/>
              <a:cs typeface="+mn-cs"/>
            </a:endParaRPr>
          </a:p>
          <a:p>
            <a:pPr eaLnBrk="0" hangingPunct="0">
              <a:defRPr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Times New Roman" pitchFamily="18" charset="0"/>
                <a:cs typeface="+mn-cs"/>
              </a:rPr>
              <a:t> окружено -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+mn-cs"/>
              </a:rPr>
              <a:t>____________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+mn-cs"/>
              </a:rPr>
              <a:t> </a:t>
            </a:r>
          </a:p>
        </p:txBody>
      </p:sp>
      <p:sp>
        <p:nvSpPr>
          <p:cNvPr id="28691" name="Rectangle 2"/>
          <p:cNvSpPr>
            <a:spLocks noChangeArrowheads="1"/>
          </p:cNvSpPr>
          <p:nvPr/>
        </p:nvSpPr>
        <p:spPr bwMode="auto">
          <a:xfrm>
            <a:off x="5997575" y="1112838"/>
            <a:ext cx="3146425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 b="1" i="1" u="sng">
                <a:latin typeface="Calibri" pitchFamily="34" charset="0"/>
                <a:cs typeface="Times New Roman" pitchFamily="18" charset="0"/>
              </a:rPr>
              <a:t>Карточка №2</a:t>
            </a:r>
            <a:r>
              <a:rPr lang="ru-RU" sz="1600" b="1" i="1">
                <a:latin typeface="Calibri" pitchFamily="34" charset="0"/>
                <a:cs typeface="Times New Roman" pitchFamily="18" charset="0"/>
              </a:rPr>
              <a:t>        </a:t>
            </a:r>
            <a:r>
              <a:rPr lang="ru-RU" sz="1600" b="1" i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Древний Рим</a:t>
            </a:r>
            <a:endParaRPr lang="ru-RU" sz="1600" i="1" u="sng">
              <a:solidFill>
                <a:srgbClr val="C00000"/>
              </a:solidFill>
            </a:endParaRPr>
          </a:p>
          <a:p>
            <a:pPr eaLnBrk="0" hangingPunct="0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857356" y="5429264"/>
            <a:ext cx="267720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прямоугольная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125288" y="5944958"/>
            <a:ext cx="161505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колонны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929454" y="5357826"/>
            <a:ext cx="142519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круглая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943024" y="5900388"/>
            <a:ext cx="1911357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+mn-cs"/>
              </a:rPr>
              <a:t>колоннами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85786" y="4786322"/>
            <a:ext cx="331693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ПЕРИПТЕР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214942" y="4786322"/>
            <a:ext cx="370165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МОНОПТЕР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12" descr="8405an_823150878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928688"/>
            <a:ext cx="4786313" cy="59293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725" name="Rectangle 6"/>
          <p:cNvSpPr>
            <a:spLocks noChangeArrowheads="1"/>
          </p:cNvSpPr>
          <p:nvPr/>
        </p:nvSpPr>
        <p:spPr bwMode="auto">
          <a:xfrm>
            <a:off x="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200">
                <a:latin typeface="Calibri" pitchFamily="34" charset="0"/>
                <a:cs typeface="Times New Roman" pitchFamily="18" charset="0"/>
              </a:rPr>
              <a:t>         </a:t>
            </a:r>
            <a:endParaRPr lang="ru-RU"/>
          </a:p>
        </p:txBody>
      </p:sp>
      <p:sp>
        <p:nvSpPr>
          <p:cNvPr id="30726" name="Rectangle 8"/>
          <p:cNvSpPr>
            <a:spLocks noChangeArrowheads="1"/>
          </p:cNvSpPr>
          <p:nvPr/>
        </p:nvSpPr>
        <p:spPr bwMode="auto">
          <a:xfrm>
            <a:off x="0" y="4048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100">
                <a:latin typeface="Calibri" pitchFamily="34" charset="0"/>
                <a:cs typeface="Times New Roman" pitchFamily="18" charset="0"/>
              </a:rPr>
              <a:t>      </a:t>
            </a: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999491" y="5397683"/>
            <a:ext cx="153811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колонна</a:t>
            </a:r>
          </a:p>
        </p:txBody>
      </p:sp>
      <p:sp>
        <p:nvSpPr>
          <p:cNvPr id="30728" name="Rectangle 2"/>
          <p:cNvSpPr>
            <a:spLocks noChangeArrowheads="1"/>
          </p:cNvSpPr>
          <p:nvPr/>
        </p:nvSpPr>
        <p:spPr bwMode="auto">
          <a:xfrm>
            <a:off x="-82550" y="928688"/>
            <a:ext cx="35718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i="1">
                <a:solidFill>
                  <a:srgbClr val="00B050"/>
                </a:solidFill>
                <a:latin typeface="Calibri" pitchFamily="34" charset="0"/>
                <a:cs typeface="Times New Roman" pitchFamily="18" charset="0"/>
              </a:rPr>
              <a:t>Древняя Греция     </a:t>
            </a:r>
            <a:r>
              <a:rPr lang="ru-RU" sz="1400" b="1" i="1">
                <a:latin typeface="Calibri" pitchFamily="34" charset="0"/>
                <a:cs typeface="Times New Roman" pitchFamily="18" charset="0"/>
              </a:rPr>
              <a:t>Карточка №3</a:t>
            </a:r>
            <a:endParaRPr lang="ru-RU" sz="800" i="1"/>
          </a:p>
          <a:p>
            <a:pPr algn="ctr" eaLnBrk="0" hangingPunct="0"/>
            <a:endParaRPr lang="ru-RU" sz="800"/>
          </a:p>
          <a:p>
            <a:pPr algn="ctr" eaLnBrk="0" hangingPunct="0"/>
            <a:endParaRPr lang="ru-RU"/>
          </a:p>
        </p:txBody>
      </p:sp>
      <p:pic>
        <p:nvPicPr>
          <p:cNvPr id="30729" name="Рисунок 15" descr="http://zhmak.info/uploads/posts/2013-04/1367071315_0b8e6a23623945e7bb5_filtere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1357313"/>
            <a:ext cx="22225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0" name="Рисунок 17" descr="http://nss.in.ua/images/biblioteka/mesta_sili/Artemis_temple/3Artemis_temple5.jpg"/>
          <p:cNvPicPr>
            <a:picLocks noChangeAspect="1" noChangeArrowheads="1"/>
          </p:cNvPicPr>
          <p:nvPr/>
        </p:nvPicPr>
        <p:blipFill>
          <a:blip r:embed="rId5"/>
          <a:srcRect l="10452" r="9657"/>
          <a:stretch>
            <a:fillRect/>
          </a:stretch>
        </p:blipFill>
        <p:spPr bwMode="auto">
          <a:xfrm>
            <a:off x="2643188" y="1357313"/>
            <a:ext cx="1905000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1" name="Рисунок 20" descr="https://im0-tub-ru.yandex.net/i?id=028138594ba8683b672c16bf3bda977a&amp;n=33&amp;h=215&amp;w=38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5" y="3143250"/>
            <a:ext cx="32226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2" name="Rectangle 1"/>
          <p:cNvSpPr>
            <a:spLocks noChangeArrowheads="1"/>
          </p:cNvSpPr>
          <p:nvPr/>
        </p:nvSpPr>
        <p:spPr bwMode="auto">
          <a:xfrm>
            <a:off x="0" y="5110163"/>
            <a:ext cx="4714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Результат исследования</a:t>
            </a:r>
            <a:r>
              <a:rPr lang="ru-RU" b="1">
                <a:latin typeface="Calibri" pitchFamily="34" charset="0"/>
                <a:cs typeface="Times New Roman" pitchFamily="18" charset="0"/>
              </a:rPr>
              <a:t> –</a:t>
            </a:r>
            <a:endParaRPr lang="ru-RU"/>
          </a:p>
          <a:p>
            <a:pPr algn="ctr" eaLnBrk="0" hangingPunct="0"/>
            <a:r>
              <a:rPr lang="ru-RU" sz="2400" b="1">
                <a:latin typeface="Calibri" pitchFamily="34" charset="0"/>
                <a:cs typeface="Times New Roman" pitchFamily="18" charset="0"/>
              </a:rPr>
              <a:t>Элемент архитектуры</a:t>
            </a:r>
            <a:r>
              <a:rPr lang="ru-RU" b="1">
                <a:latin typeface="Calibri" pitchFamily="34" charset="0"/>
                <a:cs typeface="Times New Roman" pitchFamily="18" charset="0"/>
              </a:rPr>
              <a:t>______________</a:t>
            </a: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643438" y="928688"/>
            <a:ext cx="4714875" cy="59293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34" name="Рисунок 21" descr="http://www.syl.ru/misc/i/ai/96169/19012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0" y="1357313"/>
            <a:ext cx="2143125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5" name="Рисунок 22" descr="http://img.fb.ru/i/3/0/0/9/3/i/30093_700x52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25" y="1357313"/>
            <a:ext cx="185737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6" name="Рисунок 23" descr="http://www.syl.ru/misc/i/ai/96169/19011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643563" y="3000375"/>
            <a:ext cx="28575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7" name="Прямоугольник 24"/>
          <p:cNvSpPr>
            <a:spLocks noChangeArrowheads="1"/>
          </p:cNvSpPr>
          <p:nvPr/>
        </p:nvSpPr>
        <p:spPr bwMode="auto">
          <a:xfrm>
            <a:off x="4714875" y="5072063"/>
            <a:ext cx="4714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Результат исследования</a:t>
            </a:r>
            <a:r>
              <a:rPr lang="ru-RU" sz="2400" b="1">
                <a:latin typeface="Calibri" pitchFamily="34" charset="0"/>
                <a:cs typeface="Times New Roman" pitchFamily="18" charset="0"/>
              </a:rPr>
              <a:t> –</a:t>
            </a:r>
            <a:endParaRPr lang="ru-RU" sz="2400"/>
          </a:p>
          <a:p>
            <a:pPr algn="ctr" eaLnBrk="0" hangingPunct="0"/>
            <a:r>
              <a:rPr lang="ru-RU" sz="2400" b="1">
                <a:latin typeface="Calibri" pitchFamily="34" charset="0"/>
                <a:cs typeface="Times New Roman" pitchFamily="18" charset="0"/>
              </a:rPr>
              <a:t>Элемент архитектуры_________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967916" y="5360735"/>
            <a:ext cx="93192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арка</a:t>
            </a:r>
          </a:p>
        </p:txBody>
      </p:sp>
      <p:sp>
        <p:nvSpPr>
          <p:cNvPr id="30739" name="Прямоугольник 26"/>
          <p:cNvSpPr>
            <a:spLocks noChangeArrowheads="1"/>
          </p:cNvSpPr>
          <p:nvPr/>
        </p:nvSpPr>
        <p:spPr bwMode="auto">
          <a:xfrm>
            <a:off x="5657850" y="944563"/>
            <a:ext cx="3527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i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    </a:t>
            </a:r>
            <a:r>
              <a:rPr lang="ru-RU" sz="1400" b="1" i="1">
                <a:latin typeface="Calibri" pitchFamily="34" charset="0"/>
                <a:cs typeface="Times New Roman" pitchFamily="18" charset="0"/>
              </a:rPr>
              <a:t>Карточка №3                 </a:t>
            </a:r>
            <a:r>
              <a:rPr lang="ru-RU" b="1" i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Древний Рим</a:t>
            </a:r>
            <a:endParaRPr lang="ru-RU" i="1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0"/>
            <a:ext cx="9429784" cy="92867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Направление исследования: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определение характерного элемента архитектуры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</TotalTime>
  <Words>157</Words>
  <Application>Microsoft Office PowerPoint</Application>
  <PresentationFormat>Экран (4:3)</PresentationFormat>
  <Paragraphs>93</Paragraphs>
  <Slides>20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Ya Blondinko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Надя</dc:creator>
  <cp:lastModifiedBy>User</cp:lastModifiedBy>
  <cp:revision>123</cp:revision>
  <dcterms:created xsi:type="dcterms:W3CDTF">2016-05-19T13:32:12Z</dcterms:created>
  <dcterms:modified xsi:type="dcterms:W3CDTF">2022-10-09T14:09:00Z</dcterms:modified>
</cp:coreProperties>
</file>