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63" r:id="rId3"/>
    <p:sldId id="268" r:id="rId4"/>
    <p:sldId id="271" r:id="rId5"/>
    <p:sldId id="270" r:id="rId6"/>
    <p:sldId id="272" r:id="rId7"/>
    <p:sldId id="280" r:id="rId8"/>
    <p:sldId id="281" r:id="rId9"/>
    <p:sldId id="282" r:id="rId10"/>
    <p:sldId id="283" r:id="rId11"/>
    <p:sldId id="274" r:id="rId12"/>
    <p:sldId id="287" r:id="rId13"/>
    <p:sldId id="275" r:id="rId14"/>
    <p:sldId id="277" r:id="rId15"/>
    <p:sldId id="273" r:id="rId16"/>
    <p:sldId id="276" r:id="rId17"/>
    <p:sldId id="278" r:id="rId18"/>
    <p:sldId id="279" r:id="rId19"/>
    <p:sldId id="285" r:id="rId20"/>
    <p:sldId id="284" r:id="rId21"/>
    <p:sldId id="286" r:id="rId22"/>
  </p:sldIdLst>
  <p:sldSz cx="9144000" cy="6858000" type="screen4x3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Arial Narrow" pitchFamily="34" charset="0"/>
      <p:regular r:id="rId27"/>
      <p:bold r:id="rId28"/>
      <p:italic r:id="rId29"/>
      <p:boldItalic r:id="rId30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8E0000"/>
    <a:srgbClr val="B05408"/>
    <a:srgbClr val="6CA62C"/>
    <a:srgbClr val="5F9127"/>
    <a:srgbClr val="456A1C"/>
    <a:srgbClr val="DEA900"/>
    <a:srgbClr val="E4931C"/>
    <a:srgbClr val="FFE8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7C672-5BE6-45DC-B74E-D986BCDF5359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9FD38-E949-49D1-9D0D-FE1A61D0C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95E0-72D2-4285-9C89-F5A5FE3AC4C7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000F-1728-4FF7-A0C5-FED249119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51BAB-57FE-497A-A78C-A654F10C1EBD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CFEC9-391B-4FEE-AF20-3819AF51A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9F536-2E63-4721-8C30-6CF503A69290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20C07-8AC8-4BB1-AFBF-091848073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BFD19-CB89-49C3-A873-1371EBB2D62B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CDBD5-42D8-4C7B-B121-30D85E11BA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B105B-4F85-4CB5-B498-96AB14006D29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7412A-1770-48D5-ADF9-6C9790D59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A54E4-1977-4B00-84CD-B70B1FF77BA4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1E4B9-D92A-4766-8399-F38E76FBEC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67814-6606-4EF3-9567-6EC9964FF9BA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4FD21-E572-459B-BBFB-F3BB75E08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99A00-7D3E-47E9-9D62-6AFC1E4100BE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E5CDF-FF91-47F8-98BF-E69ACE5B62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4A5D3-11B6-440B-897D-E77C250DCD95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B4113-B3B0-43FF-B6C4-971A33B4EE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2F98C-EFD5-49DC-816A-74519550B9EF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D38A1-DD24-41DD-BE67-D49DE5C5E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DC12F-F8BF-4857-B20E-88DE45A775A0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C9F0D-5054-46FB-B19A-F08BECD19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ACFD3-35C3-4DEF-B555-B9E2123DC7B4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C46EB-69E6-45CB-B539-A45B5AEA1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7FB445-AF7D-448D-9306-CED27927F769}" type="datetimeFigureOut">
              <a:rPr lang="ru-RU"/>
              <a:pPr>
                <a:defRPr/>
              </a:pPr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347642-8DAF-40C5-B4EE-8F9ECD63C1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50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" Target="slide11.xml"/><Relationship Id="rId7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71736" y="2000240"/>
            <a:ext cx="5688632" cy="1872208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6600" b="1" dirty="0">
                <a:ln w="11430"/>
                <a:blipFill dpi="0" rotWithShape="1">
                  <a:blip r:embed="rId2"/>
                  <a:srcRect/>
                  <a:tile tx="0" ty="0" sx="50000" sy="5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j-cs"/>
              </a:rPr>
              <a:t>Здравствуй, осень!</a:t>
            </a:r>
            <a:endParaRPr lang="ru-RU" sz="5400" b="1" dirty="0">
              <a:ln w="11430"/>
              <a:blipFill dpi="0" rotWithShape="1">
                <a:blip r:embed="rId2"/>
                <a:srcRect/>
                <a:tile tx="0" ty="0" sx="50000" sy="5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  <a:ea typeface="Cambria" pitchFamily="18" charset="0"/>
              <a:cs typeface="+mj-cs"/>
            </a:endParaRPr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9000" y="5214938"/>
            <a:ext cx="4832350" cy="1143000"/>
          </a:xfrm>
          <a:prstGeom prst="roundRect">
            <a:avLst>
              <a:gd name="adj" fmla="val 1782"/>
            </a:avLst>
          </a:prstGeom>
        </p:spPr>
        <p:txBody>
          <a:bodyPr/>
          <a:lstStyle/>
          <a:p>
            <a:pPr algn="r">
              <a:spcBef>
                <a:spcPct val="0"/>
              </a:spcBef>
            </a:pPr>
            <a:r>
              <a:rPr lang="ru-RU" sz="2000" b="1" i="1" smtClean="0">
                <a:solidFill>
                  <a:srgbClr val="8E0000"/>
                </a:solidFill>
                <a:cs typeface="Times New Roman" pitchFamily="18" charset="0"/>
              </a:rPr>
              <a:t>Шишлова Ольга Дмитриевна воспитатель МБДОУ д/с № 165 </a:t>
            </a:r>
          </a:p>
          <a:p>
            <a:pPr algn="r">
              <a:spcBef>
                <a:spcPct val="0"/>
              </a:spcBef>
            </a:pPr>
            <a:r>
              <a:rPr lang="ru-RU" sz="2000" b="1" i="1" smtClean="0">
                <a:solidFill>
                  <a:srgbClr val="8E0000"/>
                </a:solidFill>
                <a:cs typeface="Times New Roman" pitchFamily="18" charset="0"/>
              </a:rPr>
              <a:t>г. Барнаул, Алтайский край 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6643688"/>
            <a:ext cx="392906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6635750"/>
            <a:ext cx="407193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ogonek.caduk.ru/images/5ee83f91330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285875"/>
            <a:ext cx="7929562" cy="407193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86050" y="1928802"/>
            <a:ext cx="4357718" cy="328614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Кто тепло к нам не пускает,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Первым снегом нас пугает?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Кто зовет к нам холода,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Знаешь ты? Конечно, да!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2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</a:endParaRPr>
          </a:p>
        </p:txBody>
      </p:sp>
      <p:sp>
        <p:nvSpPr>
          <p:cNvPr id="7" name="Блок-схема: память с посл. доступом 6">
            <a:hlinkClick r:id="rId3" action="ppaction://hlinksldjump"/>
          </p:cNvPr>
          <p:cNvSpPr/>
          <p:nvPr/>
        </p:nvSpPr>
        <p:spPr>
          <a:xfrm flipH="1">
            <a:off x="7715250" y="6072188"/>
            <a:ext cx="1143000" cy="500062"/>
          </a:xfrm>
          <a:prstGeom prst="flowChartMagneticTap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>
                <a:solidFill>
                  <a:srgbClr val="953735"/>
                </a:solidFill>
                <a:latin typeface="Arial Narrow" pitchFamily="34" charset="0"/>
                <a:cs typeface="Arial" charset="0"/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2" name="Picture 12" descr="0_136f98_ee212a2f_origsss (533x700, 120Kb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408623">
            <a:off x="5794375" y="3192463"/>
            <a:ext cx="2309813" cy="30289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5604" name="Picture 4" descr="https://s011.radikal.ru/i317/1710/96/de4067c2d1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357188"/>
            <a:ext cx="3071813" cy="33178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5602" name="Picture 2" descr="https://c.radikal.ru/c00/1810/d0/d9092497739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359213">
            <a:off x="1530350" y="604838"/>
            <a:ext cx="3087688" cy="299243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5610" name="Picture 10" descr="https://s56.radikal.ru/i154/1710/98/35c8651faa3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25" y="3500438"/>
            <a:ext cx="2584450" cy="25717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5605" name="TextBox 5"/>
          <p:cNvSpPr txBox="1">
            <a:spLocks noChangeArrowheads="1"/>
          </p:cNvSpPr>
          <p:nvPr/>
        </p:nvSpPr>
        <p:spPr bwMode="auto">
          <a:xfrm>
            <a:off x="3857625" y="214313"/>
            <a:ext cx="2214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8E0000"/>
                </a:solidFill>
                <a:latin typeface="Times New Roman" pitchFamily="18" charset="0"/>
              </a:rPr>
              <a:t>4 лишний </a:t>
            </a:r>
          </a:p>
        </p:txBody>
      </p:sp>
      <p:sp>
        <p:nvSpPr>
          <p:cNvPr id="25606" name="TextBox 6"/>
          <p:cNvSpPr txBox="1">
            <a:spLocks noChangeArrowheads="1"/>
          </p:cNvSpPr>
          <p:nvPr/>
        </p:nvSpPr>
        <p:spPr bwMode="auto">
          <a:xfrm>
            <a:off x="1643063" y="6215063"/>
            <a:ext cx="6786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8E0000"/>
                </a:solidFill>
                <a:latin typeface="Times New Roman" pitchFamily="18" charset="0"/>
              </a:rPr>
              <a:t>Нажмите на выбранную картинку. Если ответ правильный, лишняя картинка исчезнет. По щелчку по слайду – переход на следующий слайд.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56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6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6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56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6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56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ÐµÐ¶Ð¸ÐºÐ¸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1571625" y="4071938"/>
            <a:ext cx="2625725" cy="209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http://kladraz.ru/images/1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5338" y="3286125"/>
            <a:ext cx="4081462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https://img-fotki.yandex.ru/get/9800/39663434.4fb/0_95a5e_a7cb7b4e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0813" y="642938"/>
            <a:ext cx="3198812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5" descr="https://img0.liveinternet.ru/images/attach/c/11/116/160/116160796_large_1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313" y="1025525"/>
            <a:ext cx="3643312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Прямоугольник 5"/>
          <p:cNvSpPr>
            <a:spLocks noChangeArrowheads="1"/>
          </p:cNvSpPr>
          <p:nvPr/>
        </p:nvSpPr>
        <p:spPr bwMode="auto">
          <a:xfrm>
            <a:off x="3500438" y="285750"/>
            <a:ext cx="1876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8E0000"/>
                </a:solidFill>
                <a:latin typeface="Times New Roman" pitchFamily="18" charset="0"/>
              </a:rPr>
              <a:t>4 лишний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s009.radikal.ru/i308/1710/75/86d7899c705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466264" flipH="1">
            <a:off x="1200150" y="723900"/>
            <a:ext cx="3524250" cy="22621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630" name="Picture 6" descr="https://b.radikal.ru/b15/1810/f0/1a03f358afc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39939">
            <a:off x="1406525" y="3613150"/>
            <a:ext cx="3236913" cy="304323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634" name="Picture 10" descr="! (700x678, 234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45872">
            <a:off x="5502275" y="3752850"/>
            <a:ext cx="2860675" cy="27686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6636" name="Picture 12" descr="https://img1.liveinternet.ru/images/attach/c/11/116/160/116160739_large_13.png"/>
          <p:cNvPicPr>
            <a:picLocks noChangeAspect="1" noChangeArrowheads="1"/>
          </p:cNvPicPr>
          <p:nvPr/>
        </p:nvPicPr>
        <p:blipFill>
          <a:blip r:embed="rId5"/>
          <a:srcRect l="4918" r="3279" b="3967"/>
          <a:stretch>
            <a:fillRect/>
          </a:stretch>
        </p:blipFill>
        <p:spPr bwMode="auto">
          <a:xfrm>
            <a:off x="5000625" y="571500"/>
            <a:ext cx="3857625" cy="321627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7653" name="Прямоугольник 5"/>
          <p:cNvSpPr>
            <a:spLocks noChangeArrowheads="1"/>
          </p:cNvSpPr>
          <p:nvPr/>
        </p:nvSpPr>
        <p:spPr bwMode="auto">
          <a:xfrm>
            <a:off x="4214813" y="285750"/>
            <a:ext cx="1876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8E0000"/>
                </a:solidFill>
                <a:latin typeface="Times New Roman" pitchFamily="18" charset="0"/>
              </a:rPr>
              <a:t>4 лишний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6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66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66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6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66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s://bagtheweb.s3.amazonaws.com/images/Bag/105122/pictures/original.?141323538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75" y="214313"/>
            <a:ext cx="6102350" cy="563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https://img1.liveinternet.ru/images/attach/c/11/116/160/116160733_large_1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3643313"/>
            <a:ext cx="2454275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2000" sy="102000" algn="ctr" rotWithShape="0">
              <a:srgbClr val="000000">
                <a:alpha val="39999"/>
              </a:srgbClr>
            </a:outerShdw>
          </a:effectLst>
        </p:spPr>
      </p:pic>
      <p:sp>
        <p:nvSpPr>
          <p:cNvPr id="28675" name="Прямоугольник 3"/>
          <p:cNvSpPr>
            <a:spLocks noChangeArrowheads="1"/>
          </p:cNvSpPr>
          <p:nvPr/>
        </p:nvSpPr>
        <p:spPr bwMode="auto">
          <a:xfrm>
            <a:off x="6357938" y="285750"/>
            <a:ext cx="1876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8E0000"/>
                </a:solidFill>
                <a:latin typeface="Times New Roman" pitchFamily="18" charset="0"/>
              </a:rPr>
              <a:t>4 лишний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ogonek.caduk.ru/images/75188b8112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357188"/>
            <a:ext cx="4316413" cy="17145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580" name="Picture 4" descr="http://ogonek.caduk.ru/images/5008479a572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1714500"/>
            <a:ext cx="4316413" cy="18002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582" name="Picture 6" descr="http://ogonek.caduk.ru/images/5ee83f91330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3143250"/>
            <a:ext cx="4321175" cy="18002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584" name="Picture 8" descr="http://ogonek.caduk.ru/images/6f545650d6b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5" y="4500563"/>
            <a:ext cx="4321175" cy="18002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Блок-схема: память с посл. доступом 5">
            <a:hlinkClick r:id="rId6" action="ppaction://hlinksldjump"/>
          </p:cNvPr>
          <p:cNvSpPr/>
          <p:nvPr/>
        </p:nvSpPr>
        <p:spPr>
          <a:xfrm flipH="1">
            <a:off x="1214438" y="6000750"/>
            <a:ext cx="1143000" cy="500063"/>
          </a:xfrm>
          <a:prstGeom prst="flowChartMagneticTap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>
                <a:solidFill>
                  <a:srgbClr val="953735"/>
                </a:solidFill>
                <a:latin typeface="Arial Narrow" pitchFamily="34" charset="0"/>
                <a:cs typeface="Arial" charset="0"/>
              </a:rPr>
              <a:t>В начало</a:t>
            </a:r>
          </a:p>
        </p:txBody>
      </p:sp>
      <p:sp>
        <p:nvSpPr>
          <p:cNvPr id="29702" name="Прямоугольник 6"/>
          <p:cNvSpPr>
            <a:spLocks noChangeArrowheads="1"/>
          </p:cNvSpPr>
          <p:nvPr/>
        </p:nvSpPr>
        <p:spPr bwMode="auto">
          <a:xfrm>
            <a:off x="6572250" y="214313"/>
            <a:ext cx="1876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8E0000"/>
                </a:solidFill>
                <a:latin typeface="Times New Roman" pitchFamily="18" charset="0"/>
              </a:rPr>
              <a:t>4 лишний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7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45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5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5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cdn.desktopwallpaper4.me/wallpapers/vector/2880x1800/1/1748-autumn-in-the-forest-2880x1800-vector-wall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071563"/>
            <a:ext cx="7572375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1673225" y="714375"/>
            <a:ext cx="6851650" cy="4195763"/>
            <a:chOff x="1672756" y="714356"/>
            <a:chExt cx="6852130" cy="4195871"/>
          </a:xfrm>
        </p:grpSpPr>
        <p:pic>
          <p:nvPicPr>
            <p:cNvPr id="30725" name="Picture 2" descr="ÐÐ¸Ð²Ð¾ÑÐ½ÑÐµ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675145">
              <a:off x="1672756" y="2101259"/>
              <a:ext cx="2279600" cy="2524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6" name="Picture 4" descr="Ð¦Ð²ÐµÑÑ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29322" y="2428868"/>
              <a:ext cx="2595564" cy="248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3857309" y="714356"/>
              <a:ext cx="571540" cy="2400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cs typeface="+mn-cs"/>
                </a:rPr>
                <a:t>,</a:t>
              </a:r>
              <a:endParaRPr lang="ru-RU" sz="15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571929" y="714356"/>
              <a:ext cx="571540" cy="2400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cs typeface="+mn-cs"/>
                </a:rPr>
                <a:t>,</a:t>
              </a:r>
              <a:endParaRPr lang="ru-RU" sz="15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0723" name="Прямоугольник 9"/>
          <p:cNvSpPr>
            <a:spLocks noChangeArrowheads="1"/>
          </p:cNvSpPr>
          <p:nvPr/>
        </p:nvSpPr>
        <p:spPr bwMode="auto">
          <a:xfrm>
            <a:off x="4143375" y="285750"/>
            <a:ext cx="13319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8E0000"/>
                </a:solidFill>
                <a:latin typeface="Times New Roman" pitchFamily="18" charset="0"/>
              </a:rPr>
              <a:t>Ребусы</a:t>
            </a:r>
          </a:p>
        </p:txBody>
      </p:sp>
      <p:sp>
        <p:nvSpPr>
          <p:cNvPr id="30724" name="TextBox 12"/>
          <p:cNvSpPr txBox="1">
            <a:spLocks noChangeArrowheads="1"/>
          </p:cNvSpPr>
          <p:nvPr/>
        </p:nvSpPr>
        <p:spPr bwMode="auto">
          <a:xfrm>
            <a:off x="857250" y="6357938"/>
            <a:ext cx="81438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rgbClr val="8E0000"/>
                </a:solidFill>
                <a:latin typeface="Times New Roman" pitchFamily="18" charset="0"/>
              </a:rPr>
              <a:t>По щелчку появится картинка – решение ребуса. По второму щелчку – следующий ребус.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1000125" y="714375"/>
            <a:ext cx="7858125" cy="4264025"/>
            <a:chOff x="1000100" y="714356"/>
            <a:chExt cx="7858180" cy="4263852"/>
          </a:xfrm>
        </p:grpSpPr>
        <p:pic>
          <p:nvPicPr>
            <p:cNvPr id="31747" name="Picture 8" descr="Cute spider cartoon vector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2071678"/>
              <a:ext cx="2767016" cy="2906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500431" y="2357352"/>
              <a:ext cx="1143008" cy="18620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500" b="1" dirty="0">
                  <a:solidFill>
                    <a:schemeClr val="accent2">
                      <a:lumMod val="50000"/>
                    </a:schemeClr>
                  </a:solidFill>
                  <a:latin typeface="Arial Narrow" pitchFamily="34" charset="0"/>
                  <a:cs typeface="Calibri" pitchFamily="34" charset="0"/>
                </a:rPr>
                <a:t>О</a:t>
              </a:r>
              <a:endParaRPr lang="ru-RU" sz="11500" b="1" dirty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715272" y="2214483"/>
              <a:ext cx="1143008" cy="18620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500" b="1" dirty="0">
                  <a:solidFill>
                    <a:schemeClr val="accent2">
                      <a:lumMod val="50000"/>
                    </a:schemeClr>
                  </a:solidFill>
                  <a:latin typeface="Arial Narrow" pitchFamily="34" charset="0"/>
                  <a:cs typeface="+mn-cs"/>
                </a:rPr>
                <a:t>Д</a:t>
              </a:r>
              <a:endParaRPr lang="ru-RU" sz="11500" b="1" dirty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72264" y="714356"/>
              <a:ext cx="571504" cy="24002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cs typeface="+mn-cs"/>
                </a:rPr>
                <a:t>,</a:t>
              </a:r>
              <a:endParaRPr lang="ru-RU" sz="15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072331" y="714356"/>
              <a:ext cx="571504" cy="24002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cs typeface="+mn-cs"/>
                </a:rPr>
                <a:t>,</a:t>
              </a:r>
              <a:endParaRPr lang="ru-RU" sz="15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pic>
          <p:nvPicPr>
            <p:cNvPr id="31752" name="Picture 16" descr="0_136fae_b42159d4_orig (700x636, 164Kb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00100" y="2285992"/>
              <a:ext cx="2500330" cy="227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714" name="Picture 18" descr="!!1 (4) (700x551, 224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0" y="1000125"/>
            <a:ext cx="6643688" cy="523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1571625" y="1643063"/>
            <a:ext cx="6775450" cy="3754437"/>
            <a:chOff x="1571604" y="1643050"/>
            <a:chExt cx="6774679" cy="3754431"/>
          </a:xfrm>
        </p:grpSpPr>
        <p:pic>
          <p:nvPicPr>
            <p:cNvPr id="32776" name="Picture 6" descr="https://rusevik.ru/static/w400/54353470b54eb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71604" y="1643050"/>
              <a:ext cx="3357586" cy="2375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7" name="Picture 8" descr="http://images.easyfreeclipart.com/862/puddle-vector-862935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214810" y="2643182"/>
              <a:ext cx="4131473" cy="2754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1495425" y="857250"/>
            <a:ext cx="6964363" cy="3925888"/>
            <a:chOff x="1495892" y="857232"/>
            <a:chExt cx="6964059" cy="3926551"/>
          </a:xfrm>
        </p:grpSpPr>
        <p:pic>
          <p:nvPicPr>
            <p:cNvPr id="32772" name="Picture 2" descr="Ð ÐµÐ·ÑÐ»ÑÑÐ°ÑÑ Ð¿Ð¾Ð¸ÑÐºÐ° Ð¸Ð·Ð¾Ð±ÑÐ°Ð¶ÐµÐ½Ð¸Ð¹ Ð¿Ð¾ Ð·Ð°Ð¿ÑÐ¾ÑÑ &quot;Knives Clip Art&quot;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lum bright="-10000" contrast="20000"/>
            </a:blip>
            <a:srcRect/>
            <a:stretch>
              <a:fillRect/>
            </a:stretch>
          </p:blipFill>
          <p:spPr bwMode="auto">
            <a:xfrm rot="387259">
              <a:off x="5442713" y="1766544"/>
              <a:ext cx="3017238" cy="3017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3" name="Picture 4" descr="ÐÐ°Ðº Ð¸Ð·Ð±Ð°Ð²Ð¸ÑÑÑÑ Ð¾Ñ Ð³ÐµÐ»ÑÐ¼Ð¸Ð½ÑÐ¾Ð² Ð² Ð´Ð¾Ð¼Ð°ÑÐ½Ð¸Ñ ÑÑÐ»Ð¾Ð²Ð¸ÑÑ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737690">
              <a:off x="1495892" y="1383310"/>
              <a:ext cx="2571768" cy="2920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Прямоугольник 15"/>
            <p:cNvSpPr/>
            <p:nvPr/>
          </p:nvSpPr>
          <p:spPr>
            <a:xfrm>
              <a:off x="3429383" y="857232"/>
              <a:ext cx="665134" cy="24007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cs typeface="+mn-cs"/>
                </a:rPr>
                <a:t>,</a:t>
              </a:r>
              <a:endParaRPr lang="ru-RU" sz="15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858070" y="857232"/>
              <a:ext cx="1285819" cy="24007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5000" b="1" dirty="0">
                  <a:solidFill>
                    <a:schemeClr val="accent2">
                      <a:lumMod val="50000"/>
                    </a:schemeClr>
                  </a:solidFill>
                  <a:latin typeface="+mn-lt"/>
                  <a:cs typeface="+mn-cs"/>
                </a:rPr>
                <a:t>,,</a:t>
              </a:r>
              <a:endParaRPr lang="ru-RU" sz="15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1" name="Блок-схема: память с посл. доступом 10">
            <a:hlinkClick r:id="rId6" action="ppaction://hlinksldjump"/>
          </p:cNvPr>
          <p:cNvSpPr/>
          <p:nvPr/>
        </p:nvSpPr>
        <p:spPr>
          <a:xfrm flipH="1">
            <a:off x="7929563" y="6072188"/>
            <a:ext cx="1000125" cy="500062"/>
          </a:xfrm>
          <a:prstGeom prst="flowChartMagneticTap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>
                <a:solidFill>
                  <a:srgbClr val="953735"/>
                </a:solidFill>
                <a:latin typeface="Arial Narrow" pitchFamily="34" charset="0"/>
                <a:cs typeface="Arial" charset="0"/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s://ds05.infourok.ru/uploads/ex/0569/000116d8-88b1cb90/hello_html_60f6cf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362075"/>
            <a:ext cx="8286750" cy="39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4"/>
          <p:cNvSpPr txBox="1">
            <a:spLocks noChangeArrowheads="1"/>
          </p:cNvSpPr>
          <p:nvPr/>
        </p:nvSpPr>
        <p:spPr bwMode="auto">
          <a:xfrm>
            <a:off x="3000375" y="285750"/>
            <a:ext cx="3714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E0000"/>
                </a:solidFill>
                <a:latin typeface="Times New Roman" pitchFamily="18" charset="0"/>
              </a:rPr>
              <a:t>Найди отличия.</a:t>
            </a:r>
          </a:p>
        </p:txBody>
      </p:sp>
      <p:sp>
        <p:nvSpPr>
          <p:cNvPr id="33795" name="TextBox 5"/>
          <p:cNvSpPr txBox="1">
            <a:spLocks noChangeArrowheads="1"/>
          </p:cNvSpPr>
          <p:nvPr/>
        </p:nvSpPr>
        <p:spPr bwMode="auto">
          <a:xfrm>
            <a:off x="2857500" y="6286500"/>
            <a:ext cx="4286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rgbClr val="8E0000"/>
                </a:solidFill>
                <a:latin typeface="Times New Roman" pitchFamily="18" charset="0"/>
              </a:rPr>
              <a:t>По щелчку – переход к следующей картинке.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2143116"/>
            <a:ext cx="4741698" cy="72008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ln w="1905"/>
                <a:solidFill>
                  <a:srgbClr val="B0540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hlinkClick r:id="rId2" action="ppaction://hlinksldjump"/>
              </a:rPr>
              <a:t> </a:t>
            </a: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hlinkClick r:id="rId2" action="ppaction://hlinksldjump"/>
              </a:rPr>
              <a:t>Осенние загадки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hlinkClick r:id="rId2" action="ppaction://hlinksldjump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1643042" y="3143248"/>
            <a:ext cx="5786478" cy="72008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j-cs"/>
              </a:rPr>
              <a:t>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j-cs"/>
                <a:hlinkClick r:id="rId3" action="ppaction://hlinksldjump"/>
              </a:rPr>
              <a:t>Четвёртый лишний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+mj-cs"/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3000364" y="5072074"/>
            <a:ext cx="2643206" cy="72008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j-cs"/>
              </a:rPr>
              <a:t>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j-cs"/>
                <a:hlinkClick r:id="rId4" action="ppaction://hlinksldjump"/>
              </a:rPr>
              <a:t>Ребусы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+mj-cs"/>
            </a:endParaRPr>
          </a:p>
        </p:txBody>
      </p:sp>
      <p:pic>
        <p:nvPicPr>
          <p:cNvPr id="16388" name="Picture 2" descr="https://img1.liveinternet.ru/images/attach/c/11/116/160/116160715_large_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8588" y="3643313"/>
            <a:ext cx="2551112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https://img1.liveinternet.ru/images/attach/c/11/116/160/116160711_large_1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142875"/>
            <a:ext cx="322897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3"/>
          <p:cNvSpPr txBox="1">
            <a:spLocks/>
          </p:cNvSpPr>
          <p:nvPr/>
        </p:nvSpPr>
        <p:spPr>
          <a:xfrm>
            <a:off x="1714480" y="4143380"/>
            <a:ext cx="5786478" cy="72008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j-cs"/>
              </a:rPr>
              <a:t>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" pitchFamily="18" charset="0"/>
                <a:ea typeface="Cambria" pitchFamily="18" charset="0"/>
                <a:cs typeface="+mj-cs"/>
                <a:hlinkClick r:id="rId7" action="ppaction://hlinksldjump"/>
              </a:rPr>
              <a:t>Найди отличия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57224" y="714356"/>
            <a:ext cx="5715040" cy="108067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4800" b="1" dirty="0">
                <a:ln w="11430"/>
                <a:blipFill dpi="0" rotWithShape="1">
                  <a:blip r:embed="rId8"/>
                  <a:srcRect/>
                  <a:tile tx="0" ty="0" sx="50000" sy="50000" flip="none" algn="tl"/>
                </a:blip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+mj-cs"/>
              </a:rPr>
              <a:t>Выбери задание</a:t>
            </a:r>
            <a:endParaRPr lang="ru-RU" sz="4000" b="1" dirty="0">
              <a:ln w="11430"/>
              <a:blipFill dpi="0" rotWithShape="1">
                <a:blip r:embed="rId8"/>
                <a:srcRect/>
                <a:tile tx="0" ty="0" sx="50000" sy="50000" flip="none" algn="tl"/>
              </a:blip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  <a:ea typeface="Cambria" pitchFamily="18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s://i.pinimg.com/736x/43/b4/09/43b409a4c337e5f1f3deed81d3bd79bd--differen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214313"/>
            <a:ext cx="623887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s://ds04.infourok.ru/uploads/ex/03cf/00034ba6-dfd13ab3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428625"/>
            <a:ext cx="6143625" cy="598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память с посл. доступом 3">
            <a:hlinkClick r:id="rId3" action="ppaction://hlinksldjump"/>
          </p:cNvPr>
          <p:cNvSpPr/>
          <p:nvPr/>
        </p:nvSpPr>
        <p:spPr>
          <a:xfrm flipH="1">
            <a:off x="7929563" y="6072188"/>
            <a:ext cx="1000125" cy="500062"/>
          </a:xfrm>
          <a:prstGeom prst="flowChartMagneticTap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>
                <a:solidFill>
                  <a:srgbClr val="953735"/>
                </a:solidFill>
                <a:latin typeface="Arial Narrow" pitchFamily="34" charset="0"/>
                <a:cs typeface="Arial" charset="0"/>
              </a:rPr>
              <a:t>В начало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laycast.ru/uploads/2017/09/28/235335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214313"/>
            <a:ext cx="6357938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28926" y="1571612"/>
            <a:ext cx="4357718" cy="328614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Слякоть. Лужи. Непогода.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Дождевое время года.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Тучи небо бороздят,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В парке пёстрый листопад.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Ветер песни завывает,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В кучи листики сметает.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Дождик льёт как из ведра.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Что за дивная пора?! </a:t>
            </a:r>
            <a:endParaRPr lang="ru-RU" sz="2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928688" y="6429375"/>
            <a:ext cx="8001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400">
                <a:solidFill>
                  <a:srgbClr val="8E0000"/>
                </a:solidFill>
                <a:latin typeface="Times New Roman" pitchFamily="18" charset="0"/>
              </a:rPr>
              <a:t>Прочитайте загадку. По щелчку появится отгадка. По второму щелчку – переход к следующей загадке.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5938" y="214313"/>
            <a:ext cx="6929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8E0000"/>
                </a:solidFill>
                <a:latin typeface="Times New Roman" pitchFamily="18" charset="0"/>
              </a:rPr>
              <a:t>Прочитай загадку – увидишь отгадку!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vignette3.wikia.nocookie.net/mlp/images/7/72/Vlcsnap-2013-08-29-09h14m40s88.png/revision/latest?cb=20130829051634&amp;path-prefix=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857250"/>
            <a:ext cx="7143750" cy="516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28926" y="1571612"/>
            <a:ext cx="4357718" cy="328614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Листья желтые летят, 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Падают, кружатся, 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И под ноги просто так 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Как ковер ложатся! </a:t>
            </a:r>
            <a:endParaRPr lang="ru-RU" sz="24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s://img2.goodfon.ru/original/1280x1024/5/dd/priroda-vektor-dozhd-vet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642938"/>
            <a:ext cx="6875462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28926" y="1571612"/>
            <a:ext cx="4357718" cy="328614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Без пути и без дороги 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Ходит самый длинноногий, 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В тучах прячется, 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Во мгле, 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Только ноги на земле. </a:t>
            </a:r>
            <a:endParaRPr lang="ru-RU" sz="2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reelance.ru/img/portfolio/pics/00/24/9A/23987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500063"/>
            <a:ext cx="492918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28926" y="1571612"/>
            <a:ext cx="4357718" cy="328614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В сером небе низко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Тучи ходят близко,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Закрывают горизонт.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Будет дождь.</a:t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Мы взяли… </a:t>
            </a:r>
            <a:endParaRPr lang="ru-RU" sz="2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6" descr="http://incolor-art.ru/paint/animal_art/images/An%200015.jpg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571625" y="1214438"/>
            <a:ext cx="7000875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28926" y="1571612"/>
            <a:ext cx="4357718" cy="328614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Холода их так пугают,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К теплым странам улетают,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Петь не могут, веселиться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Кто собрался в стайки? ...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2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ogonek.caduk.ru/images/75188b8112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714500"/>
            <a:ext cx="7337425" cy="31432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86050" y="1928802"/>
            <a:ext cx="4357718" cy="328614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Вслед за августом приходит,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С листопадом хороводит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И богат он урожаем,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Мы его, конечно, знаем!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2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ogonek.caduk.ru/images/5008479a57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500188"/>
            <a:ext cx="7572375" cy="34290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86050" y="1928802"/>
            <a:ext cx="4357718" cy="328614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Королева наша, Осень,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У тебя мы дружно спросим: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Детям свой секрет открой,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Кто слуга тебе второй?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2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" pitchFamily="18" charset="0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60000"/>
      </a:hlink>
      <a:folHlink>
        <a:srgbClr val="FFABA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</TotalTime>
  <Words>86</Words>
  <Application>Microsoft Office PowerPoint</Application>
  <PresentationFormat>Экран (4:3)</PresentationFormat>
  <Paragraphs>26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Times New Roman</vt:lpstr>
      <vt:lpstr>Arial</vt:lpstr>
      <vt:lpstr>Calibri</vt:lpstr>
      <vt:lpstr>Arial Narrow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161</cp:revision>
  <dcterms:created xsi:type="dcterms:W3CDTF">2013-08-23T08:38:35Z</dcterms:created>
  <dcterms:modified xsi:type="dcterms:W3CDTF">2022-10-10T14:33:06Z</dcterms:modified>
</cp:coreProperties>
</file>