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57"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21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54ED054-5BC5-4CD0-B8F4-C7CD0A8038A4}" type="datetimeFigureOut">
              <a:rPr lang="ru-RU" smtClean="0"/>
              <a:pPr/>
              <a:t>03.02.2022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D93AA8-E08B-4EA2-BE63-8089E742DBA1}"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54ED054-5BC5-4CD0-B8F4-C7CD0A8038A4}" type="datetimeFigureOut">
              <a:rPr lang="ru-RU" smtClean="0"/>
              <a:pPr/>
              <a:t>03.02.2022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D93AA8-E08B-4EA2-BE63-8089E742DBA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54ED054-5BC5-4CD0-B8F4-C7CD0A8038A4}" type="datetimeFigureOut">
              <a:rPr lang="ru-RU" smtClean="0"/>
              <a:pPr/>
              <a:t>03.02.2022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D93AA8-E08B-4EA2-BE63-8089E742DBA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54ED054-5BC5-4CD0-B8F4-C7CD0A8038A4}" type="datetimeFigureOut">
              <a:rPr lang="ru-RU" smtClean="0"/>
              <a:pPr/>
              <a:t>03.02.2022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D93AA8-E08B-4EA2-BE63-8089E742DBA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54ED054-5BC5-4CD0-B8F4-C7CD0A8038A4}" type="datetimeFigureOut">
              <a:rPr lang="ru-RU" smtClean="0"/>
              <a:pPr/>
              <a:t>03.02.2022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D93AA8-E08B-4EA2-BE63-8089E742DBA1}"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54ED054-5BC5-4CD0-B8F4-C7CD0A8038A4}" type="datetimeFigureOut">
              <a:rPr lang="ru-RU" smtClean="0"/>
              <a:pPr/>
              <a:t>03.02.2022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9D93AA8-E08B-4EA2-BE63-8089E742DBA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54ED054-5BC5-4CD0-B8F4-C7CD0A8038A4}" type="datetimeFigureOut">
              <a:rPr lang="ru-RU" smtClean="0"/>
              <a:pPr/>
              <a:t>03.02.2022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9D93AA8-E08B-4EA2-BE63-8089E742DBA1}"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54ED054-5BC5-4CD0-B8F4-C7CD0A8038A4}" type="datetimeFigureOut">
              <a:rPr lang="ru-RU" smtClean="0"/>
              <a:pPr/>
              <a:t>03.02.2022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9D93AA8-E08B-4EA2-BE63-8089E742DBA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54ED054-5BC5-4CD0-B8F4-C7CD0A8038A4}" type="datetimeFigureOut">
              <a:rPr lang="ru-RU" smtClean="0"/>
              <a:pPr/>
              <a:t>03.02.2022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9D93AA8-E08B-4EA2-BE63-8089E742DBA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54ED054-5BC5-4CD0-B8F4-C7CD0A8038A4}" type="datetimeFigureOut">
              <a:rPr lang="ru-RU" smtClean="0"/>
              <a:pPr/>
              <a:t>03.02.2022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9D93AA8-E08B-4EA2-BE63-8089E742DBA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54ED054-5BC5-4CD0-B8F4-C7CD0A8038A4}" type="datetimeFigureOut">
              <a:rPr lang="ru-RU" smtClean="0"/>
              <a:pPr/>
              <a:t>03.02.2022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9D93AA8-E08B-4EA2-BE63-8089E742DBA1}"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4ED054-5BC5-4CD0-B8F4-C7CD0A8038A4}" type="datetimeFigureOut">
              <a:rPr lang="ru-RU" smtClean="0"/>
              <a:pPr/>
              <a:t>03.02.2022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D93AA8-E08B-4EA2-BE63-8089E742DBA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million-wallpapers.ru/wallpapers/3/82/463489568253258/cifrovaya-zhivopis-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ctrTitle"/>
          </p:nvPr>
        </p:nvSpPr>
        <p:spPr/>
        <p:txBody>
          <a:bodyPr/>
          <a:lstStyle/>
          <a:p>
            <a:r>
              <a:rPr lang="ru-RU" dirty="0" smtClean="0"/>
              <a:t>Картотека дыхательной гимнастики</a:t>
            </a:r>
            <a:endParaRPr lang="ru-RU" dirty="0"/>
          </a:p>
        </p:txBody>
      </p:sp>
      <p:sp>
        <p:nvSpPr>
          <p:cNvPr id="3" name="Подзаголовок 2"/>
          <p:cNvSpPr>
            <a:spLocks noGrp="1"/>
          </p:cNvSpPr>
          <p:nvPr>
            <p:ph type="subTitle" idx="1"/>
          </p:nvPr>
        </p:nvSpPr>
        <p:spPr/>
        <p:txBody>
          <a:bodyPr/>
          <a:lstStyle/>
          <a:p>
            <a:r>
              <a:rPr lang="ru-RU" dirty="0" smtClean="0">
                <a:solidFill>
                  <a:schemeClr val="tx1"/>
                </a:solidFill>
              </a:rPr>
              <a:t>Разработчик: </a:t>
            </a:r>
            <a:r>
              <a:rPr lang="ru-RU" dirty="0" err="1" smtClean="0">
                <a:solidFill>
                  <a:schemeClr val="tx1"/>
                </a:solidFill>
              </a:rPr>
              <a:t>Виничук</a:t>
            </a:r>
            <a:r>
              <a:rPr lang="ru-RU" smtClean="0">
                <a:solidFill>
                  <a:schemeClr val="tx1"/>
                </a:solidFill>
              </a:rPr>
              <a:t> </a:t>
            </a:r>
            <a:r>
              <a:rPr lang="ru-RU" smtClean="0">
                <a:solidFill>
                  <a:schemeClr val="tx1"/>
                </a:solidFill>
              </a:rPr>
              <a:t>М.А</a:t>
            </a:r>
            <a:endParaRPr lang="ru-RU" dirty="0" smtClean="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million-wallpapers.ru/wallpapers/3/82/463489568253258/cifrovaya-zhivopis-7.jpg"/>
          <p:cNvPicPr>
            <a:picLocks noChangeAspect="1" noChangeArrowheads="1"/>
          </p:cNvPicPr>
          <p:nvPr/>
        </p:nvPicPr>
        <p:blipFill>
          <a:blip r:embed="rId2" cstate="print"/>
          <a:srcRect/>
          <a:stretch>
            <a:fillRect/>
          </a:stretch>
        </p:blipFill>
        <p:spPr bwMode="auto">
          <a:xfrm>
            <a:off x="0" y="0"/>
            <a:ext cx="9239091" cy="6858000"/>
          </a:xfrm>
          <a:prstGeom prst="rect">
            <a:avLst/>
          </a:prstGeom>
          <a:noFill/>
        </p:spPr>
      </p:pic>
      <p:sp>
        <p:nvSpPr>
          <p:cNvPr id="2" name="Заголовок 1"/>
          <p:cNvSpPr>
            <a:spLocks noGrp="1"/>
          </p:cNvSpPr>
          <p:nvPr>
            <p:ph type="title"/>
          </p:nvPr>
        </p:nvSpPr>
        <p:spPr/>
        <p:txBody>
          <a:bodyPr/>
          <a:lstStyle/>
          <a:p>
            <a:r>
              <a:rPr lang="ru-RU" dirty="0" smtClean="0"/>
              <a:t>Цель дыхательной гимнастики:</a:t>
            </a:r>
            <a:endParaRPr lang="ru-RU" dirty="0"/>
          </a:p>
        </p:txBody>
      </p:sp>
      <p:sp>
        <p:nvSpPr>
          <p:cNvPr id="3" name="Содержимое 2"/>
          <p:cNvSpPr>
            <a:spLocks noGrp="1"/>
          </p:cNvSpPr>
          <p:nvPr>
            <p:ph idx="1"/>
          </p:nvPr>
        </p:nvSpPr>
        <p:spPr>
          <a:xfrm>
            <a:off x="3419872" y="1600200"/>
            <a:ext cx="5266928" cy="4525963"/>
          </a:xfrm>
        </p:spPr>
        <p:txBody>
          <a:bodyPr>
            <a:normAutofit/>
          </a:bodyPr>
          <a:lstStyle/>
          <a:p>
            <a:r>
              <a:rPr lang="ru-RU" sz="1600" dirty="0" smtClean="0"/>
              <a:t>Развитие речевого дыхания.</a:t>
            </a:r>
          </a:p>
          <a:p>
            <a:r>
              <a:rPr lang="ru-RU" sz="1600" dirty="0" smtClean="0"/>
              <a:t> Хорошо поставленное речевое дыхание обеспечивает ясную дикцию и четкое произношение звуков. Желательно перед каждым комплексом артикуляционной гимнастики выполнять 1-2 упражнения. Все эти упражнения помогут достичь плавного выдоха и быстрее освоить труднопроизносимые звуки. Воздух необходимо набирать через нос, плечи не поднимать. Выдох должен быть длительным, плавным. Необходимо следить, чтобы не надувались щеки (на начальном этапе можно прижимать их ладошками). Затем усложните упражнение: во время выдоха язык пусть лежит на нижней губе. </a:t>
            </a:r>
            <a:endParaRPr lang="ru-RU" sz="1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million-wallpapers.ru/wallpapers/3/82/463489568253258/cifrovaya-zhivopis-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lstStyle/>
          <a:p>
            <a:r>
              <a:rPr lang="ru-RU" dirty="0" smtClean="0"/>
              <a:t>Упражнение «Ветерок»</a:t>
            </a:r>
            <a:endParaRPr lang="ru-RU" dirty="0"/>
          </a:p>
        </p:txBody>
      </p:sp>
      <p:sp>
        <p:nvSpPr>
          <p:cNvPr id="3" name="Содержимое 2"/>
          <p:cNvSpPr>
            <a:spLocks noGrp="1"/>
          </p:cNvSpPr>
          <p:nvPr>
            <p:ph idx="1"/>
          </p:nvPr>
        </p:nvSpPr>
        <p:spPr>
          <a:xfrm>
            <a:off x="3563888" y="1600200"/>
            <a:ext cx="5122912" cy="4525963"/>
          </a:xfrm>
        </p:spPr>
        <p:txBody>
          <a:bodyPr>
            <a:noAutofit/>
          </a:bodyPr>
          <a:lstStyle/>
          <a:p>
            <a:r>
              <a:rPr lang="ru-RU" sz="1600" dirty="0" smtClean="0"/>
              <a:t>Цель: выработать длительную, направленную струю воздуха. </a:t>
            </a:r>
          </a:p>
          <a:p>
            <a:r>
              <a:rPr lang="ru-RU" sz="1600" dirty="0" smtClean="0"/>
              <a:t>Описание. Вытянуть губы вперед трубочкой и подуть на листочки, которые висят на ниточке (вырезать из тонкой цветной бумаги, разные листочки). Достаточно 3-5 повторений. Обратить внимание с какого дерева этот листок. На одном занятии можно взять дубовые, на другом кленовые. На следующем занятии можно разделить детей по группам, одна группа сдувает дубовые, другая кленовые, третья - берёзовые. </a:t>
            </a:r>
          </a:p>
          <a:p>
            <a:pPr algn="ctr">
              <a:buNone/>
            </a:pPr>
            <a:r>
              <a:rPr lang="ru-RU" sz="1600" dirty="0" smtClean="0"/>
              <a:t>Следить, чтобы не надувались щеки, для этого их можно слегка придерживать пальцами. Не допускать, чтобы воздушная струя была прерывистая.</a:t>
            </a:r>
            <a:r>
              <a:rPr lang="ru-RU" sz="1600" dirty="0" smtClean="0">
                <a:solidFill>
                  <a:srgbClr val="002060"/>
                </a:solidFill>
              </a:rPr>
              <a:t> </a:t>
            </a:r>
          </a:p>
          <a:p>
            <a:pPr algn="ctr">
              <a:buNone/>
            </a:pPr>
            <a:r>
              <a:rPr lang="ru-RU" sz="1600" dirty="0" smtClean="0">
                <a:solidFill>
                  <a:srgbClr val="002060"/>
                </a:solidFill>
              </a:rPr>
              <a:t>      </a:t>
            </a:r>
            <a:r>
              <a:rPr lang="ru-RU" sz="1600" dirty="0" smtClean="0"/>
              <a:t>Листья жёлтые танцуют,</a:t>
            </a:r>
          </a:p>
          <a:p>
            <a:pPr algn="ctr">
              <a:buNone/>
            </a:pPr>
            <a:r>
              <a:rPr lang="ru-RU" sz="1600" dirty="0" smtClean="0"/>
              <a:t>С веток падают, летят.</a:t>
            </a:r>
          </a:p>
          <a:p>
            <a:pPr algn="ctr">
              <a:buNone/>
            </a:pPr>
            <a:r>
              <a:rPr lang="ru-RU" sz="1600" dirty="0" smtClean="0"/>
              <a:t>Эту сказку золотую</a:t>
            </a:r>
          </a:p>
          <a:p>
            <a:pPr algn="ctr">
              <a:buNone/>
            </a:pPr>
            <a:r>
              <a:rPr lang="ru-RU" sz="1600" dirty="0" smtClean="0"/>
              <a:t>Называют «листопад».</a:t>
            </a:r>
          </a:p>
          <a:p>
            <a:pPr algn="ctr">
              <a:buNone/>
            </a:pPr>
            <a:r>
              <a:rPr lang="ru-RU" sz="1600" dirty="0" smtClean="0"/>
              <a:t>                                                                               О. Киселева</a:t>
            </a:r>
          </a:p>
          <a:p>
            <a:r>
              <a:rPr lang="ru-RU" sz="1600" dirty="0" smtClean="0"/>
              <a:t> </a:t>
            </a:r>
            <a:endParaRPr lang="ru-RU" sz="16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million-wallpapers.ru/wallpapers/3/82/463489568253258/cifrovaya-zhivopis-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normAutofit/>
          </a:bodyPr>
          <a:lstStyle/>
          <a:p>
            <a:r>
              <a:rPr lang="ru-RU" dirty="0" smtClean="0"/>
              <a:t>Упражнение«Футбол».</a:t>
            </a:r>
            <a:endParaRPr lang="ru-RU" dirty="0"/>
          </a:p>
        </p:txBody>
      </p:sp>
      <p:sp>
        <p:nvSpPr>
          <p:cNvPr id="3" name="Содержимое 2"/>
          <p:cNvSpPr>
            <a:spLocks noGrp="1"/>
          </p:cNvSpPr>
          <p:nvPr>
            <p:ph idx="1"/>
          </p:nvPr>
        </p:nvSpPr>
        <p:spPr>
          <a:xfrm>
            <a:off x="3563888" y="1600200"/>
            <a:ext cx="5122912" cy="4525963"/>
          </a:xfrm>
        </p:spPr>
        <p:txBody>
          <a:bodyPr>
            <a:normAutofit/>
          </a:bodyPr>
          <a:lstStyle/>
          <a:p>
            <a:r>
              <a:rPr lang="ru-RU" sz="1600" dirty="0" smtClean="0"/>
              <a:t>Цель: выработать длительную, направленную струю воздуха. </a:t>
            </a:r>
          </a:p>
          <a:p>
            <a:r>
              <a:rPr lang="ru-RU" sz="1600" dirty="0" smtClean="0"/>
              <a:t>Описание. Вытянуть губы вперед трубочкой и длительно дуть на ватный шарик (лежит на столе перед ребенком), загоняя его между двумя кубиками. </a:t>
            </a:r>
          </a:p>
          <a:p>
            <a:pPr algn="ctr">
              <a:buNone/>
            </a:pPr>
            <a:r>
              <a:rPr lang="ru-RU" sz="1600" dirty="0"/>
              <a:t>Лучшая на свете игра</a:t>
            </a:r>
            <a:r>
              <a:rPr lang="ru-RU" sz="1600" dirty="0" smtClean="0"/>
              <a:t>,</a:t>
            </a:r>
          </a:p>
          <a:p>
            <a:pPr algn="ctr">
              <a:buNone/>
            </a:pPr>
            <a:r>
              <a:rPr lang="ru-RU" sz="1600" dirty="0" smtClean="0"/>
              <a:t> </a:t>
            </a:r>
            <a:r>
              <a:rPr lang="ru-RU" sz="1600" dirty="0"/>
              <a:t>Это футбол, скажу вам друзья</a:t>
            </a:r>
            <a:r>
              <a:rPr lang="ru-RU" sz="1600" dirty="0" smtClean="0"/>
              <a:t>!</a:t>
            </a:r>
          </a:p>
          <a:p>
            <a:pPr algn="ctr">
              <a:buNone/>
            </a:pPr>
            <a:r>
              <a:rPr lang="ru-RU" sz="1600" dirty="0" smtClean="0"/>
              <a:t> </a:t>
            </a:r>
            <a:r>
              <a:rPr lang="ru-RU" sz="1600" dirty="0"/>
              <a:t>С мячом бежать, гол забивать, </a:t>
            </a:r>
            <a:endParaRPr lang="ru-RU" sz="1600" dirty="0" smtClean="0"/>
          </a:p>
          <a:p>
            <a:pPr algn="ctr">
              <a:buNone/>
            </a:pPr>
            <a:r>
              <a:rPr lang="ru-RU" sz="1600" dirty="0" smtClean="0"/>
              <a:t>И </a:t>
            </a:r>
            <a:r>
              <a:rPr lang="ru-RU" sz="1600" dirty="0"/>
              <a:t>громко, весело кричать</a:t>
            </a:r>
            <a:r>
              <a:rPr lang="ru-RU" sz="1600" dirty="0" smtClean="0"/>
              <a:t>.</a:t>
            </a:r>
          </a:p>
          <a:p>
            <a:pPr algn="ctr">
              <a:buNone/>
            </a:pPr>
            <a:r>
              <a:rPr lang="ru-RU" sz="1600" dirty="0" smtClean="0"/>
              <a:t>                                                                        Ю. Зверев</a:t>
            </a:r>
            <a:endParaRPr lang="ru-RU" sz="1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million-wallpapers.ru/wallpapers/3/82/463489568253258/cifrovaya-zhivopis-7.jpg"/>
          <p:cNvPicPr>
            <a:picLocks noChangeAspect="1" noChangeArrowheads="1"/>
          </p:cNvPicPr>
          <p:nvPr/>
        </p:nvPicPr>
        <p:blipFill>
          <a:blip r:embed="rId2" cstate="print"/>
          <a:srcRect/>
          <a:stretch>
            <a:fillRect/>
          </a:stretch>
        </p:blipFill>
        <p:spPr bwMode="auto">
          <a:xfrm>
            <a:off x="0" y="0"/>
            <a:ext cx="9239091" cy="6858000"/>
          </a:xfrm>
          <a:prstGeom prst="rect">
            <a:avLst/>
          </a:prstGeom>
          <a:noFill/>
        </p:spPr>
      </p:pic>
      <p:sp>
        <p:nvSpPr>
          <p:cNvPr id="2" name="Заголовок 1"/>
          <p:cNvSpPr>
            <a:spLocks noGrp="1"/>
          </p:cNvSpPr>
          <p:nvPr>
            <p:ph type="title"/>
          </p:nvPr>
        </p:nvSpPr>
        <p:spPr/>
        <p:txBody>
          <a:bodyPr/>
          <a:lstStyle/>
          <a:p>
            <a:r>
              <a:rPr lang="ru-RU" dirty="0" smtClean="0"/>
              <a:t>Упражнение «Бабочка»</a:t>
            </a:r>
            <a:endParaRPr lang="ru-RU" dirty="0"/>
          </a:p>
        </p:txBody>
      </p:sp>
      <p:sp>
        <p:nvSpPr>
          <p:cNvPr id="3" name="Содержимое 2"/>
          <p:cNvSpPr>
            <a:spLocks noGrp="1"/>
          </p:cNvSpPr>
          <p:nvPr>
            <p:ph idx="1"/>
          </p:nvPr>
        </p:nvSpPr>
        <p:spPr>
          <a:xfrm>
            <a:off x="3491880" y="1600200"/>
            <a:ext cx="5194920" cy="4525963"/>
          </a:xfrm>
        </p:spPr>
        <p:txBody>
          <a:bodyPr>
            <a:normAutofit/>
          </a:bodyPr>
          <a:lstStyle/>
          <a:p>
            <a:r>
              <a:rPr lang="ru-RU" sz="1600" dirty="0" smtClean="0"/>
              <a:t>Цель: выработать длительную, направленную струю воздуха. </a:t>
            </a:r>
          </a:p>
          <a:p>
            <a:r>
              <a:rPr lang="ru-RU" sz="1600" dirty="0" smtClean="0"/>
              <a:t>Описание. Можно сделать бабочку с детьми  из цветной бумаги или красивого фантика. Вытянуть губы вперед трубочкой и подуть на бумажную бабочку. К бабочке привязать нитку и прикрепить так, чтобы бабочка висела на уровне лица ребенка. </a:t>
            </a:r>
          </a:p>
          <a:p>
            <a:pPr algn="ctr">
              <a:buNone/>
            </a:pPr>
            <a:r>
              <a:rPr lang="ru-RU" sz="1600" dirty="0" smtClean="0"/>
              <a:t>Бабочка на пальчик села</a:t>
            </a:r>
          </a:p>
          <a:p>
            <a:pPr algn="ctr">
              <a:buNone/>
            </a:pPr>
            <a:r>
              <a:rPr lang="ru-RU" sz="1600" dirty="0" smtClean="0"/>
              <a:t>Я поймать её хотела,</a:t>
            </a:r>
          </a:p>
          <a:p>
            <a:pPr algn="ctr">
              <a:buNone/>
            </a:pPr>
            <a:r>
              <a:rPr lang="ru-RU" sz="1600" dirty="0" smtClean="0"/>
              <a:t>Хвать я бабочку рукой,</a:t>
            </a:r>
          </a:p>
          <a:p>
            <a:pPr algn="ctr">
              <a:buNone/>
            </a:pPr>
            <a:r>
              <a:rPr lang="ru-RU" sz="1600" dirty="0" smtClean="0"/>
              <a:t>А поймала пальчик свой.</a:t>
            </a:r>
            <a:endParaRPr lang="ru-RU" sz="1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million-wallpapers.ru/wallpapers/3/82/463489568253258/cifrovaya-zhivopis-7.jpg"/>
          <p:cNvPicPr>
            <a:picLocks noChangeAspect="1" noChangeArrowheads="1"/>
          </p:cNvPicPr>
          <p:nvPr/>
        </p:nvPicPr>
        <p:blipFill>
          <a:blip r:embed="rId2" cstate="print"/>
          <a:srcRect/>
          <a:stretch>
            <a:fillRect/>
          </a:stretch>
        </p:blipFill>
        <p:spPr bwMode="auto">
          <a:xfrm>
            <a:off x="0" y="0"/>
            <a:ext cx="9144000" cy="6683152"/>
          </a:xfrm>
          <a:prstGeom prst="rect">
            <a:avLst/>
          </a:prstGeom>
          <a:noFill/>
        </p:spPr>
      </p:pic>
      <p:sp>
        <p:nvSpPr>
          <p:cNvPr id="2" name="Заголовок 1"/>
          <p:cNvSpPr>
            <a:spLocks noGrp="1"/>
          </p:cNvSpPr>
          <p:nvPr>
            <p:ph type="title"/>
          </p:nvPr>
        </p:nvSpPr>
        <p:spPr/>
        <p:txBody>
          <a:bodyPr>
            <a:normAutofit fontScale="90000"/>
          </a:bodyPr>
          <a:lstStyle/>
          <a:p>
            <a:r>
              <a:rPr lang="ru-RU" dirty="0" smtClean="0"/>
              <a:t>Упражнение «Полевое солнышко»</a:t>
            </a:r>
            <a:endParaRPr lang="ru-RU" dirty="0"/>
          </a:p>
        </p:txBody>
      </p:sp>
      <p:sp>
        <p:nvSpPr>
          <p:cNvPr id="3" name="Содержимое 2"/>
          <p:cNvSpPr>
            <a:spLocks noGrp="1"/>
          </p:cNvSpPr>
          <p:nvPr>
            <p:ph idx="1"/>
          </p:nvPr>
        </p:nvSpPr>
        <p:spPr>
          <a:xfrm>
            <a:off x="3491880" y="1600200"/>
            <a:ext cx="5194920" cy="4525963"/>
          </a:xfrm>
        </p:spPr>
        <p:txBody>
          <a:bodyPr>
            <a:normAutofit/>
          </a:bodyPr>
          <a:lstStyle/>
          <a:p>
            <a:r>
              <a:rPr lang="ru-RU" sz="1600" dirty="0" smtClean="0"/>
              <a:t>Цель: выработать длительную, направленную струю воздуха.</a:t>
            </a:r>
          </a:p>
          <a:p>
            <a:r>
              <a:rPr lang="ru-RU" sz="1600" dirty="0" smtClean="0"/>
              <a:t> Описание. Вытянуть губы вперед трубочкой и подуть на отцветший одуванчик так, чтобы слетели все пушинки. </a:t>
            </a:r>
          </a:p>
          <a:p>
            <a:pPr algn="ctr">
              <a:buNone/>
            </a:pPr>
            <a:r>
              <a:rPr lang="ru-RU" sz="1600" dirty="0" smtClean="0"/>
              <a:t>Одуванчик придорожный</a:t>
            </a:r>
          </a:p>
          <a:p>
            <a:pPr algn="ctr">
              <a:buNone/>
            </a:pPr>
            <a:r>
              <a:rPr lang="ru-RU" sz="1600" dirty="0" smtClean="0"/>
              <a:t>Был, как солнце золотым,</a:t>
            </a:r>
          </a:p>
          <a:p>
            <a:pPr algn="ctr">
              <a:buNone/>
            </a:pPr>
            <a:r>
              <a:rPr lang="ru-RU" sz="1600" dirty="0" smtClean="0"/>
              <a:t>Но отцвёл и стал похожим </a:t>
            </a:r>
          </a:p>
          <a:p>
            <a:pPr algn="ctr">
              <a:buNone/>
            </a:pPr>
            <a:r>
              <a:rPr lang="ru-RU" sz="1600" dirty="0" smtClean="0"/>
              <a:t>На пушистый белый дым.</a:t>
            </a:r>
          </a:p>
          <a:p>
            <a:pPr algn="ctr">
              <a:buNone/>
            </a:pPr>
            <a:r>
              <a:rPr lang="ru-RU" sz="1600" dirty="0" smtClean="0"/>
              <a:t>                                                                            (В.Степанов)</a:t>
            </a:r>
            <a:endParaRPr lang="ru-RU" sz="16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million-wallpapers.ru/wallpapers/3/82/463489568253258/cifrovaya-zhivopis-7.jpg"/>
          <p:cNvPicPr>
            <a:picLocks noChangeAspect="1" noChangeArrowheads="1"/>
          </p:cNvPicPr>
          <p:nvPr/>
        </p:nvPicPr>
        <p:blipFill>
          <a:blip r:embed="rId2" cstate="print"/>
          <a:srcRect/>
          <a:stretch>
            <a:fillRect/>
          </a:stretch>
        </p:blipFill>
        <p:spPr bwMode="auto">
          <a:xfrm>
            <a:off x="0" y="0"/>
            <a:ext cx="9288422" cy="6858000"/>
          </a:xfrm>
          <a:prstGeom prst="rect">
            <a:avLst/>
          </a:prstGeom>
          <a:noFill/>
        </p:spPr>
      </p:pic>
      <p:sp>
        <p:nvSpPr>
          <p:cNvPr id="2" name="Заголовок 1"/>
          <p:cNvSpPr>
            <a:spLocks noGrp="1"/>
          </p:cNvSpPr>
          <p:nvPr>
            <p:ph type="title"/>
          </p:nvPr>
        </p:nvSpPr>
        <p:spPr/>
        <p:txBody>
          <a:bodyPr/>
          <a:lstStyle/>
          <a:p>
            <a:r>
              <a:rPr lang="ru-RU" dirty="0" smtClean="0"/>
              <a:t>Упражнение «Ветерок»</a:t>
            </a:r>
            <a:endParaRPr lang="ru-RU" dirty="0"/>
          </a:p>
        </p:txBody>
      </p:sp>
      <p:sp>
        <p:nvSpPr>
          <p:cNvPr id="3" name="Содержимое 2"/>
          <p:cNvSpPr>
            <a:spLocks noGrp="1"/>
          </p:cNvSpPr>
          <p:nvPr>
            <p:ph idx="1"/>
          </p:nvPr>
        </p:nvSpPr>
        <p:spPr>
          <a:xfrm>
            <a:off x="3491880" y="1600200"/>
            <a:ext cx="5194920" cy="4525963"/>
          </a:xfrm>
        </p:spPr>
        <p:txBody>
          <a:bodyPr>
            <a:normAutofit lnSpcReduction="10000"/>
          </a:bodyPr>
          <a:lstStyle/>
          <a:p>
            <a:r>
              <a:rPr lang="ru-RU" sz="1600" dirty="0" smtClean="0"/>
              <a:t>Цель: отработка длительного, плавного ротового выдоха. </a:t>
            </a:r>
          </a:p>
          <a:p>
            <a:pPr algn="ctr"/>
            <a:r>
              <a:rPr lang="ru-RU" sz="1600" dirty="0" smtClean="0"/>
              <a:t>Описание. Взрослый рассказывает: «Наступило лето. Выросла травка большая, большая. Подул легкий ветерок и травка заколыхалась» Он раздает детям «султанчики» зеленого цвета со словами: «Это у нас будет травка. По команде «Подул ветерок!» дети дуют на «травку». Затем говорит: «Ветерок дует по дорожке, и вы тоже сделайте дорожку из язычка. Откройте рот, положите широкий язык ни нижнюю губу». Проследив за тем, чтобы дети положили широкий язык на нижнюю губу, взрослый дает команду: «Подул ветерок!»</a:t>
            </a:r>
          </a:p>
          <a:p>
            <a:pPr algn="ctr">
              <a:buNone/>
            </a:pPr>
            <a:r>
              <a:rPr lang="ru-RU" sz="1600" dirty="0" smtClean="0"/>
              <a:t>Ветер, ветерок, ветрище.</a:t>
            </a:r>
          </a:p>
          <a:p>
            <a:pPr algn="ctr">
              <a:buNone/>
            </a:pPr>
            <a:r>
              <a:rPr lang="ru-RU" sz="1600" dirty="0" smtClean="0"/>
              <a:t>Ты чего по свету рыщешь?</a:t>
            </a:r>
          </a:p>
          <a:p>
            <a:pPr algn="ctr">
              <a:buNone/>
            </a:pPr>
            <a:r>
              <a:rPr lang="ru-RU" sz="1600" dirty="0" smtClean="0"/>
              <a:t>Лучше улицы мети</a:t>
            </a:r>
          </a:p>
          <a:p>
            <a:pPr algn="ctr">
              <a:buNone/>
            </a:pPr>
            <a:r>
              <a:rPr lang="ru-RU" sz="1600" dirty="0" smtClean="0"/>
              <a:t>Или мельницы крути!</a:t>
            </a:r>
          </a:p>
          <a:p>
            <a:pPr algn="ctr">
              <a:buNone/>
            </a:pPr>
            <a:r>
              <a:rPr lang="ru-RU" sz="1600" dirty="0" smtClean="0"/>
              <a:t>                                                                                      Я. Аким</a:t>
            </a:r>
            <a:endParaRPr lang="ru-RU" sz="1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million-wallpapers.ru/wallpapers/3/82/463489568253258/cifrovaya-zhivopis-7.jpg"/>
          <p:cNvPicPr>
            <a:picLocks noChangeAspect="1" noChangeArrowheads="1"/>
          </p:cNvPicPr>
          <p:nvPr/>
        </p:nvPicPr>
        <p:blipFill>
          <a:blip r:embed="rId2" cstate="print"/>
          <a:srcRect/>
          <a:stretch>
            <a:fillRect/>
          </a:stretch>
        </p:blipFill>
        <p:spPr bwMode="auto">
          <a:xfrm>
            <a:off x="0" y="0"/>
            <a:ext cx="9240148" cy="6858000"/>
          </a:xfrm>
          <a:prstGeom prst="rect">
            <a:avLst/>
          </a:prstGeom>
          <a:noFill/>
        </p:spPr>
      </p:pic>
      <p:sp>
        <p:nvSpPr>
          <p:cNvPr id="2" name="Заголовок 1"/>
          <p:cNvSpPr>
            <a:spLocks noGrp="1"/>
          </p:cNvSpPr>
          <p:nvPr>
            <p:ph type="title"/>
          </p:nvPr>
        </p:nvSpPr>
        <p:spPr/>
        <p:txBody>
          <a:bodyPr>
            <a:normAutofit/>
          </a:bodyPr>
          <a:lstStyle/>
          <a:p>
            <a:r>
              <a:rPr lang="ru-RU" dirty="0" smtClean="0"/>
              <a:t>Упражнение«Снежинка»</a:t>
            </a:r>
            <a:endParaRPr lang="ru-RU" dirty="0"/>
          </a:p>
        </p:txBody>
      </p:sp>
      <p:sp>
        <p:nvSpPr>
          <p:cNvPr id="3" name="Содержимое 2"/>
          <p:cNvSpPr>
            <a:spLocks noGrp="1"/>
          </p:cNvSpPr>
          <p:nvPr>
            <p:ph idx="1"/>
          </p:nvPr>
        </p:nvSpPr>
        <p:spPr>
          <a:xfrm>
            <a:off x="3419872" y="1600200"/>
            <a:ext cx="5266928" cy="4525963"/>
          </a:xfrm>
        </p:spPr>
        <p:txBody>
          <a:bodyPr>
            <a:normAutofit/>
          </a:bodyPr>
          <a:lstStyle/>
          <a:p>
            <a:r>
              <a:rPr lang="ru-RU" sz="1600" dirty="0" smtClean="0"/>
              <a:t>Цель: выработать длительную, направленную струю воздуха. </a:t>
            </a:r>
          </a:p>
          <a:p>
            <a:r>
              <a:rPr lang="ru-RU" sz="1600" dirty="0" smtClean="0"/>
              <a:t>Описание. Вытянуть губы вперед трубочкой и сдуть с ладони снежинку.</a:t>
            </a:r>
          </a:p>
          <a:p>
            <a:pPr algn="ctr">
              <a:buNone/>
            </a:pPr>
            <a:r>
              <a:rPr lang="ru-RU" sz="1600" dirty="0" smtClean="0"/>
              <a:t>Снежинка упала ко мне на ладошку,</a:t>
            </a:r>
          </a:p>
          <a:p>
            <a:pPr algn="ctr">
              <a:buNone/>
            </a:pPr>
            <a:r>
              <a:rPr lang="ru-RU" sz="1600" dirty="0" smtClean="0"/>
              <a:t>Её я согрею дыханьем немножко.</a:t>
            </a:r>
          </a:p>
          <a:p>
            <a:pPr algn="ctr">
              <a:buNone/>
            </a:pPr>
            <a:r>
              <a:rPr lang="ru-RU" sz="1600" dirty="0" smtClean="0"/>
              <a:t>Снежинка, ты в прятки решила играть?</a:t>
            </a:r>
          </a:p>
          <a:p>
            <a:pPr algn="ctr">
              <a:buNone/>
            </a:pPr>
            <a:r>
              <a:rPr lang="ru-RU" sz="1600" dirty="0" smtClean="0"/>
              <a:t>Тебе на ладошке моей не видать.</a:t>
            </a:r>
          </a:p>
          <a:p>
            <a:pPr algn="ctr">
              <a:buNone/>
            </a:pPr>
            <a:r>
              <a:rPr lang="ru-RU" sz="1600" dirty="0" smtClean="0"/>
              <a:t>                                                               С. Зайчик</a:t>
            </a: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612</Words>
  <Application>Microsoft Office PowerPoint</Application>
  <PresentationFormat>Экран (4:3)</PresentationFormat>
  <Paragraphs>54</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Тема Office</vt:lpstr>
      <vt:lpstr>Картотека дыхательной гимнастики</vt:lpstr>
      <vt:lpstr>Цель дыхательной гимнастики:</vt:lpstr>
      <vt:lpstr>Упражнение «Ветерок»</vt:lpstr>
      <vt:lpstr>Упражнение«Футбол».</vt:lpstr>
      <vt:lpstr>Упражнение «Бабочка»</vt:lpstr>
      <vt:lpstr>Упражнение «Полевое солнышко»</vt:lpstr>
      <vt:lpstr>Упражнение «Ветерок»</vt:lpstr>
      <vt:lpstr>Упражнение«Снежинка»</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111</dc:creator>
  <cp:lastModifiedBy>111</cp:lastModifiedBy>
  <cp:revision>8</cp:revision>
  <dcterms:created xsi:type="dcterms:W3CDTF">2021-02-06T09:26:53Z</dcterms:created>
  <dcterms:modified xsi:type="dcterms:W3CDTF">2022-02-03T18:05:27Z</dcterms:modified>
</cp:coreProperties>
</file>