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12"/>
  </p:notesMasterIdLst>
  <p:sldIdLst>
    <p:sldId id="280" r:id="rId2"/>
    <p:sldId id="267" r:id="rId3"/>
    <p:sldId id="271" r:id="rId4"/>
    <p:sldId id="269" r:id="rId5"/>
    <p:sldId id="257" r:id="rId6"/>
    <p:sldId id="260" r:id="rId7"/>
    <p:sldId id="276" r:id="rId8"/>
    <p:sldId id="278" r:id="rId9"/>
    <p:sldId id="279" r:id="rId10"/>
    <p:sldId id="281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4525" autoAdjust="0"/>
    <p:restoredTop sz="94637" autoAdjust="0"/>
  </p:normalViewPr>
  <p:slideViewPr>
    <p:cSldViewPr>
      <p:cViewPr varScale="1">
        <p:scale>
          <a:sx n="77" d="100"/>
          <a:sy n="77" d="100"/>
        </p:scale>
        <p:origin x="-84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059F61-6F9A-4AEF-B082-EB8F8553BAEE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611126-88D9-4A34-9E12-1AED2751D5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873075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2571744"/>
            <a:ext cx="8286808" cy="3571900"/>
          </a:xfrm>
        </p:spPr>
        <p:txBody>
          <a:bodyPr>
            <a:normAutofit/>
          </a:bodyPr>
          <a:lstStyle/>
          <a:p>
            <a:pPr marL="265113" algn="l"/>
            <a:r>
              <a:rPr lang="tt-RU" sz="2400" b="1" dirty="0"/>
              <a:t>Максатым</a:t>
            </a:r>
            <a:r>
              <a:rPr lang="tt-RU" sz="2400" b="1" dirty="0" smtClean="0"/>
              <a:t>: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- </a:t>
            </a:r>
            <a:r>
              <a:rPr lang="tt-RU" sz="2400" dirty="0" smtClean="0"/>
              <a:t>суларның </a:t>
            </a:r>
            <a:r>
              <a:rPr lang="tt-RU" sz="2400" dirty="0"/>
              <a:t>табигый байлык икәнлеген, изге җир булуын </a:t>
            </a:r>
            <a:r>
              <a:rPr lang="tt-RU" sz="2400" dirty="0" smtClean="0"/>
              <a:t>төшендерү</a:t>
            </a:r>
            <a:r>
              <a:rPr lang="tt-RU" sz="2400" dirty="0"/>
              <a:t>;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- </a:t>
            </a:r>
            <a:r>
              <a:rPr lang="tt-RU" sz="2400" dirty="0" smtClean="0"/>
              <a:t>чишмәләргә, туган </a:t>
            </a:r>
            <a:r>
              <a:rPr lang="tt-RU" sz="2400" dirty="0"/>
              <a:t>якка, аның табигатенә,  гүзәллегенә, матурлыгына мәхәббәт һәм сакчыл караш тәрбияләү;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- </a:t>
            </a:r>
            <a:r>
              <a:rPr lang="tt-RU" sz="2400" dirty="0" smtClean="0"/>
              <a:t>чишмәләрнең </a:t>
            </a:r>
            <a:r>
              <a:rPr lang="tt-RU" sz="2400" dirty="0"/>
              <a:t>мөһимлеген мисаллар, халык педагогикасы нигезендә төшендерү;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- </a:t>
            </a:r>
            <a:r>
              <a:rPr lang="tt-RU" sz="2400" dirty="0" smtClean="0"/>
              <a:t>чишмәләрне</a:t>
            </a:r>
            <a:r>
              <a:rPr lang="tt-RU" sz="2400" dirty="0"/>
              <a:t>, сулыкларны саклап калу проектының зарурлыгын </a:t>
            </a:r>
            <a:r>
              <a:rPr lang="tt-RU" sz="2400" dirty="0" smtClean="0"/>
              <a:t>исбатлау.</a:t>
            </a: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571480"/>
            <a:ext cx="8410604" cy="2000264"/>
          </a:xfrm>
        </p:spPr>
        <p:txBody>
          <a:bodyPr>
            <a:noAutofit/>
          </a:bodyPr>
          <a:lstStyle/>
          <a:p>
            <a:pPr indent="722313" algn="l"/>
            <a:r>
              <a:rPr lang="ru-RU" sz="54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Табигать</a:t>
            </a:r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биз</a:t>
            </a:r>
            <a:r>
              <a:rPr lang="tt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әге  - </a:t>
            </a:r>
          </a:p>
          <a:p>
            <a:pPr algn="ctr"/>
            <a:r>
              <a:rPr lang="tt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		чишмәләр</a:t>
            </a:r>
            <a:endParaRPr lang="ru-RU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dirty="0" smtClean="0"/>
              <a:t>Йомгаклау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1714489"/>
            <a:ext cx="7572428" cy="4572032"/>
          </a:xfrm>
        </p:spPr>
        <p:txBody>
          <a:bodyPr/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Arial" pitchFamily="34" charset="0"/>
            </a:endParaRPr>
          </a:p>
          <a:p>
            <a:pPr>
              <a:buNone/>
            </a:pPr>
            <a:r>
              <a:rPr lang="tt-RU" dirty="0"/>
              <a:t>Их, яшисе иде озак мәңге...</a:t>
            </a:r>
            <a:endParaRPr lang="ru-RU" dirty="0"/>
          </a:p>
          <a:p>
            <a:pPr>
              <a:buNone/>
            </a:pPr>
            <a:r>
              <a:rPr lang="tt-RU" dirty="0"/>
              <a:t>Табигат</a:t>
            </a:r>
            <a:r>
              <a:rPr lang="ru-RU" dirty="0" err="1"/>
              <a:t>ь</a:t>
            </a:r>
            <a:r>
              <a:rPr lang="tt-RU" dirty="0"/>
              <a:t>тән башка үле без,</a:t>
            </a:r>
            <a:endParaRPr lang="ru-RU" dirty="0"/>
          </a:p>
          <a:p>
            <a:pPr>
              <a:buNone/>
            </a:pPr>
            <a:r>
              <a:rPr lang="tt-RU" dirty="0"/>
              <a:t>Кемдер зарыгып бер йотым су сорый – </a:t>
            </a:r>
            <a:endParaRPr lang="ru-RU" dirty="0"/>
          </a:p>
          <a:p>
            <a:pPr>
              <a:buNone/>
            </a:pPr>
            <a:r>
              <a:rPr lang="tt-RU" dirty="0"/>
              <a:t>Чишмәләрнең кадерен белегез! </a:t>
            </a:r>
            <a:endParaRPr lang="tt-RU" dirty="0" smtClean="0"/>
          </a:p>
          <a:p>
            <a:pPr algn="r">
              <a:buNone/>
            </a:pPr>
            <a:r>
              <a:rPr lang="tt-RU" dirty="0" smtClean="0"/>
              <a:t>И.Юзеев</a:t>
            </a:r>
            <a:r>
              <a:rPr lang="tt-RU" dirty="0"/>
              <a:t>.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425525">
            <a:off x="333787" y="-73091"/>
            <a:ext cx="8015487" cy="1798745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Су – </a:t>
            </a:r>
            <a:r>
              <a:rPr lang="tt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тормыш чыганагы</a:t>
            </a:r>
            <a:endParaRPr lang="ru-RU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4048" y="4286256"/>
            <a:ext cx="3639918" cy="3105813"/>
          </a:xfrm>
        </p:spPr>
        <p:txBody>
          <a:bodyPr>
            <a:prstTxWarp prst="textArchUp">
              <a:avLst/>
            </a:prstTxWarp>
            <a:normAutofit/>
          </a:bodyPr>
          <a:lstStyle/>
          <a:p>
            <a:pPr algn="ctr">
              <a:buNone/>
            </a:pPr>
            <a:r>
              <a:rPr lang="tt-RU" sz="3600" dirty="0" smtClean="0">
                <a:ln w="6350"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Исе юк , төсе юк,</a:t>
            </a:r>
          </a:p>
          <a:p>
            <a:pPr algn="ctr">
              <a:buNone/>
            </a:pPr>
            <a:r>
              <a:rPr lang="tt-RU" sz="3600" dirty="0" smtClean="0">
                <a:ln w="6350"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Аннан башка тормыш юк.</a:t>
            </a:r>
          </a:p>
          <a:p>
            <a:pPr algn="ctr">
              <a:buNone/>
            </a:pPr>
            <a:r>
              <a:rPr lang="tt-RU" sz="3600" dirty="0" smtClean="0">
                <a:ln w="6350"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Булмаган җире сирәк,</a:t>
            </a:r>
          </a:p>
          <a:p>
            <a:pPr algn="ctr">
              <a:buNone/>
            </a:pPr>
            <a:r>
              <a:rPr lang="tt-RU" sz="3600" dirty="0" smtClean="0">
                <a:ln w="6350"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Үзе һәрвакыт кирәк.</a:t>
            </a:r>
            <a:endParaRPr lang="ru-RU" sz="3600" dirty="0">
              <a:ln w="6350">
                <a:solidFill>
                  <a:schemeClr val="tx1"/>
                </a:solidFill>
              </a:ln>
            </a:endParaRPr>
          </a:p>
        </p:txBody>
      </p:sp>
      <p:pic>
        <p:nvPicPr>
          <p:cNvPr id="4" name="Содержимое 7" descr="20120812_201454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1928802"/>
            <a:ext cx="5092071" cy="381905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perspectiveContrastingRightFacing"/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88640"/>
            <a:ext cx="8458200" cy="864096"/>
          </a:xfrm>
        </p:spPr>
        <p:txBody>
          <a:bodyPr>
            <a:prstTxWarp prst="textDeflateBottom">
              <a:avLst/>
            </a:prstTxWarp>
            <a:normAutofit/>
          </a:bodyPr>
          <a:lstStyle/>
          <a:p>
            <a:r>
              <a:rPr lang="tt-RU" sz="20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</a:rPr>
              <a:t>Табигать</a:t>
            </a:r>
            <a:r>
              <a:rPr lang="tt-RU" sz="14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</a:rPr>
              <a:t> бизәге - чишмәләр</a:t>
            </a:r>
            <a:endParaRPr lang="ru-RU" sz="1400" dirty="0">
              <a:ln>
                <a:solidFill>
                  <a:srgbClr val="FF0000"/>
                </a:solidFill>
              </a:ln>
              <a:solidFill>
                <a:srgbClr val="FFFF00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50800" dist="38100" dir="18900000" algn="bl" rotWithShape="0">
                  <a:prstClr val="black">
                    <a:alpha val="40000"/>
                  </a:prst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251520" y="5733256"/>
            <a:ext cx="8458200" cy="914400"/>
          </a:xfrm>
        </p:spPr>
        <p:txBody>
          <a:bodyPr>
            <a:normAutofit/>
          </a:bodyPr>
          <a:lstStyle/>
          <a:p>
            <a:endParaRPr lang="ru-RU" sz="4000" dirty="0">
              <a:ln>
                <a:solidFill>
                  <a:srgbClr val="0070C0"/>
                </a:solidFill>
              </a:ln>
              <a:solidFill>
                <a:srgbClr val="00B0F0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60007" dir="2000400" sy="-30000" kx="-800400" algn="bl" rotWithShape="0">
                  <a:prstClr val="black">
                    <a:alpha val="20000"/>
                  </a:prstClr>
                </a:outerShdw>
              </a:effectLst>
            </a:endParaRPr>
          </a:p>
        </p:txBody>
      </p:sp>
      <p:pic>
        <p:nvPicPr>
          <p:cNvPr id="5" name="Содержимое 4" descr="IMG_40947.jpg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0" y="1257300"/>
            <a:ext cx="4032250" cy="3722688"/>
          </a:xfrm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perspectiveRight"/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7" name="Рисунок 6" descr="576418692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928670"/>
            <a:ext cx="2787621" cy="2525461"/>
          </a:xfrm>
          <a:prstGeom prst="rect">
            <a:avLst/>
          </a:prstGeom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perspectiveLeft"/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9" name="Содержимое 3" descr="Svyatoy_klyuch3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00298" y="3571852"/>
            <a:ext cx="3286148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897679311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847501">
            <a:off x="5543690" y="3186982"/>
            <a:ext cx="3081376" cy="307599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perspectiveHeroicExtremeLeftFacing"/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14346" y="116632"/>
            <a:ext cx="9140090" cy="1454980"/>
          </a:xfrm>
        </p:spPr>
        <p:txBody>
          <a:bodyPr>
            <a:normAutofit fontScale="90000"/>
            <a:scene3d>
              <a:camera prst="orthographicFront">
                <a:rot lat="21572653" lon="207" rev="21275117"/>
              </a:camera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tt-RU" sz="3200" dirty="0" smtClean="0">
                <a:solidFill>
                  <a:srgbClr val="00B050"/>
                </a:solidFill>
              </a:rPr>
              <a:t>                      </a:t>
            </a:r>
            <a:r>
              <a:rPr lang="tt-RU" sz="53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</a:rPr>
              <a:t>Чишмә</a:t>
            </a:r>
            <a:r>
              <a:rPr lang="tt-RU" sz="53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- тормыш 					чыганагы</a:t>
            </a:r>
            <a:endParaRPr lang="ru-RU" sz="5300" dirty="0">
              <a:solidFill>
                <a:srgbClr val="FFFF00"/>
              </a:solidFill>
            </a:endParaRPr>
          </a:p>
        </p:txBody>
      </p:sp>
      <p:pic>
        <p:nvPicPr>
          <p:cNvPr id="5" name="Содержимое 4" descr="237961865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643570" y="928670"/>
            <a:ext cx="3126126" cy="28517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6234028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1428736"/>
            <a:ext cx="4306616" cy="32299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ages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890174">
            <a:off x="2350966" y="3805654"/>
            <a:ext cx="3222157" cy="2361565"/>
          </a:xfrm>
          <a:prstGeom prst="rect">
            <a:avLst/>
          </a:prstGeom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perspectiveHeroicExtremeRightFacing"/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8" name="Рисунок 7" descr="IMG_4098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01536">
            <a:off x="5221451" y="4029141"/>
            <a:ext cx="3511375" cy="2311788"/>
          </a:xfrm>
          <a:prstGeom prst="rect">
            <a:avLst/>
          </a:prstGeom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perspectiveHeroicExtremeLeftFacing"/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86800" cy="1143008"/>
          </a:xfrm>
        </p:spPr>
        <p:txBody>
          <a:bodyPr>
            <a:prstTxWarp prst="textDeflateTop">
              <a:avLst/>
            </a:prstTxWarp>
            <a:normAutofit/>
          </a:bodyPr>
          <a:lstStyle/>
          <a:p>
            <a:r>
              <a:rPr lang="tt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Авылым чишмәләре</a:t>
            </a:r>
            <a:endParaRPr lang="ru-RU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</a:endParaRPr>
          </a:p>
        </p:txBody>
      </p:sp>
      <p:pic>
        <p:nvPicPr>
          <p:cNvPr id="2050" name="Picture 2" descr="G:\DSCN63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14282" y="1571612"/>
            <a:ext cx="4915215" cy="368461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99592" y="-243408"/>
            <a:ext cx="93108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dirty="0" smtClean="0">
                <a:solidFill>
                  <a:srgbClr val="FFFF00"/>
                </a:solidFill>
              </a:rPr>
              <a:t> </a:t>
            </a:r>
            <a:endParaRPr lang="ru-RU" sz="6000" dirty="0"/>
          </a:p>
        </p:txBody>
      </p:sp>
      <p:pic>
        <p:nvPicPr>
          <p:cNvPr id="3" name="Picture 2" descr="C:\Users\Ризаля\Desktop\y6NgNrhp0v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2428868"/>
            <a:ext cx="4857784" cy="364333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CVk1Em3xvE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124744"/>
            <a:ext cx="4248472" cy="3356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kwa5u26Ta1E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1412776"/>
            <a:ext cx="3912351" cy="33600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2555776" y="260648"/>
            <a:ext cx="48863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Гореф -гадәтләр</a:t>
            </a:r>
            <a:endParaRPr lang="ru-RU" sz="4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286256"/>
            <a:ext cx="4849387" cy="200054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t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</a:t>
            </a:r>
            <a:r>
              <a:rPr lang="tt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елтерәп аккан чишмәгә</a:t>
            </a:r>
          </a:p>
          <a:p>
            <a:r>
              <a:rPr lang="tt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Суга дип килгән идем.</a:t>
            </a:r>
          </a:p>
          <a:p>
            <a:r>
              <a:rPr lang="tt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Тиз генә әйләнеп өйгә</a:t>
            </a:r>
          </a:p>
          <a:p>
            <a:r>
              <a:rPr lang="tt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Кайтырмын дигән идем.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6248" y="4786322"/>
            <a:ext cx="4857752" cy="18896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630238">
              <a:lnSpc>
                <a:spcPct val="150000"/>
              </a:lnSpc>
            </a:pPr>
            <a:r>
              <a:rPr lang="tt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tt-RU" sz="2000" b="1" cap="all" dirty="0" smtClean="0">
                <a:ln w="0"/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</a:rPr>
              <a:t>Өздереп </a:t>
            </a:r>
            <a:r>
              <a:rPr lang="tt-RU" sz="2000" b="1" cap="all" dirty="0" smtClean="0">
                <a:ln w="0"/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</a:rPr>
              <a:t>нигә карадың</a:t>
            </a:r>
            <a:r>
              <a:rPr lang="tt-RU" sz="2000" b="1" cap="all" dirty="0" smtClean="0">
                <a:ln w="0"/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</a:rPr>
              <a:t>,</a:t>
            </a:r>
          </a:p>
          <a:p>
            <a:pPr marL="630238">
              <a:lnSpc>
                <a:spcPct val="150000"/>
              </a:lnSpc>
            </a:pPr>
            <a:r>
              <a:rPr lang="tt-RU" sz="2000" b="1" cap="all" dirty="0" smtClean="0">
                <a:ln w="0"/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</a:rPr>
              <a:t>Ник </a:t>
            </a:r>
            <a:r>
              <a:rPr lang="tt-RU" sz="2000" b="1" cap="all" dirty="0" smtClean="0">
                <a:ln w="0"/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</a:rPr>
              <a:t>тоттың чиләгемнән</a:t>
            </a:r>
            <a:r>
              <a:rPr lang="tt-RU" sz="2000" b="1" cap="all" dirty="0" smtClean="0">
                <a:ln w="0"/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</a:rPr>
              <a:t>?</a:t>
            </a:r>
          </a:p>
          <a:p>
            <a:pPr marL="630238">
              <a:lnSpc>
                <a:spcPct val="150000"/>
              </a:lnSpc>
            </a:pPr>
            <a:r>
              <a:rPr lang="tt-RU" sz="2000" b="1" cap="all" dirty="0" smtClean="0">
                <a:ln w="0"/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</a:rPr>
              <a:t>Суларым тугел, ялкыным</a:t>
            </a:r>
          </a:p>
          <a:p>
            <a:pPr marL="630238">
              <a:lnSpc>
                <a:spcPct val="150000"/>
              </a:lnSpc>
            </a:pPr>
            <a:r>
              <a:rPr lang="tt-RU" sz="2000" b="1" cap="all" dirty="0" smtClean="0">
                <a:ln w="0"/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</a:rPr>
              <a:t>Түгелде йөрәгемнән.</a:t>
            </a:r>
            <a:endParaRPr lang="ru-RU" sz="2000" b="1" cap="all" dirty="0">
              <a:ln w="0"/>
              <a:solidFill>
                <a:srgbClr val="7030A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71480"/>
            <a:ext cx="8143932" cy="2214578"/>
          </a:xfrm>
        </p:spPr>
        <p:txBody>
          <a:bodyPr>
            <a:prstTxWarp prst="textArchUp">
              <a:avLst/>
            </a:prstTxWarp>
            <a:normAutofit/>
          </a:bodyPr>
          <a:lstStyle/>
          <a:p>
            <a:r>
              <a:rPr lang="tt-RU" sz="5300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</a:rPr>
              <a:t>         </a:t>
            </a:r>
            <a:r>
              <a:rPr lang="tt-RU" sz="5300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reflection blurRad="12700" stA="48000" endA="300" endPos="55000" dir="5400000" sy="-90000" algn="bl" rotWithShape="0"/>
                </a:effectLst>
              </a:rPr>
              <a:t>Ч</a:t>
            </a:r>
            <a:r>
              <a:rPr lang="tt-RU" sz="53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reflection blurRad="12700" stA="48000" endA="300" endPos="55000" dir="5400000" sy="-90000" algn="bl" rotWithShape="0"/>
                </a:effectLst>
              </a:rPr>
              <a:t>ишмәләр - табиб</a:t>
            </a:r>
            <a:endParaRPr lang="ru-RU" sz="5300" dirty="0">
              <a:ln>
                <a:solidFill>
                  <a:srgbClr val="FF0000"/>
                </a:solidFill>
              </a:ln>
              <a:solidFill>
                <a:srgbClr val="FFFF0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8" name="Picture 2" descr="C:\Users\Ризаля\Desktop\чишмә\DSCN668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071546"/>
            <a:ext cx="4643470" cy="3834600"/>
          </a:xfrm>
          <a:prstGeom prst="rect">
            <a:avLst/>
          </a:prstGeom>
          <a:noFill/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14282" y="5072074"/>
            <a:ext cx="4857784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Wave1">
              <a:avLst>
                <a:gd name="adj1" fmla="val 12500"/>
                <a:gd name="adj2" fmla="val 2382"/>
              </a:avLst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Сәламәтлеккә файдалы,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</a:t>
            </a:r>
            <a:r>
              <a:rPr lang="tt-RU" sz="14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Төрле чирләрдән </a:t>
            </a:r>
            <a:r>
              <a:rPr lang="tt-RU" sz="14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дәва.</a:t>
            </a:r>
            <a:endParaRPr lang="ru-RU" sz="6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</a:t>
            </a:r>
            <a:r>
              <a:rPr lang="tt-RU" sz="14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Үт куыгы, бөер, бавыр</a:t>
            </a:r>
            <a:endParaRPr lang="ru-RU" sz="6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</a:t>
            </a:r>
            <a:r>
              <a:rPr lang="tt-RU" sz="1400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Аннан чистарып  кала</a:t>
            </a:r>
            <a:r>
              <a:rPr kumimoji="0" lang="tt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tt-RU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 descr="C:\Users\Ризаля\Downloads\изге чишмә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1500174"/>
            <a:ext cx="2714644" cy="4955228"/>
          </a:xfrm>
          <a:prstGeom prst="rect">
            <a:avLst/>
          </a:prstGeom>
          <a:noFill/>
          <a:ln w="57150">
            <a:solidFill>
              <a:schemeClr val="bg2">
                <a:lumMod val="75000"/>
              </a:schemeClr>
            </a:solidFill>
          </a:ln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686800" cy="838200"/>
          </a:xfrm>
        </p:spPr>
        <p:txBody>
          <a:bodyPr>
            <a:normAutofit fontScale="90000"/>
          </a:bodyPr>
          <a:lstStyle/>
          <a:p>
            <a:pPr algn="l"/>
            <a:r>
              <a:rPr lang="tt-RU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       Э</a:t>
            </a:r>
            <a:r>
              <a:rPr lang="tt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кология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3995936" y="1778332"/>
            <a:ext cx="381642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tt-RU" sz="1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И. </a:t>
            </a:r>
            <a:r>
              <a:rPr lang="tt-RU" sz="1600" b="1" dirty="0" smtClean="0">
                <a:solidFill>
                  <a:srgbClr val="7030A0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Юзеев. “Аксакал нәсихәте”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1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Көлгәндә дә,чишмә кебек челтерәп,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1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Нәкъ татарча, тыйнак көлегез,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1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Тәнгә-җанга сихәт, дәрман биргән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1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Чишмәләрнең кадерен белегез!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1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Дулкынланып,йөрәкләргә агып,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1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Үтсен сезнең һәрбер көнегез,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1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Күпме сәхра сусыз кибә, сула,-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1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Чишмәләрнең кадерен белегез!</a:t>
            </a:r>
            <a:endParaRPr kumimoji="0" lang="tt-RU" sz="16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87e1fefcb09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5976" y="4149080"/>
            <a:ext cx="3323861" cy="2492896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11" name="TextBox 10"/>
          <p:cNvSpPr txBox="1"/>
          <p:nvPr/>
        </p:nvSpPr>
        <p:spPr>
          <a:xfrm>
            <a:off x="1043608" y="1052736"/>
            <a:ext cx="7272808" cy="792088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tt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Сулыкларның пычрануы һәм аларны саклау проблемасы</a:t>
            </a:r>
            <a:endParaRPr lang="ru-RU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2" name="Рисунок 11" descr="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2276872"/>
            <a:ext cx="3096344" cy="30963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572560" cy="1714488"/>
          </a:xfrm>
        </p:spPr>
        <p:txBody>
          <a:bodyPr>
            <a:prstTxWarp prst="textDeflateTop">
              <a:avLst>
                <a:gd name="adj" fmla="val 23050"/>
              </a:avLst>
            </a:prstTxWarp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tt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j-lt"/>
              </a:rPr>
              <a:t>Халык </a:t>
            </a:r>
            <a:r>
              <a:rPr lang="tt-RU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j-lt"/>
              </a:rPr>
              <a:t>педагогикасы </a:t>
            </a:r>
            <a:r>
              <a:rPr lang="tt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j-lt"/>
              </a:rPr>
              <a:t/>
            </a:r>
            <a:br>
              <a:rPr lang="tt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j-lt"/>
              </a:rPr>
            </a:br>
            <a:r>
              <a:rPr lang="tt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j-lt"/>
              </a:rPr>
              <a:t>суның кадере турында</a:t>
            </a:r>
            <a:r>
              <a:rPr lang="ru-RU" sz="1100" dirty="0">
                <a:solidFill>
                  <a:schemeClr val="accent2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/>
            </a:r>
            <a:br>
              <a:rPr lang="ru-RU" sz="1100" dirty="0">
                <a:solidFill>
                  <a:schemeClr val="accent2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</a:br>
            <a:endParaRPr lang="ru-RU" dirty="0">
              <a:solidFill>
                <a:schemeClr val="accent2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357158" y="-83923"/>
            <a:ext cx="8429684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endParaRPr lang="tt-RU" sz="2800" i="1" dirty="0" smtClean="0"/>
          </a:p>
          <a:p>
            <a:endParaRPr lang="tt-RU" sz="2800" i="1" dirty="0" smtClean="0"/>
          </a:p>
          <a:p>
            <a:endParaRPr lang="tt-RU" sz="2800" i="1" dirty="0" smtClean="0"/>
          </a:p>
          <a:p>
            <a:endParaRPr lang="tt-RU" sz="2800" i="1" dirty="0" smtClean="0"/>
          </a:p>
          <a:p>
            <a:r>
              <a:rPr lang="tt-RU" sz="2800" i="1" dirty="0" smtClean="0"/>
              <a:t>Суның кадере – чишмә корыгач.</a:t>
            </a:r>
            <a:endParaRPr lang="ru-RU" sz="2800" dirty="0" smtClean="0"/>
          </a:p>
          <a:p>
            <a:r>
              <a:rPr lang="tt-RU" sz="2800" i="1" dirty="0" smtClean="0"/>
              <a:t>Кечкенә чишмәләрдән зур елгалар була.</a:t>
            </a:r>
            <a:endParaRPr lang="ru-RU" sz="2800" dirty="0" smtClean="0"/>
          </a:p>
          <a:p>
            <a:r>
              <a:rPr lang="tt-RU" sz="2800" i="1" dirty="0" smtClean="0"/>
              <a:t>Кул пычранса, су белән юарсың, су пычранса ни белән юарсың</a:t>
            </a:r>
            <a:r>
              <a:rPr lang="tt-RU" sz="2800" dirty="0" smtClean="0"/>
              <a:t>?</a:t>
            </a:r>
            <a:endParaRPr lang="ru-RU" sz="2800" dirty="0" smtClean="0"/>
          </a:p>
          <a:p>
            <a:r>
              <a:rPr lang="tt-RU" sz="2800" i="1" dirty="0" smtClean="0"/>
              <a:t>Су күрмичә интеккәнеңне онытма.</a:t>
            </a:r>
            <a:endParaRPr lang="ru-RU" sz="2800" dirty="0" smtClean="0"/>
          </a:p>
          <a:p>
            <a:r>
              <a:rPr lang="tt-RU" sz="2800" i="1" dirty="0" smtClean="0"/>
              <a:t>Чишмәләрне корытсак – диңгезләрне</a:t>
            </a:r>
          </a:p>
          <a:p>
            <a:r>
              <a:rPr lang="tt-RU" sz="2800" i="1" dirty="0" smtClean="0"/>
              <a:t>корытачакбыз.</a:t>
            </a:r>
            <a:endParaRPr lang="ru-RU" sz="2800" dirty="0" smtClean="0"/>
          </a:p>
          <a:p>
            <a:r>
              <a:rPr lang="tt-RU" sz="2800" i="1" dirty="0" smtClean="0"/>
              <a:t>Чишмәгә таяк тыкма – күзеңне сукырайтырсың. </a:t>
            </a:r>
            <a:endParaRPr lang="ru-RU" sz="2800" dirty="0" smtClean="0"/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t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1142976" y="4933716"/>
            <a:ext cx="7715272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1318</TotalTime>
  <Words>227</Words>
  <Application>Microsoft Office PowerPoint</Application>
  <PresentationFormat>Экран (4:3)</PresentationFormat>
  <Paragraphs>58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Максатым: - суларның табигый байлык икәнлеген, изге җир булуын төшендерү; - чишмәләргә, туган якка, аның табигатенә,  гүзәллегенә, матурлыгына мәхәббәт һәм сакчыл караш тәрбияләү; - чишмәләрнең мөһимлеген мисаллар, халык педагогикасы нигезендә төшендерү; - чишмәләрне, сулыкларны саклап калу проектының зарурлыгын исбатлау.</vt:lpstr>
      <vt:lpstr>Су – тормыш чыганагы</vt:lpstr>
      <vt:lpstr>Табигать бизәге - чишмәләр</vt:lpstr>
      <vt:lpstr>                      Чишмә - тормыш      чыганагы</vt:lpstr>
      <vt:lpstr>Авылым чишмәләре</vt:lpstr>
      <vt:lpstr>Слайд 6</vt:lpstr>
      <vt:lpstr>         Чишмәләр - табиб</vt:lpstr>
      <vt:lpstr>                Экология</vt:lpstr>
      <vt:lpstr>Халык педагогикасы  суның кадере турында </vt:lpstr>
      <vt:lpstr>Йомгаклау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Марасель</dc:creator>
  <cp:lastModifiedBy>Ризаля</cp:lastModifiedBy>
  <cp:revision>114</cp:revision>
  <dcterms:created xsi:type="dcterms:W3CDTF">2013-04-10T11:22:44Z</dcterms:created>
  <dcterms:modified xsi:type="dcterms:W3CDTF">2017-05-04T11:34:45Z</dcterms:modified>
</cp:coreProperties>
</file>