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F1D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84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A628C7-2EDD-4F6C-B553-F200D0CBAC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67D41FC-94E5-4EC1-B579-2D44BB4C8D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18A04FC-F2A8-4C58-802F-2A132011D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654C011-CF3B-4C19-8136-9F955EE7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97EDDEF-CA99-4642-9677-1D85095D4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73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C865DD-809F-4AA1-B6E6-094C75F35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3377994-AC2C-4B39-B2DE-B0E22DE89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62151F-86C2-42CE-9C87-399C2C191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EAA858-B1DD-4BD6-992A-42EE1C58F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52CA95F-4AB7-4415-890E-CAA6F1B5F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14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EE1F6EF7-76AB-42E6-B932-6479B3F359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00CA3E3-83BE-4B0D-9ED8-CE9497D5D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8D4B070-EB2E-49A8-BFCE-062FD0D7A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F68869C-C602-4178-9CCF-A5E5A159F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0D2012-A0C7-4C48-A88F-AEC12DA6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93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7AABE9-7DC6-4426-81DC-A0E129B73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7295E8-6651-49C8-8566-EDAF7F6FFA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7975D3-0DB3-4014-9166-F38C138E5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16615B-9B4F-42EC-AF9B-225D92B1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21F97E8-92A0-4C71-8875-1BF03748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6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80A6EB-F707-4E08-A8D5-28C0F99B9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0AEF1C3-B22B-4FE8-B306-34B9142A9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C619B08-CE86-46CB-8BFD-928E59E35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D845648-5D73-4817-A92F-3253723D4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5515813-E189-4B00-9348-F94101577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357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794AD9-3E61-4126-8873-1DDE2AF9F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B07996-1C78-4273-8282-8590AE1C8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C179414-37C4-41FC-A496-4F504D7669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F6D8C38-7946-4B40-81C9-AEBF0E27A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065D408-2B36-4179-907C-6909684DC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05F5FC6-9C75-4945-AE3C-06D89306A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4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09875A-E009-4A11-A208-02B4E0F6B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B7E7594-A9E1-435A-BD93-344F0DBDC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9CA0748-77D9-437A-8133-CABCB64265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7098C1B-C10F-4777-870D-9046BBBF1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78DCAD8-8113-4208-8EFB-305E1D3959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813748D-675E-4934-81EE-D75BCC621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26CEE91-1CD4-4ACA-923C-F48AD0D98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D75FAEB-9B84-406B-8B11-CF48FBBCF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183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8823A2-5CF5-4E3A-9669-3C37EA89E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6752A74-BD1D-40EF-8B19-99EB72FE9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89317F2-469D-43B8-B05E-4AD35B9C6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B4E3ABA-03E8-4C6E-8C73-4A6877DAF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836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503BE31-96E9-4336-B60A-E996C53C8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CF1E5AA-FDE2-495B-8CA2-540D5205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F6DB663-424C-4164-B145-357D53807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893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C04CAF-6954-41D8-A1A1-C2A9F796E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D3390B0-373A-4680-B274-77C4E1472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109B0AB-36CA-4C87-982A-91A46E418D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C618BCB-0BB1-408D-9FF9-771AE7B25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AD2B73D-1F6A-466F-88F8-4265C29BC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E11D65B-4E1B-483D-8C58-5441626E4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560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5D8663-1514-458D-B1FD-0CF9D4E9E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784F18A-5D75-4F1C-AC49-462C4FCA7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2AF10F1-5254-4DE3-835C-F251D95C1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6D98FB5-D1CB-453A-9A3C-6E5AD1169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9C581AA-2FA7-406A-ACBA-E96D15D71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436F742-DA85-45AD-848C-AC60B901D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75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48756D-1D11-4A87-9413-AD2BB3937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6D214A8-804A-470F-835E-949F09015E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76FC43D-8B42-4CA3-ACC5-CA3E4E3639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648FA-8DD8-4A5F-A4B9-8BCF943FE313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2AC35FC-2206-4C60-B8E0-20BA1CE8D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AA8ED2-494F-4D0C-9018-F64EFAF22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631DD-E6E3-48EF-B4E6-6AE673206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367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DB7688-877F-4BF0-B517-2001E5E4CB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0140"/>
            <a:ext cx="10074442" cy="2002054"/>
          </a:xfrm>
        </p:spPr>
        <p:txBody>
          <a:bodyPr>
            <a:noAutofit/>
          </a:bodyPr>
          <a:lstStyle/>
          <a:p>
            <a:r>
              <a:rPr lang="ru-RU" sz="66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МЯГКИЙ ЗНАК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0233AB9-6FF8-498B-94EB-BCC0D8E59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183" y="4697128"/>
            <a:ext cx="5255394" cy="188655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Лукина </a:t>
            </a:r>
            <a:r>
              <a:rPr lang="ru-RU" sz="280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Наталия Николаевна,</a:t>
            </a:r>
            <a:endParaRPr lang="ru-RU" sz="28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l"/>
            <a:r>
              <a:rPr lang="ru-RU" sz="28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800" dirty="0" err="1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dirty="0" err="1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адукасинская</a:t>
            </a:r>
            <a:r>
              <a:rPr lang="ru-RU" sz="2800" dirty="0" smtClean="0">
                <a:solidFill>
                  <a:srgbClr val="FF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ООШ»</a:t>
            </a:r>
            <a:endParaRPr lang="ru-RU" sz="28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42DAD06-4097-428B-95F9-94EA89E55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859" y="2790634"/>
            <a:ext cx="2753141" cy="364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4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4C2331-F15D-495F-B78A-E1C44D71F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9966" y="1"/>
            <a:ext cx="8013833" cy="113578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D50F24B-A730-4901-A91C-5C8E143950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2055" y="1251284"/>
            <a:ext cx="10189945" cy="49256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чудо-агрегат?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делать всё подряд: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Петь, играть, читать, считать,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лучшим другом стать?</a:t>
            </a:r>
          </a:p>
        </p:txBody>
      </p:sp>
    </p:spTree>
    <p:extLst>
      <p:ext uri="{BB962C8B-B14F-4D97-AF65-F5344CB8AC3E}">
        <p14:creationId xmlns:p14="http://schemas.microsoft.com/office/powerpoint/2010/main" val="26947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D3C0E0-30F9-4D59-A407-66CF1FC3A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3060" y="365125"/>
            <a:ext cx="9120739" cy="1325563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6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МП</a:t>
            </a:r>
            <a:r>
              <a:rPr lang="ru-RU" sz="6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ЮТ</a:t>
            </a:r>
            <a:r>
              <a:rPr lang="ru-RU" sz="6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DC0D8B2-C7C3-4EA3-9251-2CA580B3E7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7200" y="1825625"/>
            <a:ext cx="6493012" cy="4351338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ADA4F0AF-4BD8-4636-8F5D-C9C0AD99BF13}"/>
              </a:ext>
            </a:extLst>
          </p:cNvPr>
          <p:cNvCxnSpPr/>
          <p:nvPr/>
        </p:nvCxnSpPr>
        <p:spPr>
          <a:xfrm flipH="1">
            <a:off x="5582653" y="192505"/>
            <a:ext cx="192505" cy="488532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3101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175B8E-D36C-4281-898B-BF10E703E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055" y="144380"/>
            <a:ext cx="9351745" cy="1010652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 Карточка 1.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84DD09-60D5-4DE3-BA57-D8DCAB0E2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946" y="1260909"/>
            <a:ext cx="9057372" cy="491605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ки, гор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кий,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крыл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цо, </a:t>
            </a:r>
            <a:r>
              <a:rPr lang="ru-RU" sz="5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540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звер</a:t>
            </a:r>
            <a:r>
              <a:rPr lang="ru-RU" sz="540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зелен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рыс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пыл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Сем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я, печен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е, солов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ё, стул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я,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ru-RU" sz="5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юга, жил</a:t>
            </a:r>
            <a:r>
              <a:rPr lang="ru-RU" sz="5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175B8E-D36C-4281-898B-BF10E703E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2055" y="144380"/>
            <a:ext cx="9351745" cy="1010652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 Карточка 2.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84DD09-60D5-4DE3-BA57-D8DCAB0E2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9946" y="1198880"/>
            <a:ext cx="9418854" cy="4978083"/>
          </a:xfrm>
        </p:spPr>
        <p:txBody>
          <a:bodyPr>
            <a:normAutofit fontScale="92500"/>
          </a:bodyPr>
          <a:lstStyle/>
          <a:p>
            <a:pPr marL="742950" indent="-742950" algn="just">
              <a:lnSpc>
                <a:spcPct val="100000"/>
              </a:lnSpc>
              <a:buAutoNum type="arabicPeriod"/>
            </a:pP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just">
              <a:lnSpc>
                <a:spcPct val="100000"/>
              </a:lnSpc>
              <a:buAutoNum type="arabicPeriod"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яна, здоров</a:t>
            </a:r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е, 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стул</a:t>
            </a:r>
            <a:r>
              <a:rPr lang="ru-RU" sz="48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чик,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чут</a:t>
            </a:r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indent="-742950" algn="just">
              <a:lnSpc>
                <a:spcPct val="100000"/>
              </a:lnSpc>
              <a:buAutoNum type="arabicPeriod"/>
            </a:pP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Зор</a:t>
            </a:r>
            <a:r>
              <a:rPr lang="ru-RU" sz="48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ка,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руч</a:t>
            </a:r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скам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я, плат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</a:t>
            </a:r>
          </a:p>
          <a:p>
            <a:pPr marL="742950" indent="-742950" algn="just">
              <a:lnSpc>
                <a:spcPct val="100000"/>
              </a:lnSpc>
              <a:buAutoNum type="arabicPeriod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я, солов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</a:t>
            </a:r>
            <a:r>
              <a:rPr lang="ru-RU" sz="4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укол</a:t>
            </a:r>
            <a:r>
              <a:rPr lang="ru-RU" sz="4800" u="sng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чик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indent="-742950" algn="just">
              <a:lnSpc>
                <a:spcPct val="100000"/>
              </a:lnSpc>
              <a:buAutoNum type="arabicPeriod"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Олад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в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юн, 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4800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ки,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почтал</a:t>
            </a:r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56319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C685A1-64C6-4FE6-BE22-B560C81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29" y="365125"/>
            <a:ext cx="11559940" cy="1325563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мягкий знак пишется: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C2EAD09-B0FA-4281-B212-59D299C2D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539" y="1549667"/>
            <a:ext cx="10260529" cy="453349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в середине слова между согласными;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в конце слов;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в корне слова после согласных и перед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гласными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е, ё, ю, я, и.</a:t>
            </a:r>
          </a:p>
        </p:txBody>
      </p:sp>
    </p:spTree>
    <p:extLst>
      <p:ext uri="{BB962C8B-B14F-4D97-AF65-F5344CB8AC3E}">
        <p14:creationId xmlns:p14="http://schemas.microsoft.com/office/powerpoint/2010/main" val="1025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C685A1-64C6-4FE6-BE22-B560C81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29" y="365125"/>
            <a:ext cx="11559940" cy="1325563"/>
          </a:xfrm>
        </p:spPr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мягкий знак пишется: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C2EAD09-B0FA-4281-B212-59D299C2DB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539" y="1549667"/>
            <a:ext cx="10260529" cy="453349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в середине слова между согласными;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в конце слов;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в корне слова после согласных и перед гласными е, ё, ю, я, и.</a:t>
            </a:r>
          </a:p>
        </p:txBody>
      </p:sp>
      <p:sp>
        <p:nvSpPr>
          <p:cNvPr id="4" name="Круг: прозрачная заливка 3">
            <a:extLst>
              <a:ext uri="{FF2B5EF4-FFF2-40B4-BE49-F238E27FC236}">
                <a16:creationId xmlns:a16="http://schemas.microsoft.com/office/drawing/2014/main" xmlns="" id="{D2F01DDE-7293-4033-BEFA-EFECA83266E1}"/>
              </a:ext>
            </a:extLst>
          </p:cNvPr>
          <p:cNvSpPr/>
          <p:nvPr/>
        </p:nvSpPr>
        <p:spPr>
          <a:xfrm>
            <a:off x="1183907" y="4263992"/>
            <a:ext cx="1020278" cy="976964"/>
          </a:xfrm>
          <a:prstGeom prst="donut">
            <a:avLst>
              <a:gd name="adj" fmla="val 1219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21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E78375-29F9-492C-B7A3-4D2A35165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слово, в котором Ь знак – показатель мягкости.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21FBE08-C656-415C-8690-78F17E1BB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063" y="2242686"/>
            <a:ext cx="9008444" cy="33207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пальчики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вьюга;</a:t>
            </a:r>
          </a:p>
          <a:p>
            <a:pPr marL="0" indent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глазунья.</a:t>
            </a:r>
          </a:p>
        </p:txBody>
      </p:sp>
    </p:spTree>
    <p:extLst>
      <p:ext uri="{BB962C8B-B14F-4D97-AF65-F5344CB8AC3E}">
        <p14:creationId xmlns:p14="http://schemas.microsoft.com/office/powerpoint/2010/main" val="351016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E78375-29F9-492C-B7A3-4D2A35165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слово, в котором Ь знак – показатель мягкости.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21FBE08-C656-415C-8690-78F17E1BB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063" y="2223436"/>
            <a:ext cx="9008444" cy="333996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пальчики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вьюга;</a:t>
            </a:r>
          </a:p>
          <a:p>
            <a:pPr marL="0" indent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глазунья.</a:t>
            </a:r>
          </a:p>
        </p:txBody>
      </p:sp>
      <p:sp>
        <p:nvSpPr>
          <p:cNvPr id="4" name="Круг: прозрачная заливка 3">
            <a:extLst>
              <a:ext uri="{FF2B5EF4-FFF2-40B4-BE49-F238E27FC236}">
                <a16:creationId xmlns:a16="http://schemas.microsoft.com/office/drawing/2014/main" xmlns="" id="{CC2A1FCA-7F2B-4ECA-9BAF-3B8A00E23671}"/>
              </a:ext>
            </a:extLst>
          </p:cNvPr>
          <p:cNvSpPr/>
          <p:nvPr/>
        </p:nvSpPr>
        <p:spPr>
          <a:xfrm>
            <a:off x="2184935" y="2030930"/>
            <a:ext cx="972151" cy="952901"/>
          </a:xfrm>
          <a:prstGeom prst="donut">
            <a:avLst>
              <a:gd name="adj" fmla="val 1489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9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D52834-DDBF-4445-B1BF-E376DAD5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слово с разделительным мягким знаком.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C71510-7B3D-484F-A67F-5D7BCC317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952" y="1825625"/>
            <a:ext cx="855284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…ка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солов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…и;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556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D52834-DDBF-4445-B1BF-E376DAD53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слово с разделительным мягким знаком.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C71510-7B3D-484F-A67F-5D7BCC317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0952" y="1825625"/>
            <a:ext cx="855284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…ка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солов</a:t>
            </a:r>
            <a:r>
              <a:rPr lang="ru-RU" sz="4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Круг: прозрачная заливка 3">
            <a:extLst>
              <a:ext uri="{FF2B5EF4-FFF2-40B4-BE49-F238E27FC236}">
                <a16:creationId xmlns:a16="http://schemas.microsoft.com/office/drawing/2014/main" xmlns="" id="{DEA05CA4-A273-4153-ABD4-F901F576412C}"/>
              </a:ext>
            </a:extLst>
          </p:cNvPr>
          <p:cNvSpPr/>
          <p:nvPr/>
        </p:nvSpPr>
        <p:spPr>
          <a:xfrm>
            <a:off x="2569945" y="3294063"/>
            <a:ext cx="972152" cy="969745"/>
          </a:xfrm>
          <a:prstGeom prst="donut">
            <a:avLst>
              <a:gd name="adj" fmla="val 1507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2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635AA5-53AF-4D7E-92DA-271EB91B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92505"/>
            <a:ext cx="10515600" cy="1155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4C00B32-909A-4760-BA8F-71C8F94F1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67815" y="490889"/>
            <a:ext cx="9355755" cy="5598762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 звонок весёлый.</a:t>
            </a:r>
          </a:p>
          <a:p>
            <a:r>
              <a:rPr lang="ru-RU" sz="60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урок начать готовы.</a:t>
            </a:r>
          </a:p>
          <a:p>
            <a:r>
              <a:rPr lang="ru-RU" sz="60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слушать</a:t>
            </a:r>
            <a:r>
              <a:rPr lang="ru-RU" sz="600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6000" smtClean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рассуждать</a:t>
            </a:r>
            <a:endParaRPr lang="ru-RU" sz="6000" dirty="0">
              <a:solidFill>
                <a:srgbClr val="F57F1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друг другу помогать.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CE4D500-1E4B-471D-880C-953311178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1480" y="4073056"/>
            <a:ext cx="2222090" cy="259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6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014849-4457-482F-911E-5333EEBCE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89" y="221382"/>
            <a:ext cx="11223056" cy="712270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слово с правильным переносом: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656421-420B-4A22-8E4F-D9DAA2573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0" y="1020278"/>
            <a:ext cx="8793480" cy="51566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юга;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крыль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я;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чьи.</a:t>
            </a:r>
          </a:p>
        </p:txBody>
      </p:sp>
    </p:spTree>
    <p:extLst>
      <p:ext uri="{BB962C8B-B14F-4D97-AF65-F5344CB8AC3E}">
        <p14:creationId xmlns:p14="http://schemas.microsoft.com/office/powerpoint/2010/main" val="77137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014849-4457-482F-911E-5333EEBCE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89" y="221382"/>
            <a:ext cx="11223056" cy="712270"/>
          </a:xfrm>
        </p:spPr>
        <p:txBody>
          <a:bodyPr>
            <a:normAutofit fontScale="90000"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слово с правильным переносом: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7656421-420B-4A22-8E4F-D9DAA2573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320" y="1020278"/>
            <a:ext cx="8793480" cy="51566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юга;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крыль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я;</a:t>
            </a:r>
          </a:p>
          <a:p>
            <a:pPr marL="0" indent="0">
              <a:buNone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чьи.</a:t>
            </a:r>
          </a:p>
        </p:txBody>
      </p:sp>
      <p:sp>
        <p:nvSpPr>
          <p:cNvPr id="4" name="Круг: прозрачная заливка 3">
            <a:extLst>
              <a:ext uri="{FF2B5EF4-FFF2-40B4-BE49-F238E27FC236}">
                <a16:creationId xmlns:a16="http://schemas.microsoft.com/office/drawing/2014/main" xmlns="" id="{0B617E17-1E5D-456A-9C2D-583B8F0C120F}"/>
              </a:ext>
            </a:extLst>
          </p:cNvPr>
          <p:cNvSpPr/>
          <p:nvPr/>
        </p:nvSpPr>
        <p:spPr>
          <a:xfrm>
            <a:off x="2367814" y="3994485"/>
            <a:ext cx="1020279" cy="1029903"/>
          </a:xfrm>
          <a:prstGeom prst="donut">
            <a:avLst>
              <a:gd name="adj" fmla="val 1449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24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8EC734-9115-4DD1-B3CF-9ACBF7C91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C737774-A21B-4EFB-AC02-0BB6C7E20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1701" y="1825625"/>
            <a:ext cx="889935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Учебник,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стр.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упр. </a:t>
            </a:r>
            <a:r>
              <a:rPr lang="ru-RU" sz="6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59.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67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983CA4-B154-4E6F-8445-FE0E20AEC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F65E87C-AB7D-4132-82F7-133612613C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7816" y="875899"/>
            <a:ext cx="6934706" cy="530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9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57C320-448E-4483-9660-77B6B5E22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2568" y="203486"/>
            <a:ext cx="8844882" cy="1086300"/>
          </a:xfrm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соседа!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C91AE7D-5BAF-4858-B7C0-A08C85E72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7635" y="1597795"/>
            <a:ext cx="9640314" cy="4491856"/>
          </a:xfrm>
        </p:spPr>
        <p:txBody>
          <a:bodyPr>
            <a:normAutofit/>
          </a:bodyPr>
          <a:lstStyle/>
          <a:p>
            <a:pPr algn="just"/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кабрь, к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ньки, н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ябрь, 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яна, п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льто, сн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гирь, учит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ль, щ</a:t>
            </a:r>
            <a:r>
              <a:rPr lang="ru-RU" sz="6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вель.  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059C3B2B-2032-43BA-AA85-93E28560539D}"/>
              </a:ext>
            </a:extLst>
          </p:cNvPr>
          <p:cNvCxnSpPr/>
          <p:nvPr/>
        </p:nvCxnSpPr>
        <p:spPr>
          <a:xfrm flipH="1">
            <a:off x="7227651" y="3429000"/>
            <a:ext cx="214009" cy="286966"/>
          </a:xfrm>
          <a:prstGeom prst="line">
            <a:avLst/>
          </a:pr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68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E2B9B8-4ECF-42AC-9E94-2CA66E6BE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136188"/>
            <a:ext cx="10515600" cy="2289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70B9DE2-E3B8-4606-B026-C08A872769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0" y="544749"/>
            <a:ext cx="9067800" cy="56322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буква, кто узнает: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Звука не обозначает,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6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е, ё, и, ю, я</a:t>
            </a:r>
            <a:endParaRPr lang="ru-RU" sz="6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6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корнях</a:t>
            </a: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стою, друзья!</a:t>
            </a:r>
          </a:p>
        </p:txBody>
      </p:sp>
    </p:spTree>
    <p:extLst>
      <p:ext uri="{BB962C8B-B14F-4D97-AF65-F5344CB8AC3E}">
        <p14:creationId xmlns:p14="http://schemas.microsoft.com/office/powerpoint/2010/main" val="99958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50C52C-E1E5-4113-98F3-F9767E7B1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558" y="365125"/>
            <a:ext cx="8766242" cy="1998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мягкий знак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94E01AE8-A522-4DD3-9D57-56524ABD8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13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50C52C-E1E5-4113-98F3-F9767E7B1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558" y="365125"/>
            <a:ext cx="8766242" cy="1998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мягкий знак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E61215DD-88C8-4955-B696-F2ED7B7A50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96498" y="2624881"/>
            <a:ext cx="5348361" cy="373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404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B12A4B-4D38-446A-9B07-57A29473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0434" y="107005"/>
            <a:ext cx="9583366" cy="924127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появился мягкий знак?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76F9DD-9D9E-4100-A7C0-9F03E4D04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6413" y="1099226"/>
            <a:ext cx="10520411" cy="50777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 и Мефодий – создатели азбуки.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E5DEA47-FDC7-41E5-A872-D8B14E09F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036" y="2035533"/>
            <a:ext cx="7285714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2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51964A-546F-45E3-8A84-1553284C0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0556" y="365125"/>
            <a:ext cx="9313244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dirty="0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Буква </a:t>
            </a:r>
            <a:r>
              <a:rPr lang="ru-RU" sz="6000" dirty="0" err="1">
                <a:solidFill>
                  <a:srgbClr val="F57F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Ерь</a:t>
            </a:r>
            <a:endParaRPr lang="ru-RU" sz="6000" dirty="0">
              <a:solidFill>
                <a:srgbClr val="F57F1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8E9CFB2-36A3-40E8-9404-E4ABC11E30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6222" y="1825625"/>
            <a:ext cx="3022944" cy="4351338"/>
          </a:xfrm>
          <a:prstGeom prst="rect">
            <a:avLst/>
          </a:prstGeom>
        </p:spPr>
      </p:pic>
      <p:pic>
        <p:nvPicPr>
          <p:cNvPr id="5" name="Объект 3">
            <a:extLst>
              <a:ext uri="{FF2B5EF4-FFF2-40B4-BE49-F238E27FC236}">
                <a16:creationId xmlns:a16="http://schemas.microsoft.com/office/drawing/2014/main" xmlns="" id="{B8E9CFB2-36A3-40E8-9404-E4ABC11E3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622" y="1978025"/>
            <a:ext cx="302294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18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DA4482-D308-47F3-9D2A-338134E32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E4375CA-9C91-4450-817C-B1EC4B1688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12511" y="1855590"/>
            <a:ext cx="3967770" cy="391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3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396</Words>
  <Application>Microsoft Office PowerPoint</Application>
  <PresentationFormat>Произвольный</PresentationFormat>
  <Paragraphs>85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РАЗДЕЛИТЕЛЬНЫЙ МЯГКИЙ ЗНАК</vt:lpstr>
      <vt:lpstr>Презентация PowerPoint</vt:lpstr>
      <vt:lpstr>Проверь соседа!</vt:lpstr>
      <vt:lpstr>Презентация PowerPoint</vt:lpstr>
      <vt:lpstr>Разделительный мягкий знак</vt:lpstr>
      <vt:lpstr>Разделительный мягкий знак</vt:lpstr>
      <vt:lpstr>Как появился мягкий знак?</vt:lpstr>
      <vt:lpstr>Буква Ерь</vt:lpstr>
      <vt:lpstr>ФИЗМИНУТКА</vt:lpstr>
      <vt:lpstr>Отгадайте загадку:</vt:lpstr>
      <vt:lpstr>КОМПЬЮТЕР</vt:lpstr>
      <vt:lpstr>ПРОВЕРЬ СЕБЯ! Карточка 1.</vt:lpstr>
      <vt:lpstr>ПРОВЕРЬ СЕБЯ! Карточка 2.</vt:lpstr>
      <vt:lpstr>Разделительный мягкий знак пишется:</vt:lpstr>
      <vt:lpstr>Разделительный мягкий знак пишется:</vt:lpstr>
      <vt:lpstr>Выберите слово, в котором Ь знак – показатель мягкости.</vt:lpstr>
      <vt:lpstr>Выберите слово, в котором Ь знак – показатель мягкости.</vt:lpstr>
      <vt:lpstr>Укажите слово с разделительным мягким знаком.</vt:lpstr>
      <vt:lpstr>Укажите слово с разделительным мягким знаком.</vt:lpstr>
      <vt:lpstr>Укажите слово с правильным переносом:</vt:lpstr>
      <vt:lpstr>Укажите слово с правильным переносом:</vt:lpstr>
      <vt:lpstr>Домашнее задание.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РАЗДЕЛИТЕЛЬНЫЙ МЯГКИЙ ЗНАК</dc:title>
  <dc:creator>Liuda Kirik</dc:creator>
  <cp:lastModifiedBy>User</cp:lastModifiedBy>
  <cp:revision>24</cp:revision>
  <dcterms:created xsi:type="dcterms:W3CDTF">2019-10-21T15:16:31Z</dcterms:created>
  <dcterms:modified xsi:type="dcterms:W3CDTF">2022-10-09T15:52:25Z</dcterms:modified>
</cp:coreProperties>
</file>