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81" r:id="rId4"/>
    <p:sldId id="282" r:id="rId5"/>
    <p:sldId id="291" r:id="rId6"/>
    <p:sldId id="292" r:id="rId7"/>
    <p:sldId id="258" r:id="rId8"/>
    <p:sldId id="261" r:id="rId9"/>
    <p:sldId id="266" r:id="rId10"/>
    <p:sldId id="270" r:id="rId11"/>
    <p:sldId id="284" r:id="rId12"/>
    <p:sldId id="271" r:id="rId13"/>
    <p:sldId id="285" r:id="rId14"/>
    <p:sldId id="273" r:id="rId15"/>
    <p:sldId id="274" r:id="rId16"/>
    <p:sldId id="277" r:id="rId17"/>
    <p:sldId id="27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00"/>
    <a:srgbClr val="FF9900"/>
    <a:srgbClr val="FF8A3B"/>
    <a:srgbClr val="663300"/>
    <a:srgbClr val="996633"/>
    <a:srgbClr val="FF7D25"/>
    <a:srgbClr val="FFAA7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06" autoAdjust="0"/>
    <p:restoredTop sz="94660"/>
  </p:normalViewPr>
  <p:slideViewPr>
    <p:cSldViewPr>
      <p:cViewPr varScale="1">
        <p:scale>
          <a:sx n="43" d="100"/>
          <a:sy n="43" d="100"/>
        </p:scale>
        <p:origin x="-1469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3FB0E-D11F-4F17-AF0C-A37C829062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B31FE-8A36-489E-B4E1-F05C88198B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6EAC35-55C9-4497-BA39-AB0E2E7FB4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48F4EAF-E189-4DAD-A14D-8C1141B386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53280-4F6A-46A6-9270-BC146998BE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A84FD-B155-425E-A9B0-A638369962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C6734-992F-4342-BBB8-6481D4A91C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5D381-718F-4D3C-AFD4-A0ECFB7C3C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2DA6E-A0E1-46A6-8676-0D2E04289C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F0D90-0FA1-4F76-BF4C-3EB25BA97B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2AB0E-87A1-482C-9292-CF0DBD9CE1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1D4DC0-41DE-4CF9-810C-9765DF8AD5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D739442-C388-4723-8564-0DF26BF15C3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214554"/>
            <a:ext cx="7772400" cy="1892309"/>
          </a:xfrm>
          <a:effectLst>
            <a:outerShdw dist="107763" dir="2700000" algn="ctr" rotWithShape="0">
              <a:srgbClr val="FFFF00">
                <a:alpha val="50000"/>
              </a:srgbClr>
            </a:outerShdw>
          </a:effectLst>
        </p:spPr>
        <p:txBody>
          <a:bodyPr/>
          <a:lstStyle/>
          <a:p>
            <a:r>
              <a:rPr lang="en-US" sz="7200" dirty="0"/>
              <a:t> </a:t>
            </a:r>
            <a:r>
              <a:rPr lang="hr-HR" sz="9600" dirty="0">
                <a:solidFill>
                  <a:srgbClr val="FF0000"/>
                </a:solidFill>
              </a:rPr>
              <a:t>G</a:t>
            </a:r>
            <a:r>
              <a:rPr lang="ru-RU" sz="96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aýtalanma</a:t>
            </a:r>
            <a:r>
              <a:rPr lang="ru-RU" sz="96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96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algoritmleri</a:t>
            </a:r>
            <a:r>
              <a:rPr lang="ru-RU" sz="8000" dirty="0" smtClean="0">
                <a:solidFill>
                  <a:srgbClr val="FF0000"/>
                </a:solidFill>
              </a:rPr>
              <a:t> 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000108"/>
            <a:ext cx="8229600" cy="3897330"/>
          </a:xfrm>
        </p:spPr>
        <p:txBody>
          <a:bodyPr/>
          <a:lstStyle/>
          <a:p>
            <a:pPr marL="0" indent="363538" algn="ctr">
              <a:buFontTx/>
              <a:buNone/>
            </a:pPr>
            <a:r>
              <a:rPr lang="hr-HR" sz="5400" b="1" dirty="0" smtClean="0"/>
              <a:t> 1-den  5-e  çenli  sanlaryň jemini    hasaplaýan  algoritimiň  blok-shemasyny   düzüň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AutoShape 4"/>
          <p:cNvSpPr>
            <a:spLocks/>
          </p:cNvSpPr>
          <p:nvPr/>
        </p:nvSpPr>
        <p:spPr bwMode="auto">
          <a:xfrm rot="16200000">
            <a:off x="1727200" y="1449388"/>
            <a:ext cx="73025" cy="431800"/>
          </a:xfrm>
          <a:prstGeom prst="leftBrace">
            <a:avLst>
              <a:gd name="adj1" fmla="val 4927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692275" y="3500438"/>
            <a:ext cx="1800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 S</a:t>
            </a:r>
            <a:r>
              <a:rPr lang="hr-HR" dirty="0" smtClean="0"/>
              <a:t>   indiki</a:t>
            </a:r>
            <a:endParaRPr lang="ru-RU" baseline="-25000" dirty="0" smtClean="0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755650" y="476250"/>
            <a:ext cx="33877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 </a:t>
            </a:r>
            <a:r>
              <a:rPr lang="en-US" sz="2800" b="1" dirty="0"/>
              <a:t>S </a:t>
            </a:r>
            <a:r>
              <a:rPr lang="hr-HR" sz="2400" b="1" dirty="0" smtClean="0"/>
              <a:t>başlangyjy</a:t>
            </a:r>
            <a:r>
              <a:rPr lang="en-US" sz="2800" b="1" dirty="0" smtClean="0"/>
              <a:t>= </a:t>
            </a:r>
            <a:r>
              <a:rPr lang="en-US" sz="2800" b="1" dirty="0"/>
              <a:t>0</a:t>
            </a:r>
            <a:endParaRPr lang="ru-RU" sz="2800" b="1" dirty="0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755650" y="1125538"/>
            <a:ext cx="2879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 </a:t>
            </a:r>
            <a:r>
              <a:rPr lang="en-US" sz="2800" b="1"/>
              <a:t>S </a:t>
            </a:r>
            <a:r>
              <a:rPr lang="ru-RU" sz="2800" b="1"/>
              <a:t> </a:t>
            </a:r>
            <a:r>
              <a:rPr lang="en-US" sz="2800" b="1"/>
              <a:t>= 0 +   </a:t>
            </a:r>
            <a:r>
              <a:rPr lang="en-US" sz="2800" b="1">
                <a:solidFill>
                  <a:srgbClr val="990000"/>
                </a:solidFill>
              </a:rPr>
              <a:t>1</a:t>
            </a:r>
            <a:endParaRPr lang="ru-RU" sz="2800" b="1">
              <a:solidFill>
                <a:srgbClr val="990000"/>
              </a:solidFill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755650" y="1989138"/>
            <a:ext cx="2879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 </a:t>
            </a:r>
            <a:r>
              <a:rPr lang="en-US" sz="2800" b="1"/>
              <a:t>S </a:t>
            </a:r>
            <a:r>
              <a:rPr lang="ru-RU" sz="2800" b="1"/>
              <a:t> </a:t>
            </a:r>
            <a:r>
              <a:rPr lang="en-US" sz="2800" b="1"/>
              <a:t>= 0 + 1 +  </a:t>
            </a:r>
            <a:r>
              <a:rPr lang="en-US" sz="2800" b="1">
                <a:solidFill>
                  <a:srgbClr val="990000"/>
                </a:solidFill>
              </a:rPr>
              <a:t>2</a:t>
            </a:r>
            <a:endParaRPr lang="ru-RU" sz="2800" b="1">
              <a:solidFill>
                <a:srgbClr val="990000"/>
              </a:solidFill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1187450" y="1557338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S</a:t>
            </a:r>
            <a:r>
              <a:rPr lang="hr-HR" dirty="0" smtClean="0"/>
              <a:t>   </a:t>
            </a:r>
            <a:r>
              <a:rPr lang="hr-HR" sz="1600" dirty="0" smtClean="0"/>
              <a:t>indiki</a:t>
            </a:r>
            <a:endParaRPr lang="ru-RU" sz="1600" baseline="-25000" dirty="0"/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5795963" y="1181100"/>
            <a:ext cx="2879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 </a:t>
            </a:r>
            <a:r>
              <a:rPr lang="en-US" sz="2800" b="1"/>
              <a:t>S </a:t>
            </a:r>
            <a:r>
              <a:rPr lang="ru-RU" sz="2800" b="1"/>
              <a:t> </a:t>
            </a:r>
            <a:r>
              <a:rPr lang="en-US" sz="2800" b="1"/>
              <a:t>= S +   </a:t>
            </a:r>
            <a:r>
              <a:rPr lang="en-US" sz="2800" b="1">
                <a:solidFill>
                  <a:srgbClr val="990000"/>
                </a:solidFill>
              </a:rPr>
              <a:t>1</a:t>
            </a:r>
            <a:endParaRPr lang="ru-RU" sz="2800" b="1">
              <a:solidFill>
                <a:srgbClr val="990000"/>
              </a:solidFill>
            </a:endParaRP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1476375" y="2486025"/>
            <a:ext cx="1800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S</a:t>
            </a:r>
            <a:r>
              <a:rPr lang="hr-HR" dirty="0" smtClean="0"/>
              <a:t>   indiki</a:t>
            </a:r>
            <a:endParaRPr lang="ru-RU" baseline="-25000" dirty="0" smtClean="0"/>
          </a:p>
        </p:txBody>
      </p:sp>
      <p:sp>
        <p:nvSpPr>
          <p:cNvPr id="32785" name="AutoShape 17"/>
          <p:cNvSpPr>
            <a:spLocks/>
          </p:cNvSpPr>
          <p:nvPr/>
        </p:nvSpPr>
        <p:spPr bwMode="auto">
          <a:xfrm rot="16200000">
            <a:off x="2051844" y="2061369"/>
            <a:ext cx="71437" cy="936625"/>
          </a:xfrm>
          <a:prstGeom prst="leftBrace">
            <a:avLst>
              <a:gd name="adj1" fmla="val 10926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2051050" y="5516563"/>
            <a:ext cx="1800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S</a:t>
            </a:r>
            <a:r>
              <a:rPr lang="hr-HR" dirty="0" smtClean="0"/>
              <a:t>   indiki</a:t>
            </a:r>
            <a:endParaRPr lang="ru-RU" baseline="-25000" dirty="0" smtClean="0"/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5795963" y="2046288"/>
            <a:ext cx="2879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 </a:t>
            </a:r>
            <a:r>
              <a:rPr lang="en-US" sz="2800" b="1"/>
              <a:t>S </a:t>
            </a:r>
            <a:r>
              <a:rPr lang="ru-RU" sz="2800" b="1"/>
              <a:t> </a:t>
            </a:r>
            <a:r>
              <a:rPr lang="en-US" sz="2800" b="1"/>
              <a:t>= S +   </a:t>
            </a:r>
            <a:r>
              <a:rPr lang="en-US" sz="2800" b="1">
                <a:solidFill>
                  <a:srgbClr val="990000"/>
                </a:solidFill>
              </a:rPr>
              <a:t>2</a:t>
            </a:r>
            <a:endParaRPr lang="ru-RU" sz="2800" b="1">
              <a:solidFill>
                <a:srgbClr val="990000"/>
              </a:solidFill>
            </a:endParaRPr>
          </a:p>
        </p:txBody>
      </p:sp>
      <p:sp>
        <p:nvSpPr>
          <p:cNvPr id="32788" name="AutoShape 20"/>
          <p:cNvSpPr>
            <a:spLocks/>
          </p:cNvSpPr>
          <p:nvPr/>
        </p:nvSpPr>
        <p:spPr bwMode="auto">
          <a:xfrm rot="16200000">
            <a:off x="2339975" y="2781300"/>
            <a:ext cx="144463" cy="1439863"/>
          </a:xfrm>
          <a:prstGeom prst="leftBrace">
            <a:avLst>
              <a:gd name="adj1" fmla="val 8305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89" name="Text Box 21"/>
          <p:cNvSpPr txBox="1">
            <a:spLocks noChangeArrowheads="1"/>
          </p:cNvSpPr>
          <p:nvPr/>
        </p:nvSpPr>
        <p:spPr bwMode="auto">
          <a:xfrm>
            <a:off x="755650" y="2924175"/>
            <a:ext cx="39608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 </a:t>
            </a:r>
            <a:r>
              <a:rPr lang="en-US" sz="2800" b="1"/>
              <a:t>S </a:t>
            </a:r>
            <a:r>
              <a:rPr lang="ru-RU" sz="2800" b="1"/>
              <a:t> </a:t>
            </a:r>
            <a:r>
              <a:rPr lang="en-US" sz="2800" b="1"/>
              <a:t>= 0 + 1 + 2 +  </a:t>
            </a:r>
            <a:r>
              <a:rPr lang="en-US" sz="2800" b="1">
                <a:solidFill>
                  <a:srgbClr val="990000"/>
                </a:solidFill>
              </a:rPr>
              <a:t>3</a:t>
            </a:r>
            <a:endParaRPr lang="ru-RU" sz="2800" b="1">
              <a:solidFill>
                <a:srgbClr val="990000"/>
              </a:solidFill>
            </a:endParaRPr>
          </a:p>
        </p:txBody>
      </p:sp>
      <p:sp>
        <p:nvSpPr>
          <p:cNvPr id="32790" name="AutoShape 22"/>
          <p:cNvSpPr>
            <a:spLocks/>
          </p:cNvSpPr>
          <p:nvPr/>
        </p:nvSpPr>
        <p:spPr bwMode="auto">
          <a:xfrm rot="16200000">
            <a:off x="2555875" y="3429000"/>
            <a:ext cx="215900" cy="2089150"/>
          </a:xfrm>
          <a:prstGeom prst="leftBrace">
            <a:avLst>
              <a:gd name="adj1" fmla="val 806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91" name="Text Box 23"/>
          <p:cNvSpPr txBox="1">
            <a:spLocks noChangeArrowheads="1"/>
          </p:cNvSpPr>
          <p:nvPr/>
        </p:nvSpPr>
        <p:spPr bwMode="auto">
          <a:xfrm>
            <a:off x="755650" y="3933825"/>
            <a:ext cx="4606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 </a:t>
            </a:r>
            <a:r>
              <a:rPr lang="en-US" sz="2800" b="1"/>
              <a:t>S </a:t>
            </a:r>
            <a:r>
              <a:rPr lang="ru-RU" sz="2800" b="1"/>
              <a:t> </a:t>
            </a:r>
            <a:r>
              <a:rPr lang="en-US" sz="2800" b="1"/>
              <a:t>= 0 + 1 + 2 + 3 +  </a:t>
            </a:r>
            <a:r>
              <a:rPr lang="en-US" sz="2800" b="1">
                <a:solidFill>
                  <a:srgbClr val="990000"/>
                </a:solidFill>
              </a:rPr>
              <a:t>4</a:t>
            </a:r>
            <a:r>
              <a:rPr lang="en-US" sz="2800" b="1"/>
              <a:t> </a:t>
            </a:r>
            <a:endParaRPr lang="ru-RU" sz="2800" b="1"/>
          </a:p>
        </p:txBody>
      </p:sp>
      <p:sp>
        <p:nvSpPr>
          <p:cNvPr id="32792" name="AutoShape 24"/>
          <p:cNvSpPr>
            <a:spLocks/>
          </p:cNvSpPr>
          <p:nvPr/>
        </p:nvSpPr>
        <p:spPr bwMode="auto">
          <a:xfrm rot="16200000">
            <a:off x="2951956" y="4185444"/>
            <a:ext cx="144463" cy="2663825"/>
          </a:xfrm>
          <a:prstGeom prst="leftBrace">
            <a:avLst>
              <a:gd name="adj1" fmla="val 15366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1908175" y="4502150"/>
            <a:ext cx="1800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S</a:t>
            </a:r>
            <a:r>
              <a:rPr lang="hr-HR" dirty="0" smtClean="0"/>
              <a:t>   indiki</a:t>
            </a:r>
            <a:endParaRPr lang="ru-RU" baseline="-25000" dirty="0" smtClean="0"/>
          </a:p>
        </p:txBody>
      </p:sp>
      <p:sp>
        <p:nvSpPr>
          <p:cNvPr id="32795" name="Text Box 27"/>
          <p:cNvSpPr txBox="1">
            <a:spLocks noChangeArrowheads="1"/>
          </p:cNvSpPr>
          <p:nvPr/>
        </p:nvSpPr>
        <p:spPr bwMode="auto">
          <a:xfrm>
            <a:off x="755650" y="4941888"/>
            <a:ext cx="4606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 </a:t>
            </a:r>
            <a:r>
              <a:rPr lang="en-US" sz="2800" b="1"/>
              <a:t>S </a:t>
            </a:r>
            <a:r>
              <a:rPr lang="ru-RU" sz="2800" b="1"/>
              <a:t> </a:t>
            </a:r>
            <a:r>
              <a:rPr lang="en-US" sz="2800" b="1"/>
              <a:t>= 0 + 1 + 2 + 3 + 4 +  </a:t>
            </a:r>
            <a:r>
              <a:rPr lang="en-US" sz="2800" b="1">
                <a:solidFill>
                  <a:srgbClr val="990000"/>
                </a:solidFill>
              </a:rPr>
              <a:t>5</a:t>
            </a:r>
            <a:endParaRPr lang="ru-RU" sz="2800" b="1">
              <a:solidFill>
                <a:srgbClr val="990000"/>
              </a:solidFill>
            </a:endParaRPr>
          </a:p>
        </p:txBody>
      </p:sp>
      <p:sp>
        <p:nvSpPr>
          <p:cNvPr id="32797" name="AutoShape 29"/>
          <p:cNvSpPr>
            <a:spLocks noChangeArrowheads="1"/>
          </p:cNvSpPr>
          <p:nvPr/>
        </p:nvSpPr>
        <p:spPr bwMode="auto">
          <a:xfrm rot="3479435">
            <a:off x="1069975" y="3252788"/>
            <a:ext cx="5583238" cy="430212"/>
          </a:xfrm>
          <a:prstGeom prst="flowChartTerminator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99" name="Text Box 31"/>
          <p:cNvSpPr txBox="1">
            <a:spLocks noChangeArrowheads="1"/>
          </p:cNvSpPr>
          <p:nvPr/>
        </p:nvSpPr>
        <p:spPr bwMode="auto">
          <a:xfrm>
            <a:off x="5795963" y="2981325"/>
            <a:ext cx="2879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 </a:t>
            </a:r>
            <a:r>
              <a:rPr lang="en-US" sz="2800" b="1"/>
              <a:t>S </a:t>
            </a:r>
            <a:r>
              <a:rPr lang="ru-RU" sz="2800" b="1"/>
              <a:t> </a:t>
            </a:r>
            <a:r>
              <a:rPr lang="en-US" sz="2800" b="1"/>
              <a:t>= S +   </a:t>
            </a:r>
            <a:r>
              <a:rPr lang="en-US" sz="2800" b="1">
                <a:solidFill>
                  <a:srgbClr val="990000"/>
                </a:solidFill>
              </a:rPr>
              <a:t>3</a:t>
            </a:r>
            <a:endParaRPr lang="ru-RU" sz="2800" b="1">
              <a:solidFill>
                <a:srgbClr val="990000"/>
              </a:solidFill>
            </a:endParaRPr>
          </a:p>
        </p:txBody>
      </p:sp>
      <p:sp>
        <p:nvSpPr>
          <p:cNvPr id="32800" name="Text Box 32"/>
          <p:cNvSpPr txBox="1">
            <a:spLocks noChangeArrowheads="1"/>
          </p:cNvSpPr>
          <p:nvPr/>
        </p:nvSpPr>
        <p:spPr bwMode="auto">
          <a:xfrm>
            <a:off x="5795963" y="3989388"/>
            <a:ext cx="2879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 </a:t>
            </a:r>
            <a:r>
              <a:rPr lang="en-US" sz="2800" b="1"/>
              <a:t>S </a:t>
            </a:r>
            <a:r>
              <a:rPr lang="ru-RU" sz="2800" b="1"/>
              <a:t> </a:t>
            </a:r>
            <a:r>
              <a:rPr lang="en-US" sz="2800" b="1"/>
              <a:t>= S +   </a:t>
            </a:r>
            <a:r>
              <a:rPr lang="en-US" sz="2800" b="1">
                <a:solidFill>
                  <a:srgbClr val="990000"/>
                </a:solidFill>
              </a:rPr>
              <a:t>4</a:t>
            </a:r>
            <a:endParaRPr lang="ru-RU" sz="2800" b="1">
              <a:solidFill>
                <a:srgbClr val="990000"/>
              </a:solidFill>
            </a:endParaRPr>
          </a:p>
        </p:txBody>
      </p:sp>
      <p:sp>
        <p:nvSpPr>
          <p:cNvPr id="32801" name="Text Box 33"/>
          <p:cNvSpPr txBox="1">
            <a:spLocks noChangeArrowheads="1"/>
          </p:cNvSpPr>
          <p:nvPr/>
        </p:nvSpPr>
        <p:spPr bwMode="auto">
          <a:xfrm>
            <a:off x="5795963" y="4997450"/>
            <a:ext cx="2879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 </a:t>
            </a:r>
            <a:r>
              <a:rPr lang="en-US" sz="2800" b="1"/>
              <a:t>S </a:t>
            </a:r>
            <a:r>
              <a:rPr lang="ru-RU" sz="2800" b="1"/>
              <a:t> </a:t>
            </a:r>
            <a:r>
              <a:rPr lang="en-US" sz="2800" b="1"/>
              <a:t>= S +   </a:t>
            </a:r>
            <a:r>
              <a:rPr lang="en-US" sz="2800" b="1">
                <a:solidFill>
                  <a:srgbClr val="990000"/>
                </a:solidFill>
              </a:rPr>
              <a:t>5</a:t>
            </a:r>
            <a:endParaRPr lang="ru-RU" sz="2800" b="1">
              <a:solidFill>
                <a:srgbClr val="990000"/>
              </a:solidFill>
            </a:endParaRPr>
          </a:p>
        </p:txBody>
      </p:sp>
      <p:sp>
        <p:nvSpPr>
          <p:cNvPr id="32803" name="AutoShape 35"/>
          <p:cNvSpPr>
            <a:spLocks noChangeArrowheads="1"/>
          </p:cNvSpPr>
          <p:nvPr/>
        </p:nvSpPr>
        <p:spPr bwMode="auto">
          <a:xfrm rot="5400000">
            <a:off x="5291137" y="3213101"/>
            <a:ext cx="4752975" cy="431800"/>
          </a:xfrm>
          <a:prstGeom prst="flowChartTerminator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49" name="Group 41"/>
          <p:cNvGrpSpPr>
            <a:grpSpLocks/>
          </p:cNvGrpSpPr>
          <p:nvPr/>
        </p:nvGrpSpPr>
        <p:grpSpPr bwMode="auto">
          <a:xfrm>
            <a:off x="1908175" y="260350"/>
            <a:ext cx="5472113" cy="6337300"/>
            <a:chOff x="1202" y="164"/>
            <a:chExt cx="3447" cy="3992"/>
          </a:xfrm>
        </p:grpSpPr>
        <p:sp>
          <p:nvSpPr>
            <p:cNvPr id="17433" name="Line 25"/>
            <p:cNvSpPr>
              <a:spLocks noChangeShapeType="1"/>
            </p:cNvSpPr>
            <p:nvPr/>
          </p:nvSpPr>
          <p:spPr bwMode="auto">
            <a:xfrm>
              <a:off x="2880" y="3430"/>
              <a:ext cx="0" cy="31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13" name="Group 5"/>
            <p:cNvGrpSpPr>
              <a:grpSpLocks/>
            </p:cNvGrpSpPr>
            <p:nvPr/>
          </p:nvGrpSpPr>
          <p:grpSpPr bwMode="auto">
            <a:xfrm>
              <a:off x="1610" y="164"/>
              <a:ext cx="2585" cy="363"/>
              <a:chOff x="1610" y="164"/>
              <a:chExt cx="2585" cy="363"/>
            </a:xfrm>
          </p:grpSpPr>
          <p:sp>
            <p:nvSpPr>
              <p:cNvPr id="17414" name="AutoShape 6"/>
              <p:cNvSpPr>
                <a:spLocks noChangeArrowheads="1"/>
              </p:cNvSpPr>
              <p:nvPr/>
            </p:nvSpPr>
            <p:spPr bwMode="auto">
              <a:xfrm>
                <a:off x="1610" y="164"/>
                <a:ext cx="2585" cy="363"/>
              </a:xfrm>
              <a:prstGeom prst="flowChartTerminator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15" name="Text Box 7"/>
              <p:cNvSpPr txBox="1">
                <a:spLocks noChangeArrowheads="1"/>
              </p:cNvSpPr>
              <p:nvPr/>
            </p:nvSpPr>
            <p:spPr bwMode="auto">
              <a:xfrm>
                <a:off x="1935" y="164"/>
                <a:ext cx="1890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800" b="1" dirty="0" smtClean="0"/>
                  <a:t>BAŞLANGYJY</a:t>
                </a:r>
                <a:endParaRPr lang="ru-RU" sz="2800" b="1" dirty="0"/>
              </a:p>
            </p:txBody>
          </p:sp>
        </p:grpSp>
        <p:grpSp>
          <p:nvGrpSpPr>
            <p:cNvPr id="17446" name="Group 38"/>
            <p:cNvGrpSpPr>
              <a:grpSpLocks/>
            </p:cNvGrpSpPr>
            <p:nvPr/>
          </p:nvGrpSpPr>
          <p:grpSpPr bwMode="auto">
            <a:xfrm>
              <a:off x="1395" y="2985"/>
              <a:ext cx="2755" cy="490"/>
              <a:chOff x="1395" y="2668"/>
              <a:chExt cx="2755" cy="490"/>
            </a:xfrm>
          </p:grpSpPr>
          <p:sp>
            <p:nvSpPr>
              <p:cNvPr id="17417" name="AutoShape 9"/>
              <p:cNvSpPr>
                <a:spLocks noChangeArrowheads="1"/>
              </p:cNvSpPr>
              <p:nvPr/>
            </p:nvSpPr>
            <p:spPr bwMode="auto">
              <a:xfrm>
                <a:off x="1565" y="2668"/>
                <a:ext cx="2585" cy="490"/>
              </a:xfrm>
              <a:prstGeom prst="flowChartInputOutpu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18" name="Text Box 10"/>
              <p:cNvSpPr txBox="1">
                <a:spLocks noChangeArrowheads="1"/>
              </p:cNvSpPr>
              <p:nvPr/>
            </p:nvSpPr>
            <p:spPr bwMode="auto">
              <a:xfrm>
                <a:off x="1395" y="2709"/>
                <a:ext cx="2520" cy="4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3200" b="1" dirty="0" smtClean="0"/>
                  <a:t>     </a:t>
                </a:r>
                <a:r>
                  <a:rPr lang="hr-HR" sz="2800" b="1" dirty="0" smtClean="0"/>
                  <a:t>ÇAP ETMELI  </a:t>
                </a:r>
                <a:r>
                  <a:rPr lang="en-US" sz="4000" b="1" dirty="0" smtClean="0"/>
                  <a:t>S</a:t>
                </a:r>
                <a:endParaRPr lang="ru-RU" sz="3600" b="1" dirty="0"/>
              </a:p>
            </p:txBody>
          </p:sp>
        </p:grpSp>
        <p:grpSp>
          <p:nvGrpSpPr>
            <p:cNvPr id="17419" name="Group 11"/>
            <p:cNvGrpSpPr>
              <a:grpSpLocks/>
            </p:cNvGrpSpPr>
            <p:nvPr/>
          </p:nvGrpSpPr>
          <p:grpSpPr bwMode="auto">
            <a:xfrm>
              <a:off x="1610" y="1389"/>
              <a:ext cx="2585" cy="454"/>
              <a:chOff x="1111" y="890"/>
              <a:chExt cx="3538" cy="726"/>
            </a:xfrm>
          </p:grpSpPr>
          <p:sp>
            <p:nvSpPr>
              <p:cNvPr id="17420" name="AutoShape 12"/>
              <p:cNvSpPr>
                <a:spLocks noChangeArrowheads="1"/>
              </p:cNvSpPr>
              <p:nvPr/>
            </p:nvSpPr>
            <p:spPr bwMode="auto">
              <a:xfrm>
                <a:off x="1111" y="890"/>
                <a:ext cx="3538" cy="726"/>
              </a:xfrm>
              <a:prstGeom prst="hexagon">
                <a:avLst>
                  <a:gd name="adj" fmla="val 121832"/>
                  <a:gd name="vf" fmla="val 115470"/>
                </a:avLst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21" name="Rectangle 13"/>
              <p:cNvSpPr>
                <a:spLocks noChangeArrowheads="1"/>
              </p:cNvSpPr>
              <p:nvPr/>
            </p:nvSpPr>
            <p:spPr bwMode="auto">
              <a:xfrm>
                <a:off x="1882" y="1026"/>
                <a:ext cx="1951" cy="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3600" b="1"/>
                  <a:t>i = 1, 5, 1</a:t>
                </a:r>
                <a:endParaRPr lang="ru-RU" sz="3600" b="1"/>
              </a:p>
            </p:txBody>
          </p:sp>
        </p:grpSp>
        <p:grpSp>
          <p:nvGrpSpPr>
            <p:cNvPr id="17422" name="Group 14"/>
            <p:cNvGrpSpPr>
              <a:grpSpLocks/>
            </p:cNvGrpSpPr>
            <p:nvPr/>
          </p:nvGrpSpPr>
          <p:grpSpPr bwMode="auto">
            <a:xfrm>
              <a:off x="1610" y="2070"/>
              <a:ext cx="2585" cy="453"/>
              <a:chOff x="1156" y="2069"/>
              <a:chExt cx="3538" cy="726"/>
            </a:xfrm>
          </p:grpSpPr>
          <p:sp>
            <p:nvSpPr>
              <p:cNvPr id="17423" name="Rectangle 15"/>
              <p:cNvSpPr>
                <a:spLocks noChangeArrowheads="1"/>
              </p:cNvSpPr>
              <p:nvPr/>
            </p:nvSpPr>
            <p:spPr bwMode="auto">
              <a:xfrm>
                <a:off x="1156" y="2069"/>
                <a:ext cx="3538" cy="726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24" name="Text Box 16"/>
              <p:cNvSpPr txBox="1">
                <a:spLocks noChangeArrowheads="1"/>
              </p:cNvSpPr>
              <p:nvPr/>
            </p:nvSpPr>
            <p:spPr bwMode="auto">
              <a:xfrm>
                <a:off x="1203" y="2115"/>
                <a:ext cx="3446" cy="648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3600" b="1"/>
                  <a:t>S = S + i</a:t>
                </a:r>
                <a:endParaRPr lang="ru-RU" sz="3600" b="1"/>
              </a:p>
            </p:txBody>
          </p:sp>
        </p:grpSp>
        <p:grpSp>
          <p:nvGrpSpPr>
            <p:cNvPr id="17425" name="Group 17"/>
            <p:cNvGrpSpPr>
              <a:grpSpLocks/>
            </p:cNvGrpSpPr>
            <p:nvPr/>
          </p:nvGrpSpPr>
          <p:grpSpPr bwMode="auto">
            <a:xfrm>
              <a:off x="1610" y="3748"/>
              <a:ext cx="2585" cy="408"/>
              <a:chOff x="1610" y="3748"/>
              <a:chExt cx="2585" cy="408"/>
            </a:xfrm>
          </p:grpSpPr>
          <p:sp>
            <p:nvSpPr>
              <p:cNvPr id="17426" name="AutoShape 18"/>
              <p:cNvSpPr>
                <a:spLocks noChangeArrowheads="1"/>
              </p:cNvSpPr>
              <p:nvPr/>
            </p:nvSpPr>
            <p:spPr bwMode="auto">
              <a:xfrm>
                <a:off x="1610" y="3748"/>
                <a:ext cx="2585" cy="408"/>
              </a:xfrm>
              <a:prstGeom prst="flowChartTerminator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27" name="Text Box 19"/>
              <p:cNvSpPr txBox="1">
                <a:spLocks noChangeArrowheads="1"/>
              </p:cNvSpPr>
              <p:nvPr/>
            </p:nvSpPr>
            <p:spPr bwMode="auto">
              <a:xfrm>
                <a:off x="1903" y="3787"/>
                <a:ext cx="1953" cy="327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800" b="1" dirty="0" smtClean="0"/>
                  <a:t>SOŇY</a:t>
                </a:r>
                <a:endParaRPr lang="ru-RU" sz="2800" b="1" dirty="0"/>
              </a:p>
            </p:txBody>
          </p:sp>
        </p:grpSp>
        <p:sp>
          <p:nvSpPr>
            <p:cNvPr id="17428" name="Line 20"/>
            <p:cNvSpPr>
              <a:spLocks noChangeShapeType="1"/>
            </p:cNvSpPr>
            <p:nvPr/>
          </p:nvSpPr>
          <p:spPr bwMode="auto">
            <a:xfrm>
              <a:off x="4649" y="1616"/>
              <a:ext cx="0" cy="1179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Line 21"/>
            <p:cNvSpPr>
              <a:spLocks noChangeShapeType="1"/>
            </p:cNvSpPr>
            <p:nvPr/>
          </p:nvSpPr>
          <p:spPr bwMode="auto">
            <a:xfrm>
              <a:off x="1202" y="1616"/>
              <a:ext cx="0" cy="108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0" name="Line 22"/>
            <p:cNvSpPr>
              <a:spLocks noChangeShapeType="1"/>
            </p:cNvSpPr>
            <p:nvPr/>
          </p:nvSpPr>
          <p:spPr bwMode="auto">
            <a:xfrm>
              <a:off x="2880" y="527"/>
              <a:ext cx="0" cy="22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1" name="Line 23"/>
            <p:cNvSpPr>
              <a:spLocks noChangeShapeType="1"/>
            </p:cNvSpPr>
            <p:nvPr/>
          </p:nvSpPr>
          <p:spPr bwMode="auto">
            <a:xfrm>
              <a:off x="2880" y="1162"/>
              <a:ext cx="0" cy="22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2" name="Line 24"/>
            <p:cNvSpPr>
              <a:spLocks noChangeShapeType="1"/>
            </p:cNvSpPr>
            <p:nvPr/>
          </p:nvSpPr>
          <p:spPr bwMode="auto">
            <a:xfrm>
              <a:off x="2880" y="1844"/>
              <a:ext cx="0" cy="22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4" name="Line 26"/>
            <p:cNvSpPr>
              <a:spLocks noChangeShapeType="1"/>
            </p:cNvSpPr>
            <p:nvPr/>
          </p:nvSpPr>
          <p:spPr bwMode="auto">
            <a:xfrm>
              <a:off x="2880" y="2523"/>
              <a:ext cx="0" cy="181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8" name="Line 30"/>
            <p:cNvSpPr>
              <a:spLocks noChangeShapeType="1"/>
            </p:cNvSpPr>
            <p:nvPr/>
          </p:nvSpPr>
          <p:spPr bwMode="auto">
            <a:xfrm flipH="1">
              <a:off x="1202" y="2704"/>
              <a:ext cx="1678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9" name="Line 31"/>
            <p:cNvSpPr>
              <a:spLocks noChangeShapeType="1"/>
            </p:cNvSpPr>
            <p:nvPr/>
          </p:nvSpPr>
          <p:spPr bwMode="auto">
            <a:xfrm>
              <a:off x="1202" y="1616"/>
              <a:ext cx="453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0" name="Line 32"/>
            <p:cNvSpPr>
              <a:spLocks noChangeShapeType="1"/>
            </p:cNvSpPr>
            <p:nvPr/>
          </p:nvSpPr>
          <p:spPr bwMode="auto">
            <a:xfrm>
              <a:off x="2880" y="2795"/>
              <a:ext cx="0" cy="18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>
              <a:off x="4196" y="1616"/>
              <a:ext cx="453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>
              <a:off x="2880" y="2795"/>
              <a:ext cx="1769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443" name="Group 35"/>
            <p:cNvGrpSpPr>
              <a:grpSpLocks/>
            </p:cNvGrpSpPr>
            <p:nvPr/>
          </p:nvGrpSpPr>
          <p:grpSpPr bwMode="auto">
            <a:xfrm>
              <a:off x="1610" y="754"/>
              <a:ext cx="2585" cy="453"/>
              <a:chOff x="1156" y="2069"/>
              <a:chExt cx="3538" cy="726"/>
            </a:xfrm>
          </p:grpSpPr>
          <p:sp>
            <p:nvSpPr>
              <p:cNvPr id="17444" name="Rectangle 36"/>
              <p:cNvSpPr>
                <a:spLocks noChangeArrowheads="1"/>
              </p:cNvSpPr>
              <p:nvPr/>
            </p:nvSpPr>
            <p:spPr bwMode="auto">
              <a:xfrm>
                <a:off x="1156" y="2069"/>
                <a:ext cx="3538" cy="726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445" name="Text Box 37"/>
              <p:cNvSpPr txBox="1">
                <a:spLocks noChangeArrowheads="1"/>
              </p:cNvSpPr>
              <p:nvPr/>
            </p:nvSpPr>
            <p:spPr bwMode="auto">
              <a:xfrm>
                <a:off x="1203" y="2115"/>
                <a:ext cx="3446" cy="648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3600" b="1"/>
                  <a:t>S = 0</a:t>
                </a:r>
                <a:endParaRPr lang="ru-RU" sz="3600" b="1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65" name="Group 49"/>
          <p:cNvGrpSpPr>
            <a:grpSpLocks/>
          </p:cNvGrpSpPr>
          <p:nvPr/>
        </p:nvGrpSpPr>
        <p:grpSpPr bwMode="auto">
          <a:xfrm>
            <a:off x="2266950" y="188913"/>
            <a:ext cx="4968875" cy="6424612"/>
            <a:chOff x="521" y="73"/>
            <a:chExt cx="3130" cy="4047"/>
          </a:xfrm>
        </p:grpSpPr>
        <p:grpSp>
          <p:nvGrpSpPr>
            <p:cNvPr id="34864" name="Group 48"/>
            <p:cNvGrpSpPr>
              <a:grpSpLocks/>
            </p:cNvGrpSpPr>
            <p:nvPr/>
          </p:nvGrpSpPr>
          <p:grpSpPr bwMode="auto">
            <a:xfrm>
              <a:off x="611" y="73"/>
              <a:ext cx="3040" cy="1361"/>
              <a:chOff x="611" y="73"/>
              <a:chExt cx="3040" cy="1361"/>
            </a:xfrm>
          </p:grpSpPr>
          <p:grpSp>
            <p:nvGrpSpPr>
              <p:cNvPr id="34827" name="Group 11"/>
              <p:cNvGrpSpPr>
                <a:grpSpLocks/>
              </p:cNvGrpSpPr>
              <p:nvPr/>
            </p:nvGrpSpPr>
            <p:grpSpPr bwMode="auto">
              <a:xfrm>
                <a:off x="611" y="73"/>
                <a:ext cx="2585" cy="329"/>
                <a:chOff x="1610" y="164"/>
                <a:chExt cx="2585" cy="399"/>
              </a:xfrm>
            </p:grpSpPr>
            <p:sp>
              <p:nvSpPr>
                <p:cNvPr id="34828" name="AutoShape 12"/>
                <p:cNvSpPr>
                  <a:spLocks noChangeArrowheads="1"/>
                </p:cNvSpPr>
                <p:nvPr/>
              </p:nvSpPr>
              <p:spPr bwMode="auto">
                <a:xfrm>
                  <a:off x="1610" y="164"/>
                  <a:ext cx="2585" cy="363"/>
                </a:xfrm>
                <a:prstGeom prst="flowChartTerminator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482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847" y="164"/>
                  <a:ext cx="2295" cy="3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hr-HR" sz="2800" b="1" dirty="0" smtClean="0"/>
                    <a:t>B</a:t>
                  </a:r>
                  <a:r>
                    <a:rPr lang="ru-RU" sz="2800" b="1" dirty="0" smtClean="0"/>
                    <a:t>А</a:t>
                  </a:r>
                  <a:r>
                    <a:rPr lang="hr-HR" sz="2800" b="1" dirty="0" smtClean="0"/>
                    <a:t>ŞLANGYJY</a:t>
                  </a:r>
                  <a:endParaRPr lang="ru-RU" sz="2800" b="1" dirty="0"/>
                </a:p>
              </p:txBody>
            </p:sp>
          </p:grpSp>
          <p:sp>
            <p:nvSpPr>
              <p:cNvPr id="34855" name="Line 39"/>
              <p:cNvSpPr>
                <a:spLocks noChangeShapeType="1"/>
              </p:cNvSpPr>
              <p:nvPr/>
            </p:nvSpPr>
            <p:spPr bwMode="auto">
              <a:xfrm flipH="1">
                <a:off x="1882" y="1434"/>
                <a:ext cx="1769" cy="0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4863" name="Group 47"/>
            <p:cNvGrpSpPr>
              <a:grpSpLocks/>
            </p:cNvGrpSpPr>
            <p:nvPr/>
          </p:nvGrpSpPr>
          <p:grpSpPr bwMode="auto">
            <a:xfrm>
              <a:off x="521" y="372"/>
              <a:ext cx="3130" cy="3748"/>
              <a:chOff x="521" y="372"/>
              <a:chExt cx="3130" cy="3748"/>
            </a:xfrm>
          </p:grpSpPr>
          <p:grpSp>
            <p:nvGrpSpPr>
              <p:cNvPr id="34821" name="Group 5"/>
              <p:cNvGrpSpPr>
                <a:grpSpLocks/>
              </p:cNvGrpSpPr>
              <p:nvPr/>
            </p:nvGrpSpPr>
            <p:grpSpPr bwMode="auto">
              <a:xfrm>
                <a:off x="567" y="3793"/>
                <a:ext cx="2585" cy="327"/>
                <a:chOff x="3175" y="3294"/>
                <a:chExt cx="2585" cy="327"/>
              </a:xfrm>
            </p:grpSpPr>
            <p:sp>
              <p:nvSpPr>
                <p:cNvPr id="34822" name="AutoShape 6"/>
                <p:cNvSpPr>
                  <a:spLocks noChangeArrowheads="1"/>
                </p:cNvSpPr>
                <p:nvPr/>
              </p:nvSpPr>
              <p:spPr bwMode="auto">
                <a:xfrm>
                  <a:off x="3175" y="3294"/>
                  <a:ext cx="2585" cy="318"/>
                </a:xfrm>
                <a:prstGeom prst="flowChartTerminator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4823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468" y="3294"/>
                  <a:ext cx="1953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hr-HR" sz="2800" b="1" dirty="0" smtClean="0"/>
                    <a:t>SOŇY</a:t>
                  </a:r>
                  <a:endParaRPr lang="ru-RU" sz="2800" b="1" dirty="0"/>
                </a:p>
              </p:txBody>
            </p:sp>
          </p:grpSp>
          <p:sp>
            <p:nvSpPr>
              <p:cNvPr id="34825" name="Line 9"/>
              <p:cNvSpPr>
                <a:spLocks noChangeShapeType="1"/>
              </p:cNvSpPr>
              <p:nvPr/>
            </p:nvSpPr>
            <p:spPr bwMode="auto">
              <a:xfrm>
                <a:off x="1882" y="2478"/>
                <a:ext cx="1" cy="136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833" name="Group 17"/>
              <p:cNvGrpSpPr>
                <a:grpSpLocks/>
              </p:cNvGrpSpPr>
              <p:nvPr/>
            </p:nvGrpSpPr>
            <p:grpSpPr bwMode="auto">
              <a:xfrm>
                <a:off x="613" y="1570"/>
                <a:ext cx="2585" cy="427"/>
                <a:chOff x="1156" y="2069"/>
                <a:chExt cx="3538" cy="824"/>
              </a:xfrm>
            </p:grpSpPr>
            <p:sp>
              <p:nvSpPr>
                <p:cNvPr id="34834" name="Rectangle 18"/>
                <p:cNvSpPr>
                  <a:spLocks noChangeArrowheads="1"/>
                </p:cNvSpPr>
                <p:nvPr/>
              </p:nvSpPr>
              <p:spPr bwMode="auto">
                <a:xfrm>
                  <a:off x="1156" y="2069"/>
                  <a:ext cx="3538" cy="726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4835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203" y="2113"/>
                  <a:ext cx="3446" cy="780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3600" b="1"/>
                    <a:t>S = S + i</a:t>
                  </a:r>
                  <a:endParaRPr lang="ru-RU" sz="3600" b="1"/>
                </a:p>
              </p:txBody>
            </p:sp>
          </p:grpSp>
          <p:sp>
            <p:nvSpPr>
              <p:cNvPr id="34836" name="Line 20"/>
              <p:cNvSpPr>
                <a:spLocks noChangeShapeType="1"/>
              </p:cNvSpPr>
              <p:nvPr/>
            </p:nvSpPr>
            <p:spPr bwMode="auto">
              <a:xfrm>
                <a:off x="3651" y="1434"/>
                <a:ext cx="0" cy="1406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7" name="Line 21"/>
              <p:cNvSpPr>
                <a:spLocks noChangeShapeType="1"/>
              </p:cNvSpPr>
              <p:nvPr/>
            </p:nvSpPr>
            <p:spPr bwMode="auto">
              <a:xfrm>
                <a:off x="1881" y="372"/>
                <a:ext cx="1" cy="119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8" name="Line 22"/>
              <p:cNvSpPr>
                <a:spLocks noChangeShapeType="1"/>
              </p:cNvSpPr>
              <p:nvPr/>
            </p:nvSpPr>
            <p:spPr bwMode="auto">
              <a:xfrm>
                <a:off x="1881" y="845"/>
                <a:ext cx="1" cy="136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839" name="Group 23"/>
              <p:cNvGrpSpPr>
                <a:grpSpLocks/>
              </p:cNvGrpSpPr>
              <p:nvPr/>
            </p:nvGrpSpPr>
            <p:grpSpPr bwMode="auto">
              <a:xfrm>
                <a:off x="521" y="3249"/>
                <a:ext cx="2585" cy="434"/>
                <a:chOff x="1338" y="3444"/>
                <a:chExt cx="2585" cy="516"/>
              </a:xfrm>
            </p:grpSpPr>
            <p:sp>
              <p:nvSpPr>
                <p:cNvPr id="34840" name="AutoShape 24"/>
                <p:cNvSpPr>
                  <a:spLocks noChangeArrowheads="1"/>
                </p:cNvSpPr>
                <p:nvPr/>
              </p:nvSpPr>
              <p:spPr bwMode="auto">
                <a:xfrm>
                  <a:off x="1338" y="3444"/>
                  <a:ext cx="2585" cy="485"/>
                </a:xfrm>
                <a:prstGeom prst="flowChartInputOutput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4841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1440" y="3476"/>
                  <a:ext cx="2475" cy="4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hr-HR" sz="2800" b="1" dirty="0" smtClean="0"/>
                    <a:t>ÇAP ETMELI  </a:t>
                  </a:r>
                  <a:r>
                    <a:rPr lang="en-US" sz="3600" b="1" dirty="0" smtClean="0"/>
                    <a:t>S</a:t>
                  </a:r>
                  <a:r>
                    <a:rPr lang="en-US" sz="2400" b="1" dirty="0" smtClean="0"/>
                    <a:t> </a:t>
                  </a:r>
                  <a:endParaRPr lang="ru-RU" sz="2800" b="1" dirty="0"/>
                </a:p>
              </p:txBody>
            </p:sp>
          </p:grpSp>
          <p:sp>
            <p:nvSpPr>
              <p:cNvPr id="34842" name="Line 26"/>
              <p:cNvSpPr>
                <a:spLocks noChangeShapeType="1"/>
              </p:cNvSpPr>
              <p:nvPr/>
            </p:nvSpPr>
            <p:spPr bwMode="auto">
              <a:xfrm>
                <a:off x="3198" y="2840"/>
                <a:ext cx="453" cy="0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843" name="Group 27"/>
              <p:cNvGrpSpPr>
                <a:grpSpLocks/>
              </p:cNvGrpSpPr>
              <p:nvPr/>
            </p:nvGrpSpPr>
            <p:grpSpPr bwMode="auto">
              <a:xfrm>
                <a:off x="613" y="482"/>
                <a:ext cx="2585" cy="427"/>
                <a:chOff x="1156" y="2069"/>
                <a:chExt cx="3538" cy="854"/>
              </a:xfrm>
            </p:grpSpPr>
            <p:sp>
              <p:nvSpPr>
                <p:cNvPr id="34844" name="Rectangle 28"/>
                <p:cNvSpPr>
                  <a:spLocks noChangeArrowheads="1"/>
                </p:cNvSpPr>
                <p:nvPr/>
              </p:nvSpPr>
              <p:spPr bwMode="auto">
                <a:xfrm>
                  <a:off x="1156" y="2069"/>
                  <a:ext cx="3538" cy="726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4845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1203" y="2115"/>
                  <a:ext cx="3446" cy="808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3600" b="1"/>
                    <a:t>S = 0</a:t>
                  </a:r>
                  <a:endParaRPr lang="ru-RU" sz="3600" b="1"/>
                </a:p>
              </p:txBody>
            </p:sp>
          </p:grpSp>
          <p:sp>
            <p:nvSpPr>
              <p:cNvPr id="34846" name="Line 30"/>
              <p:cNvSpPr>
                <a:spLocks noChangeShapeType="1"/>
              </p:cNvSpPr>
              <p:nvPr/>
            </p:nvSpPr>
            <p:spPr bwMode="auto">
              <a:xfrm>
                <a:off x="1882" y="1344"/>
                <a:ext cx="0" cy="226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7" name="Line 31"/>
              <p:cNvSpPr>
                <a:spLocks noChangeShapeType="1"/>
              </p:cNvSpPr>
              <p:nvPr/>
            </p:nvSpPr>
            <p:spPr bwMode="auto">
              <a:xfrm>
                <a:off x="1882" y="1933"/>
                <a:ext cx="1" cy="136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848" name="Group 32"/>
              <p:cNvGrpSpPr>
                <a:grpSpLocks/>
              </p:cNvGrpSpPr>
              <p:nvPr/>
            </p:nvGrpSpPr>
            <p:grpSpPr bwMode="auto">
              <a:xfrm>
                <a:off x="613" y="2069"/>
                <a:ext cx="2585" cy="429"/>
                <a:chOff x="1156" y="2069"/>
                <a:chExt cx="3538" cy="781"/>
              </a:xfrm>
            </p:grpSpPr>
            <p:sp>
              <p:nvSpPr>
                <p:cNvPr id="34849" name="Rectangle 33"/>
                <p:cNvSpPr>
                  <a:spLocks noChangeArrowheads="1"/>
                </p:cNvSpPr>
                <p:nvPr/>
              </p:nvSpPr>
              <p:spPr bwMode="auto">
                <a:xfrm>
                  <a:off x="1156" y="2069"/>
                  <a:ext cx="3538" cy="726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4850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1203" y="2114"/>
                  <a:ext cx="3446" cy="736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3600" b="1"/>
                    <a:t>i = i + 1</a:t>
                  </a:r>
                  <a:endParaRPr lang="ru-RU" sz="3600" b="1"/>
                </a:p>
              </p:txBody>
            </p:sp>
          </p:grpSp>
          <p:grpSp>
            <p:nvGrpSpPr>
              <p:cNvPr id="34851" name="Group 35"/>
              <p:cNvGrpSpPr>
                <a:grpSpLocks/>
              </p:cNvGrpSpPr>
              <p:nvPr/>
            </p:nvGrpSpPr>
            <p:grpSpPr bwMode="auto">
              <a:xfrm>
                <a:off x="566" y="2614"/>
                <a:ext cx="2631" cy="454"/>
                <a:chOff x="1383" y="2886"/>
                <a:chExt cx="2631" cy="454"/>
              </a:xfrm>
            </p:grpSpPr>
            <p:sp>
              <p:nvSpPr>
                <p:cNvPr id="34852" name="AutoShape 36"/>
                <p:cNvSpPr>
                  <a:spLocks noChangeArrowheads="1"/>
                </p:cNvSpPr>
                <p:nvPr/>
              </p:nvSpPr>
              <p:spPr bwMode="auto">
                <a:xfrm>
                  <a:off x="1383" y="2886"/>
                  <a:ext cx="2631" cy="454"/>
                </a:xfrm>
                <a:prstGeom prst="diamond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4853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2108" y="2931"/>
                  <a:ext cx="1180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3600" b="1"/>
                    <a:t>i </a:t>
                  </a:r>
                  <a:r>
                    <a:rPr lang="en-US" sz="3600" b="1">
                      <a:cs typeface="Arial" charset="0"/>
                    </a:rPr>
                    <a:t>≤</a:t>
                  </a:r>
                  <a:r>
                    <a:rPr lang="ru-RU" sz="3600" b="1">
                      <a:cs typeface="Arial" charset="0"/>
                    </a:rPr>
                    <a:t> </a:t>
                  </a:r>
                  <a:r>
                    <a:rPr lang="en-US" sz="3600" b="1">
                      <a:cs typeface="Arial" charset="0"/>
                    </a:rPr>
                    <a:t>5</a:t>
                  </a:r>
                </a:p>
              </p:txBody>
            </p:sp>
          </p:grpSp>
          <p:sp>
            <p:nvSpPr>
              <p:cNvPr id="34854" name="Line 38"/>
              <p:cNvSpPr>
                <a:spLocks noChangeShapeType="1"/>
              </p:cNvSpPr>
              <p:nvPr/>
            </p:nvSpPr>
            <p:spPr bwMode="auto">
              <a:xfrm>
                <a:off x="1882" y="3067"/>
                <a:ext cx="0" cy="182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6" name="Text Box 40"/>
              <p:cNvSpPr txBox="1">
                <a:spLocks noChangeArrowheads="1"/>
              </p:cNvSpPr>
              <p:nvPr/>
            </p:nvSpPr>
            <p:spPr bwMode="auto">
              <a:xfrm>
                <a:off x="3053" y="2614"/>
                <a:ext cx="585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hr-HR" b="1" dirty="0" smtClean="0">
                    <a:solidFill>
                      <a:srgbClr val="663300"/>
                    </a:solidFill>
                  </a:rPr>
                  <a:t>H</a:t>
                </a:r>
                <a:r>
                  <a:rPr lang="ru-RU" b="1" dirty="0" smtClean="0">
                    <a:solidFill>
                      <a:srgbClr val="663300"/>
                    </a:solidFill>
                  </a:rPr>
                  <a:t>а</a:t>
                </a:r>
                <a:r>
                  <a:rPr lang="hr-HR" b="1" dirty="0" smtClean="0">
                    <a:solidFill>
                      <a:srgbClr val="663300"/>
                    </a:solidFill>
                  </a:rPr>
                  <a:t>wa</a:t>
                </a:r>
                <a:endParaRPr lang="ru-RU" b="1" dirty="0">
                  <a:solidFill>
                    <a:srgbClr val="663300"/>
                  </a:solidFill>
                </a:endParaRPr>
              </a:p>
            </p:txBody>
          </p:sp>
          <p:sp>
            <p:nvSpPr>
              <p:cNvPr id="34857" name="Text Box 41"/>
              <p:cNvSpPr txBox="1">
                <a:spLocks noChangeArrowheads="1"/>
              </p:cNvSpPr>
              <p:nvPr/>
            </p:nvSpPr>
            <p:spPr bwMode="auto">
              <a:xfrm>
                <a:off x="1973" y="3022"/>
                <a:ext cx="72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hr-HR" b="1" dirty="0" smtClean="0">
                    <a:solidFill>
                      <a:srgbClr val="663300"/>
                    </a:solidFill>
                  </a:rPr>
                  <a:t>ýok</a:t>
                </a:r>
                <a:endParaRPr lang="ru-RU" b="1" dirty="0">
                  <a:solidFill>
                    <a:srgbClr val="663300"/>
                  </a:solidFill>
                </a:endParaRPr>
              </a:p>
            </p:txBody>
          </p:sp>
          <p:sp>
            <p:nvSpPr>
              <p:cNvPr id="34858" name="Line 42"/>
              <p:cNvSpPr>
                <a:spLocks noChangeShapeType="1"/>
              </p:cNvSpPr>
              <p:nvPr/>
            </p:nvSpPr>
            <p:spPr bwMode="auto">
              <a:xfrm>
                <a:off x="1882" y="3657"/>
                <a:ext cx="0" cy="136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860" name="Group 44"/>
              <p:cNvGrpSpPr>
                <a:grpSpLocks/>
              </p:cNvGrpSpPr>
              <p:nvPr/>
            </p:nvGrpSpPr>
            <p:grpSpPr bwMode="auto">
              <a:xfrm>
                <a:off x="613" y="981"/>
                <a:ext cx="2585" cy="427"/>
                <a:chOff x="1156" y="2069"/>
                <a:chExt cx="3538" cy="856"/>
              </a:xfrm>
            </p:grpSpPr>
            <p:sp>
              <p:nvSpPr>
                <p:cNvPr id="34861" name="Rectangle 45"/>
                <p:cNvSpPr>
                  <a:spLocks noChangeArrowheads="1"/>
                </p:cNvSpPr>
                <p:nvPr/>
              </p:nvSpPr>
              <p:spPr bwMode="auto">
                <a:xfrm>
                  <a:off x="1156" y="2069"/>
                  <a:ext cx="3538" cy="726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4862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1203" y="2115"/>
                  <a:ext cx="3446" cy="810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sz="3600" b="1"/>
                    <a:t>i = 1</a:t>
                  </a:r>
                  <a:endParaRPr lang="ru-RU" sz="3600" b="1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89138"/>
            <a:ext cx="8435975" cy="2881312"/>
          </a:xfrm>
        </p:spPr>
        <p:txBody>
          <a:bodyPr/>
          <a:lstStyle/>
          <a:p>
            <a:pPr marL="0" indent="452438" algn="ctr">
              <a:buFontTx/>
              <a:buNone/>
            </a:pPr>
            <a:r>
              <a:rPr lang="tk-TM" sz="4000" b="1" dirty="0" smtClean="0"/>
              <a:t>Ähli iki belgili </a:t>
            </a:r>
            <a:r>
              <a:rPr lang="hr-HR" sz="4000" b="1" dirty="0" smtClean="0"/>
              <a:t>sanlaryň jemini    hasaplaýan  algoritimiň  blok-shemasyny   düzüň </a:t>
            </a:r>
            <a:endParaRPr lang="tk-TM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95" name="Group 91"/>
          <p:cNvGrpSpPr>
            <a:grpSpLocks/>
          </p:cNvGrpSpPr>
          <p:nvPr/>
        </p:nvGrpSpPr>
        <p:grpSpPr bwMode="auto">
          <a:xfrm>
            <a:off x="2411413" y="115888"/>
            <a:ext cx="4968875" cy="6481762"/>
            <a:chOff x="1519" y="73"/>
            <a:chExt cx="3130" cy="4083"/>
          </a:xfrm>
        </p:grpSpPr>
        <p:grpSp>
          <p:nvGrpSpPr>
            <p:cNvPr id="21568" name="Group 64"/>
            <p:cNvGrpSpPr>
              <a:grpSpLocks/>
            </p:cNvGrpSpPr>
            <p:nvPr/>
          </p:nvGrpSpPr>
          <p:grpSpPr bwMode="auto">
            <a:xfrm>
              <a:off x="1519" y="73"/>
              <a:ext cx="2585" cy="330"/>
              <a:chOff x="1610" y="73"/>
              <a:chExt cx="2585" cy="330"/>
            </a:xfrm>
          </p:grpSpPr>
          <p:sp>
            <p:nvSpPr>
              <p:cNvPr id="21510" name="AutoShape 6"/>
              <p:cNvSpPr>
                <a:spLocks noChangeArrowheads="1"/>
              </p:cNvSpPr>
              <p:nvPr/>
            </p:nvSpPr>
            <p:spPr bwMode="auto">
              <a:xfrm>
                <a:off x="1610" y="73"/>
                <a:ext cx="2585" cy="318"/>
              </a:xfrm>
              <a:prstGeom prst="flowChartTerminator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11" name="Text Box 7"/>
              <p:cNvSpPr txBox="1">
                <a:spLocks noChangeArrowheads="1"/>
              </p:cNvSpPr>
              <p:nvPr/>
            </p:nvSpPr>
            <p:spPr bwMode="auto">
              <a:xfrm>
                <a:off x="1936" y="73"/>
                <a:ext cx="2070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800" b="1" dirty="0" smtClean="0"/>
                  <a:t>B</a:t>
                </a:r>
                <a:r>
                  <a:rPr lang="ru-RU" sz="2800" b="1" dirty="0" smtClean="0"/>
                  <a:t>А</a:t>
                </a:r>
                <a:r>
                  <a:rPr lang="hr-HR" sz="2800" b="1" dirty="0" smtClean="0"/>
                  <a:t>ŞLANGYJY</a:t>
                </a:r>
                <a:endParaRPr lang="ru-RU" sz="2800" b="1" dirty="0"/>
              </a:p>
            </p:txBody>
          </p:sp>
        </p:grpSp>
        <p:sp>
          <p:nvSpPr>
            <p:cNvPr id="21526" name="Line 22"/>
            <p:cNvSpPr>
              <a:spLocks noChangeShapeType="1"/>
            </p:cNvSpPr>
            <p:nvPr/>
          </p:nvSpPr>
          <p:spPr bwMode="auto">
            <a:xfrm>
              <a:off x="2835" y="391"/>
              <a:ext cx="0" cy="13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32" name="Line 28"/>
            <p:cNvSpPr>
              <a:spLocks noChangeShapeType="1"/>
            </p:cNvSpPr>
            <p:nvPr/>
          </p:nvSpPr>
          <p:spPr bwMode="auto">
            <a:xfrm>
              <a:off x="2835" y="2523"/>
              <a:ext cx="0" cy="18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545" name="Group 41"/>
            <p:cNvGrpSpPr>
              <a:grpSpLocks/>
            </p:cNvGrpSpPr>
            <p:nvPr/>
          </p:nvGrpSpPr>
          <p:grpSpPr bwMode="auto">
            <a:xfrm>
              <a:off x="1519" y="1026"/>
              <a:ext cx="2585" cy="363"/>
              <a:chOff x="1519" y="1026"/>
              <a:chExt cx="2585" cy="363"/>
            </a:xfrm>
          </p:grpSpPr>
          <p:sp>
            <p:nvSpPr>
              <p:cNvPr id="21536" name="Rectangle 32"/>
              <p:cNvSpPr>
                <a:spLocks noChangeArrowheads="1"/>
              </p:cNvSpPr>
              <p:nvPr/>
            </p:nvSpPr>
            <p:spPr bwMode="auto">
              <a:xfrm>
                <a:off x="1519" y="1026"/>
                <a:ext cx="2585" cy="363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37" name="Text Box 33"/>
              <p:cNvSpPr txBox="1">
                <a:spLocks noChangeArrowheads="1"/>
              </p:cNvSpPr>
              <p:nvPr/>
            </p:nvSpPr>
            <p:spPr bwMode="auto">
              <a:xfrm>
                <a:off x="1553" y="1055"/>
                <a:ext cx="2518" cy="327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800" b="1"/>
                  <a:t>K = 11</a:t>
                </a:r>
                <a:endParaRPr lang="ru-RU" sz="2800" b="1"/>
              </a:p>
            </p:txBody>
          </p:sp>
        </p:grpSp>
        <p:sp>
          <p:nvSpPr>
            <p:cNvPr id="21542" name="Line 38"/>
            <p:cNvSpPr>
              <a:spLocks noChangeShapeType="1"/>
            </p:cNvSpPr>
            <p:nvPr/>
          </p:nvSpPr>
          <p:spPr bwMode="auto">
            <a:xfrm>
              <a:off x="2835" y="890"/>
              <a:ext cx="0" cy="13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43" name="Line 39"/>
            <p:cNvSpPr>
              <a:spLocks noChangeShapeType="1"/>
            </p:cNvSpPr>
            <p:nvPr/>
          </p:nvSpPr>
          <p:spPr bwMode="auto">
            <a:xfrm>
              <a:off x="2835" y="1389"/>
              <a:ext cx="0" cy="27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547" name="Group 43"/>
            <p:cNvGrpSpPr>
              <a:grpSpLocks/>
            </p:cNvGrpSpPr>
            <p:nvPr/>
          </p:nvGrpSpPr>
          <p:grpSpPr bwMode="auto">
            <a:xfrm>
              <a:off x="1520" y="1661"/>
              <a:ext cx="2585" cy="363"/>
              <a:chOff x="1519" y="1026"/>
              <a:chExt cx="2585" cy="363"/>
            </a:xfrm>
          </p:grpSpPr>
          <p:sp>
            <p:nvSpPr>
              <p:cNvPr id="21548" name="Rectangle 44"/>
              <p:cNvSpPr>
                <a:spLocks noChangeArrowheads="1"/>
              </p:cNvSpPr>
              <p:nvPr/>
            </p:nvSpPr>
            <p:spPr bwMode="auto">
              <a:xfrm>
                <a:off x="1519" y="1026"/>
                <a:ext cx="2585" cy="363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49" name="Text Box 45"/>
              <p:cNvSpPr txBox="1">
                <a:spLocks noChangeArrowheads="1"/>
              </p:cNvSpPr>
              <p:nvPr/>
            </p:nvSpPr>
            <p:spPr bwMode="auto">
              <a:xfrm>
                <a:off x="1553" y="1055"/>
                <a:ext cx="2518" cy="327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800" b="1"/>
                  <a:t>S = S + K</a:t>
                </a:r>
                <a:endParaRPr lang="ru-RU" sz="2800" b="1"/>
              </a:p>
            </p:txBody>
          </p:sp>
        </p:grpSp>
        <p:sp>
          <p:nvSpPr>
            <p:cNvPr id="21550" name="Line 46"/>
            <p:cNvSpPr>
              <a:spLocks noChangeShapeType="1"/>
            </p:cNvSpPr>
            <p:nvPr/>
          </p:nvSpPr>
          <p:spPr bwMode="auto">
            <a:xfrm>
              <a:off x="2835" y="2024"/>
              <a:ext cx="0" cy="136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565" name="Group 61"/>
            <p:cNvGrpSpPr>
              <a:grpSpLocks/>
            </p:cNvGrpSpPr>
            <p:nvPr/>
          </p:nvGrpSpPr>
          <p:grpSpPr bwMode="auto">
            <a:xfrm>
              <a:off x="1519" y="2704"/>
              <a:ext cx="2630" cy="363"/>
              <a:chOff x="1565" y="2523"/>
              <a:chExt cx="2630" cy="363"/>
            </a:xfrm>
          </p:grpSpPr>
          <p:sp>
            <p:nvSpPr>
              <p:cNvPr id="21551" name="AutoShape 47"/>
              <p:cNvSpPr>
                <a:spLocks noChangeArrowheads="1"/>
              </p:cNvSpPr>
              <p:nvPr/>
            </p:nvSpPr>
            <p:spPr bwMode="auto">
              <a:xfrm>
                <a:off x="1565" y="2523"/>
                <a:ext cx="2630" cy="363"/>
              </a:xfrm>
              <a:prstGeom prst="diamond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52" name="Text Box 48"/>
              <p:cNvSpPr txBox="1">
                <a:spLocks noChangeArrowheads="1"/>
              </p:cNvSpPr>
              <p:nvPr/>
            </p:nvSpPr>
            <p:spPr bwMode="auto">
              <a:xfrm>
                <a:off x="2472" y="2523"/>
                <a:ext cx="81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800" b="1"/>
                  <a:t>K </a:t>
                </a:r>
                <a:r>
                  <a:rPr lang="en-US" sz="2800" b="1">
                    <a:cs typeface="Arial" charset="0"/>
                  </a:rPr>
                  <a:t>≤</a:t>
                </a:r>
                <a:r>
                  <a:rPr lang="en-US" sz="2800" b="1"/>
                  <a:t> 99</a:t>
                </a:r>
                <a:endParaRPr lang="ru-RU" sz="2800" b="1"/>
              </a:p>
            </p:txBody>
          </p:sp>
        </p:grpSp>
        <p:sp>
          <p:nvSpPr>
            <p:cNvPr id="21553" name="Line 49"/>
            <p:cNvSpPr>
              <a:spLocks noChangeShapeType="1"/>
            </p:cNvSpPr>
            <p:nvPr/>
          </p:nvSpPr>
          <p:spPr bwMode="auto">
            <a:xfrm flipH="1">
              <a:off x="4105" y="2886"/>
              <a:ext cx="544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56" name="Line 52"/>
            <p:cNvSpPr>
              <a:spLocks noChangeShapeType="1"/>
            </p:cNvSpPr>
            <p:nvPr/>
          </p:nvSpPr>
          <p:spPr bwMode="auto">
            <a:xfrm>
              <a:off x="4649" y="1525"/>
              <a:ext cx="0" cy="1361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70" name="Text Box 66"/>
            <p:cNvSpPr txBox="1">
              <a:spLocks noChangeArrowheads="1"/>
            </p:cNvSpPr>
            <p:nvPr/>
          </p:nvSpPr>
          <p:spPr bwMode="auto">
            <a:xfrm>
              <a:off x="2880" y="3022"/>
              <a:ext cx="72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r-HR" b="1" dirty="0" smtClean="0">
                  <a:solidFill>
                    <a:srgbClr val="663300"/>
                  </a:solidFill>
                </a:rPr>
                <a:t>ÝOK</a:t>
              </a:r>
              <a:endParaRPr lang="ru-RU" b="1" dirty="0">
                <a:solidFill>
                  <a:srgbClr val="663300"/>
                </a:solidFill>
              </a:endParaRPr>
            </a:p>
          </p:txBody>
        </p:sp>
        <p:sp>
          <p:nvSpPr>
            <p:cNvPr id="21571" name="Text Box 67"/>
            <p:cNvSpPr txBox="1">
              <a:spLocks noChangeArrowheads="1"/>
            </p:cNvSpPr>
            <p:nvPr/>
          </p:nvSpPr>
          <p:spPr bwMode="auto">
            <a:xfrm>
              <a:off x="4005" y="2659"/>
              <a:ext cx="63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r-HR" b="1" dirty="0" smtClean="0">
                  <a:solidFill>
                    <a:srgbClr val="663300"/>
                  </a:solidFill>
                </a:rPr>
                <a:t>H</a:t>
              </a:r>
              <a:r>
                <a:rPr lang="ru-RU" b="1" dirty="0" smtClean="0">
                  <a:solidFill>
                    <a:srgbClr val="663300"/>
                  </a:solidFill>
                </a:rPr>
                <a:t>а</a:t>
              </a:r>
              <a:r>
                <a:rPr lang="hr-HR" b="1" dirty="0" smtClean="0">
                  <a:solidFill>
                    <a:srgbClr val="663300"/>
                  </a:solidFill>
                </a:rPr>
                <a:t>wa</a:t>
              </a:r>
              <a:endParaRPr lang="ru-RU" b="1" dirty="0">
                <a:solidFill>
                  <a:srgbClr val="663300"/>
                </a:solidFill>
              </a:endParaRPr>
            </a:p>
          </p:txBody>
        </p:sp>
        <p:grpSp>
          <p:nvGrpSpPr>
            <p:cNvPr id="21573" name="Group 69"/>
            <p:cNvGrpSpPr>
              <a:grpSpLocks/>
            </p:cNvGrpSpPr>
            <p:nvPr/>
          </p:nvGrpSpPr>
          <p:grpSpPr bwMode="auto">
            <a:xfrm>
              <a:off x="1519" y="527"/>
              <a:ext cx="2585" cy="363"/>
              <a:chOff x="1519" y="1026"/>
              <a:chExt cx="2585" cy="363"/>
            </a:xfrm>
          </p:grpSpPr>
          <p:sp>
            <p:nvSpPr>
              <p:cNvPr id="21574" name="Rectangle 70"/>
              <p:cNvSpPr>
                <a:spLocks noChangeArrowheads="1"/>
              </p:cNvSpPr>
              <p:nvPr/>
            </p:nvSpPr>
            <p:spPr bwMode="auto">
              <a:xfrm>
                <a:off x="1519" y="1026"/>
                <a:ext cx="2585" cy="363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75" name="Text Box 71"/>
              <p:cNvSpPr txBox="1">
                <a:spLocks noChangeArrowheads="1"/>
              </p:cNvSpPr>
              <p:nvPr/>
            </p:nvSpPr>
            <p:spPr bwMode="auto">
              <a:xfrm>
                <a:off x="1553" y="1055"/>
                <a:ext cx="2518" cy="327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800" b="1"/>
                  <a:t>S</a:t>
                </a:r>
                <a:r>
                  <a:rPr lang="ru-RU" sz="2800" b="1"/>
                  <a:t> </a:t>
                </a:r>
                <a:r>
                  <a:rPr lang="en-US" sz="2800" b="1"/>
                  <a:t>=</a:t>
                </a:r>
                <a:r>
                  <a:rPr lang="ru-RU" sz="2800" b="1"/>
                  <a:t> </a:t>
                </a:r>
                <a:r>
                  <a:rPr lang="en-US" sz="2800" b="1"/>
                  <a:t>0</a:t>
                </a:r>
                <a:endParaRPr lang="ru-RU" sz="2800" b="1"/>
              </a:p>
            </p:txBody>
          </p:sp>
        </p:grpSp>
        <p:grpSp>
          <p:nvGrpSpPr>
            <p:cNvPr id="21576" name="Group 72"/>
            <p:cNvGrpSpPr>
              <a:grpSpLocks/>
            </p:cNvGrpSpPr>
            <p:nvPr/>
          </p:nvGrpSpPr>
          <p:grpSpPr bwMode="auto">
            <a:xfrm>
              <a:off x="1519" y="2160"/>
              <a:ext cx="2585" cy="363"/>
              <a:chOff x="1519" y="1026"/>
              <a:chExt cx="2585" cy="363"/>
            </a:xfrm>
          </p:grpSpPr>
          <p:sp>
            <p:nvSpPr>
              <p:cNvPr id="21577" name="Rectangle 73"/>
              <p:cNvSpPr>
                <a:spLocks noChangeArrowheads="1"/>
              </p:cNvSpPr>
              <p:nvPr/>
            </p:nvSpPr>
            <p:spPr bwMode="auto">
              <a:xfrm>
                <a:off x="1519" y="1026"/>
                <a:ext cx="2585" cy="363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78" name="Text Box 74"/>
              <p:cNvSpPr txBox="1">
                <a:spLocks noChangeArrowheads="1"/>
              </p:cNvSpPr>
              <p:nvPr/>
            </p:nvSpPr>
            <p:spPr bwMode="auto">
              <a:xfrm>
                <a:off x="1553" y="1055"/>
                <a:ext cx="2518" cy="327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2800" b="1"/>
                  <a:t>K = K + 2</a:t>
                </a:r>
                <a:endParaRPr lang="ru-RU" sz="2800" b="1"/>
              </a:p>
            </p:txBody>
          </p:sp>
        </p:grpSp>
        <p:grpSp>
          <p:nvGrpSpPr>
            <p:cNvPr id="21581" name="Group 77"/>
            <p:cNvGrpSpPr>
              <a:grpSpLocks/>
            </p:cNvGrpSpPr>
            <p:nvPr/>
          </p:nvGrpSpPr>
          <p:grpSpPr bwMode="auto">
            <a:xfrm>
              <a:off x="1519" y="3249"/>
              <a:ext cx="2586" cy="385"/>
              <a:chOff x="1519" y="663"/>
              <a:chExt cx="2949" cy="527"/>
            </a:xfrm>
          </p:grpSpPr>
          <p:sp>
            <p:nvSpPr>
              <p:cNvPr id="21582" name="AutoShape 78"/>
              <p:cNvSpPr>
                <a:spLocks noChangeArrowheads="1"/>
              </p:cNvSpPr>
              <p:nvPr/>
            </p:nvSpPr>
            <p:spPr bwMode="auto">
              <a:xfrm>
                <a:off x="1519" y="663"/>
                <a:ext cx="2949" cy="499"/>
              </a:xfrm>
              <a:prstGeom prst="flowChartInputOutpu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83" name="Text Box 79"/>
              <p:cNvSpPr txBox="1">
                <a:spLocks noChangeArrowheads="1"/>
              </p:cNvSpPr>
              <p:nvPr/>
            </p:nvSpPr>
            <p:spPr bwMode="auto">
              <a:xfrm>
                <a:off x="1899" y="742"/>
                <a:ext cx="2070" cy="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800" b="1" dirty="0" smtClean="0"/>
                  <a:t>ÇAP ETMELI </a:t>
                </a:r>
                <a:r>
                  <a:rPr lang="ru-RU" sz="2800" b="1" dirty="0" smtClean="0"/>
                  <a:t> </a:t>
                </a:r>
                <a:r>
                  <a:rPr lang="en-US" sz="2800" b="1" dirty="0"/>
                  <a:t>S</a:t>
                </a:r>
                <a:endParaRPr lang="ru-RU" sz="2800" b="1" dirty="0"/>
              </a:p>
            </p:txBody>
          </p:sp>
        </p:grpSp>
        <p:grpSp>
          <p:nvGrpSpPr>
            <p:cNvPr id="21584" name="Group 80"/>
            <p:cNvGrpSpPr>
              <a:grpSpLocks/>
            </p:cNvGrpSpPr>
            <p:nvPr/>
          </p:nvGrpSpPr>
          <p:grpSpPr bwMode="auto">
            <a:xfrm>
              <a:off x="1519" y="3793"/>
              <a:ext cx="2586" cy="363"/>
              <a:chOff x="1610" y="3748"/>
              <a:chExt cx="2585" cy="408"/>
            </a:xfrm>
          </p:grpSpPr>
          <p:sp>
            <p:nvSpPr>
              <p:cNvPr id="21585" name="AutoShape 81"/>
              <p:cNvSpPr>
                <a:spLocks noChangeArrowheads="1"/>
              </p:cNvSpPr>
              <p:nvPr/>
            </p:nvSpPr>
            <p:spPr bwMode="auto">
              <a:xfrm>
                <a:off x="1610" y="3748"/>
                <a:ext cx="2585" cy="408"/>
              </a:xfrm>
              <a:prstGeom prst="flowChartTerminator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586" name="Text Box 82"/>
              <p:cNvSpPr txBox="1">
                <a:spLocks noChangeArrowheads="1"/>
              </p:cNvSpPr>
              <p:nvPr/>
            </p:nvSpPr>
            <p:spPr bwMode="auto">
              <a:xfrm>
                <a:off x="1903" y="3787"/>
                <a:ext cx="1953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800" b="1" dirty="0" smtClean="0"/>
                  <a:t>S</a:t>
                </a:r>
                <a:r>
                  <a:rPr lang="ru-RU" sz="2800" b="1" dirty="0" smtClean="0"/>
                  <a:t>О</a:t>
                </a:r>
                <a:r>
                  <a:rPr lang="hr-HR" sz="2800" b="1" dirty="0" smtClean="0"/>
                  <a:t>ŇY</a:t>
                </a:r>
                <a:endParaRPr lang="ru-RU" sz="2800" b="1" dirty="0"/>
              </a:p>
            </p:txBody>
          </p:sp>
        </p:grpSp>
        <p:sp>
          <p:nvSpPr>
            <p:cNvPr id="21587" name="Line 83"/>
            <p:cNvSpPr>
              <a:spLocks noChangeShapeType="1"/>
            </p:cNvSpPr>
            <p:nvPr/>
          </p:nvSpPr>
          <p:spPr bwMode="auto">
            <a:xfrm>
              <a:off x="2835" y="3067"/>
              <a:ext cx="0" cy="182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88" name="Line 84"/>
            <p:cNvSpPr>
              <a:spLocks noChangeShapeType="1"/>
            </p:cNvSpPr>
            <p:nvPr/>
          </p:nvSpPr>
          <p:spPr bwMode="auto">
            <a:xfrm>
              <a:off x="2835" y="3612"/>
              <a:ext cx="0" cy="181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94" name="Line 90"/>
            <p:cNvSpPr>
              <a:spLocks noChangeShapeType="1"/>
            </p:cNvSpPr>
            <p:nvPr/>
          </p:nvSpPr>
          <p:spPr bwMode="auto">
            <a:xfrm flipH="1">
              <a:off x="2835" y="1525"/>
              <a:ext cx="1814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4282" y="785794"/>
            <a:ext cx="8532844" cy="5143536"/>
          </a:xfrm>
        </p:spPr>
        <p:txBody>
          <a:bodyPr/>
          <a:lstStyle/>
          <a:p>
            <a:pPr marL="0" indent="363538" algn="ctr">
              <a:lnSpc>
                <a:spcPct val="80000"/>
              </a:lnSpc>
              <a:buFontTx/>
              <a:buNone/>
            </a:pPr>
            <a:r>
              <a:rPr lang="en-US" sz="6000" b="1" dirty="0" smtClean="0">
                <a:solidFill>
                  <a:srgbClr val="7030A0"/>
                </a:solidFill>
                <a:latin typeface="Arial Black" pitchFamily="34" charset="0"/>
              </a:rPr>
              <a:t>P=1*2*3</a:t>
            </a:r>
            <a:r>
              <a:rPr lang="en-US" sz="6000" b="1" dirty="0">
                <a:solidFill>
                  <a:srgbClr val="7030A0"/>
                </a:solidFill>
                <a:latin typeface="Arial Black" pitchFamily="34" charset="0"/>
              </a:rPr>
              <a:t>*…*</a:t>
            </a:r>
            <a:r>
              <a:rPr lang="en-US" sz="6000" b="1" dirty="0" smtClean="0">
                <a:solidFill>
                  <a:srgbClr val="7030A0"/>
                </a:solidFill>
                <a:latin typeface="Arial Black" pitchFamily="34" charset="0"/>
              </a:rPr>
              <a:t>n</a:t>
            </a:r>
            <a:endParaRPr lang="tk-TM" sz="54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marL="0" indent="363538" algn="ctr">
              <a:lnSpc>
                <a:spcPct val="80000"/>
              </a:lnSpc>
              <a:buFontTx/>
              <a:buNone/>
            </a:pPr>
            <a:r>
              <a:rPr lang="tk-TM" sz="4400" b="1" dirty="0" smtClean="0"/>
              <a:t>Köpeltmek  hasyly  hasaplaýan algoritimiň</a:t>
            </a:r>
            <a:r>
              <a:rPr lang="hr-HR" sz="4400" b="1" dirty="0" smtClean="0"/>
              <a:t> </a:t>
            </a:r>
            <a:r>
              <a:rPr lang="tk-TM" sz="4400" b="1" dirty="0" smtClean="0"/>
              <a:t> </a:t>
            </a:r>
            <a:r>
              <a:rPr lang="hr-HR" sz="4400" b="1" dirty="0" smtClean="0"/>
              <a:t>blok-shemasyny   düzüň </a:t>
            </a:r>
            <a:endParaRPr lang="ru-RU" sz="4400" b="1" dirty="0" smtClean="0"/>
          </a:p>
          <a:p>
            <a:pPr marL="0" indent="363538" algn="ctr">
              <a:lnSpc>
                <a:spcPct val="80000"/>
              </a:lnSpc>
              <a:buFontTx/>
              <a:buNone/>
            </a:pPr>
            <a:r>
              <a:rPr lang="tk-TM" sz="4800" b="1" dirty="0" smtClean="0">
                <a:solidFill>
                  <a:srgbClr val="FF0000"/>
                </a:solidFill>
              </a:rPr>
              <a:t>Bu köpeltmek hasyla</a:t>
            </a:r>
            <a:r>
              <a:rPr lang="tk-TM" sz="5400" b="1" dirty="0" smtClean="0">
                <a:solidFill>
                  <a:srgbClr val="00B050"/>
                </a:solidFill>
              </a:rPr>
              <a:t>”faktorial” </a:t>
            </a:r>
            <a:r>
              <a:rPr lang="tk-TM" sz="4800" b="1" dirty="0" smtClean="0">
                <a:solidFill>
                  <a:srgbClr val="FF0000"/>
                </a:solidFill>
              </a:rPr>
              <a:t>diýilýär we </a:t>
            </a:r>
            <a:r>
              <a:rPr lang="tk-TM" sz="6000" b="1" dirty="0" smtClean="0">
                <a:solidFill>
                  <a:srgbClr val="002060"/>
                </a:solidFill>
              </a:rPr>
              <a:t>n! </a:t>
            </a:r>
            <a:r>
              <a:rPr lang="tk-TM" sz="4800" b="1" dirty="0" smtClean="0">
                <a:solidFill>
                  <a:srgbClr val="FF0000"/>
                </a:solidFill>
              </a:rPr>
              <a:t>belgilenýär</a:t>
            </a:r>
            <a:r>
              <a:rPr lang="tk-TM" sz="4800" b="1" dirty="0" smtClean="0"/>
              <a:t>.</a:t>
            </a:r>
            <a:endParaRPr 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71" name="Group 71"/>
          <p:cNvGrpSpPr>
            <a:grpSpLocks/>
          </p:cNvGrpSpPr>
          <p:nvPr/>
        </p:nvGrpSpPr>
        <p:grpSpPr bwMode="auto">
          <a:xfrm>
            <a:off x="468313" y="115888"/>
            <a:ext cx="8351838" cy="6707187"/>
            <a:chOff x="340" y="73"/>
            <a:chExt cx="5261" cy="4225"/>
          </a:xfrm>
        </p:grpSpPr>
        <p:grpSp>
          <p:nvGrpSpPr>
            <p:cNvPr id="25668" name="Group 68"/>
            <p:cNvGrpSpPr>
              <a:grpSpLocks/>
            </p:cNvGrpSpPr>
            <p:nvPr/>
          </p:nvGrpSpPr>
          <p:grpSpPr bwMode="auto">
            <a:xfrm>
              <a:off x="340" y="73"/>
              <a:ext cx="5261" cy="4225"/>
              <a:chOff x="340" y="73"/>
              <a:chExt cx="5261" cy="4225"/>
            </a:xfrm>
          </p:grpSpPr>
          <p:grpSp>
            <p:nvGrpSpPr>
              <p:cNvPr id="25617" name="Group 17"/>
              <p:cNvGrpSpPr>
                <a:grpSpLocks/>
              </p:cNvGrpSpPr>
              <p:nvPr/>
            </p:nvGrpSpPr>
            <p:grpSpPr bwMode="auto">
              <a:xfrm>
                <a:off x="3016" y="3938"/>
                <a:ext cx="2585" cy="360"/>
                <a:chOff x="1610" y="3745"/>
                <a:chExt cx="2585" cy="462"/>
              </a:xfrm>
            </p:grpSpPr>
            <p:sp>
              <p:nvSpPr>
                <p:cNvPr id="25618" name="AutoShape 18"/>
                <p:cNvSpPr>
                  <a:spLocks noChangeArrowheads="1"/>
                </p:cNvSpPr>
                <p:nvPr/>
              </p:nvSpPr>
              <p:spPr bwMode="auto">
                <a:xfrm>
                  <a:off x="1610" y="3745"/>
                  <a:ext cx="2585" cy="408"/>
                </a:xfrm>
                <a:prstGeom prst="flowChartTerminator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619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903" y="3787"/>
                  <a:ext cx="1953" cy="4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tk-TM" sz="2800" b="1" dirty="0" smtClean="0"/>
                    <a:t>soňy</a:t>
                  </a:r>
                  <a:endParaRPr lang="ru-RU" sz="2800" b="1" dirty="0"/>
                </a:p>
              </p:txBody>
            </p:sp>
          </p:grpSp>
          <p:grpSp>
            <p:nvGrpSpPr>
              <p:cNvPr id="25665" name="Group 65"/>
              <p:cNvGrpSpPr>
                <a:grpSpLocks/>
              </p:cNvGrpSpPr>
              <p:nvPr/>
            </p:nvGrpSpPr>
            <p:grpSpPr bwMode="auto">
              <a:xfrm>
                <a:off x="340" y="73"/>
                <a:ext cx="3039" cy="3995"/>
                <a:chOff x="1610" y="73"/>
                <a:chExt cx="3039" cy="3995"/>
              </a:xfrm>
            </p:grpSpPr>
            <p:grpSp>
              <p:nvGrpSpPr>
                <p:cNvPr id="25638" name="Group 38"/>
                <p:cNvGrpSpPr>
                  <a:grpSpLocks/>
                </p:cNvGrpSpPr>
                <p:nvPr/>
              </p:nvGrpSpPr>
              <p:grpSpPr bwMode="auto">
                <a:xfrm>
                  <a:off x="1610" y="3657"/>
                  <a:ext cx="2585" cy="411"/>
                  <a:chOff x="1565" y="3158"/>
                  <a:chExt cx="2585" cy="411"/>
                </a:xfrm>
              </p:grpSpPr>
              <p:sp>
                <p:nvSpPr>
                  <p:cNvPr id="25609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1565" y="3203"/>
                    <a:ext cx="2585" cy="366"/>
                  </a:xfrm>
                  <a:prstGeom prst="flowChartInputOutput">
                    <a:avLst/>
                  </a:prstGeom>
                  <a:gradFill rotWithShape="1">
                    <a:gsLst>
                      <a:gs pos="0">
                        <a:srgbClr val="FFCC66"/>
                      </a:gs>
                      <a:gs pos="50000">
                        <a:schemeClr val="bg1"/>
                      </a:gs>
                      <a:gs pos="100000">
                        <a:srgbClr val="FFCC66"/>
                      </a:gs>
                    </a:gsLst>
                    <a:lin ang="5400000" scaled="1"/>
                  </a:gradFill>
                  <a:ln w="19050">
                    <a:solidFill>
                      <a:srgbClr val="6633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610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82" y="3158"/>
                    <a:ext cx="1953" cy="40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ru-RU" sz="3600" b="1" dirty="0" smtClean="0"/>
                      <a:t> </a:t>
                    </a:r>
                    <a:r>
                      <a:rPr lang="ru-RU" sz="3600" b="1" dirty="0" err="1" smtClean="0"/>
                      <a:t>çap</a:t>
                    </a:r>
                    <a:r>
                      <a:rPr lang="ru-RU" sz="3600" b="1" dirty="0" smtClean="0"/>
                      <a:t> </a:t>
                    </a:r>
                    <a:r>
                      <a:rPr lang="ru-RU" sz="3600" b="1" dirty="0" err="1" smtClean="0"/>
                      <a:t>etmeli</a:t>
                    </a:r>
                    <a:r>
                      <a:rPr lang="ru-RU" sz="3600" b="1" dirty="0" smtClean="0"/>
                      <a:t> </a:t>
                    </a:r>
                    <a:r>
                      <a:rPr lang="en-US" sz="3600" b="1" dirty="0"/>
                      <a:t>P</a:t>
                    </a:r>
                    <a:endParaRPr lang="ru-RU" sz="3600" b="1" dirty="0"/>
                  </a:p>
                </p:txBody>
              </p:sp>
            </p:grpSp>
            <p:grpSp>
              <p:nvGrpSpPr>
                <p:cNvPr id="25663" name="Group 63"/>
                <p:cNvGrpSpPr>
                  <a:grpSpLocks/>
                </p:cNvGrpSpPr>
                <p:nvPr/>
              </p:nvGrpSpPr>
              <p:grpSpPr bwMode="auto">
                <a:xfrm>
                  <a:off x="1610" y="73"/>
                  <a:ext cx="3039" cy="3449"/>
                  <a:chOff x="1610" y="119"/>
                  <a:chExt cx="3039" cy="3449"/>
                </a:xfrm>
              </p:grpSpPr>
              <p:sp>
                <p:nvSpPr>
                  <p:cNvPr id="25646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2925" y="3022"/>
                    <a:ext cx="0" cy="136"/>
                  </a:xfrm>
                  <a:prstGeom prst="line">
                    <a:avLst/>
                  </a:prstGeom>
                  <a:noFill/>
                  <a:ln w="19050">
                    <a:solidFill>
                      <a:srgbClr val="663300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5662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1610" y="119"/>
                    <a:ext cx="3039" cy="3449"/>
                    <a:chOff x="1610" y="209"/>
                    <a:chExt cx="3039" cy="3449"/>
                  </a:xfrm>
                </p:grpSpPr>
                <p:grpSp>
                  <p:nvGrpSpPr>
                    <p:cNvPr id="25605" name="Group 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10" y="209"/>
                      <a:ext cx="2585" cy="363"/>
                      <a:chOff x="1610" y="164"/>
                      <a:chExt cx="2585" cy="363"/>
                    </a:xfrm>
                  </p:grpSpPr>
                  <p:sp>
                    <p:nvSpPr>
                      <p:cNvPr id="25606" name="AutoShape 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10" y="164"/>
                        <a:ext cx="2585" cy="363"/>
                      </a:xfrm>
                      <a:prstGeom prst="flowChartTerminator">
                        <a:avLst/>
                      </a:prstGeom>
                      <a:gradFill rotWithShape="1">
                        <a:gsLst>
                          <a:gs pos="0">
                            <a:srgbClr val="FFCC66"/>
                          </a:gs>
                          <a:gs pos="50000">
                            <a:schemeClr val="bg1"/>
                          </a:gs>
                          <a:gs pos="100000">
                            <a:srgbClr val="FFCC66"/>
                          </a:gs>
                        </a:gsLst>
                        <a:lin ang="5400000" scaled="1"/>
                      </a:gradFill>
                      <a:ln w="19050">
                        <a:solidFill>
                          <a:srgbClr val="6633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5607" name="Text Box 7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284" y="164"/>
                        <a:ext cx="1416" cy="33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tk-TM" sz="2800" b="1" dirty="0" smtClean="0"/>
                          <a:t>başlangyjy</a:t>
                        </a:r>
                        <a:endParaRPr lang="ru-RU" sz="2800" b="1" dirty="0"/>
                      </a:p>
                    </p:txBody>
                  </p:sp>
                </p:grpSp>
                <p:sp>
                  <p:nvSpPr>
                    <p:cNvPr id="25620" name="Line 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49" y="2160"/>
                      <a:ext cx="0" cy="1315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6633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628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25" y="2614"/>
                      <a:ext cx="0" cy="18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663300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630" name="Line 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50" y="3475"/>
                      <a:ext cx="499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66330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5637" name="Group 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10" y="713"/>
                      <a:ext cx="2585" cy="404"/>
                      <a:chOff x="2290" y="577"/>
                      <a:chExt cx="2585" cy="404"/>
                    </a:xfrm>
                  </p:grpSpPr>
                  <p:sp>
                    <p:nvSpPr>
                      <p:cNvPr id="25635" name="AutoShape 3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618"/>
                        <a:ext cx="2585" cy="327"/>
                      </a:xfrm>
                      <a:prstGeom prst="flowChartInputOutput">
                        <a:avLst/>
                      </a:prstGeom>
                      <a:gradFill rotWithShape="1">
                        <a:gsLst>
                          <a:gs pos="0">
                            <a:srgbClr val="FFCC66"/>
                          </a:gs>
                          <a:gs pos="50000">
                            <a:schemeClr val="bg1"/>
                          </a:gs>
                          <a:gs pos="100000">
                            <a:srgbClr val="FFCC66"/>
                          </a:gs>
                        </a:gsLst>
                        <a:lin ang="5400000" scaled="1"/>
                      </a:gradFill>
                      <a:ln w="19050">
                        <a:solidFill>
                          <a:srgbClr val="6633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5636" name="Text Box 3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607" y="577"/>
                        <a:ext cx="1815" cy="4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ru-RU" sz="3600" b="1" dirty="0" err="1" smtClean="0"/>
                          <a:t>girizmeli</a:t>
                        </a:r>
                        <a:r>
                          <a:rPr lang="ru-RU" sz="3600" b="1" dirty="0" smtClean="0"/>
                          <a:t>: </a:t>
                        </a:r>
                        <a:r>
                          <a:rPr lang="en-US" sz="3600" b="1" dirty="0"/>
                          <a:t>n</a:t>
                        </a:r>
                        <a:endParaRPr lang="ru-RU" sz="3600" b="1" dirty="0"/>
                      </a:p>
                    </p:txBody>
                  </p:sp>
                </p:grpSp>
                <p:grpSp>
                  <p:nvGrpSpPr>
                    <p:cNvPr id="25640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10" y="1207"/>
                      <a:ext cx="2585" cy="404"/>
                      <a:chOff x="2154" y="1162"/>
                      <a:chExt cx="2585" cy="404"/>
                    </a:xfrm>
                  </p:grpSpPr>
                  <p:sp>
                    <p:nvSpPr>
                      <p:cNvPr id="25632" name="Rectangle 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154" y="1207"/>
                        <a:ext cx="2585" cy="318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CC66"/>
                          </a:gs>
                          <a:gs pos="50000">
                            <a:schemeClr val="bg1"/>
                          </a:gs>
                          <a:gs pos="100000">
                            <a:srgbClr val="FFCC66"/>
                          </a:gs>
                        </a:gsLst>
                        <a:lin ang="5400000" scaled="1"/>
                      </a:gradFill>
                      <a:ln w="19050">
                        <a:solidFill>
                          <a:srgbClr val="6633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5639" name="Text Box 3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835" y="1162"/>
                        <a:ext cx="1225" cy="4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en-US" sz="3600" b="1"/>
                          <a:t>P = </a:t>
                        </a:r>
                        <a:r>
                          <a:rPr lang="ru-RU" sz="3600" b="1"/>
                          <a:t>1</a:t>
                        </a:r>
                        <a:endParaRPr lang="ru-RU" sz="3600"/>
                      </a:p>
                    </p:txBody>
                  </p:sp>
                </p:grpSp>
                <p:grpSp>
                  <p:nvGrpSpPr>
                    <p:cNvPr id="25642" name="Group 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10" y="2255"/>
                      <a:ext cx="2585" cy="404"/>
                      <a:chOff x="1610" y="2432"/>
                      <a:chExt cx="2585" cy="404"/>
                    </a:xfrm>
                  </p:grpSpPr>
                  <p:sp>
                    <p:nvSpPr>
                      <p:cNvPr id="25615" name="Rectangle 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10" y="2478"/>
                        <a:ext cx="2585" cy="31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CC66"/>
                          </a:gs>
                          <a:gs pos="50000">
                            <a:schemeClr val="bg1"/>
                          </a:gs>
                          <a:gs pos="100000">
                            <a:srgbClr val="FFCC66"/>
                          </a:gs>
                        </a:gsLst>
                        <a:lin ang="5400000" scaled="1"/>
                      </a:gradFill>
                      <a:ln w="19050">
                        <a:solidFill>
                          <a:srgbClr val="6633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5641" name="Text Box 4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199" y="2432"/>
                        <a:ext cx="1361" cy="4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en-US" sz="3600" b="1"/>
                          <a:t>P = P * i</a:t>
                        </a:r>
                        <a:endParaRPr lang="ru-RU" sz="3600"/>
                      </a:p>
                    </p:txBody>
                  </p:sp>
                </p:grpSp>
                <p:sp>
                  <p:nvSpPr>
                    <p:cNvPr id="25622" name="Line 2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25" y="572"/>
                      <a:ext cx="0" cy="18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663300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643" name="Line 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25" y="1071"/>
                      <a:ext cx="0" cy="18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663300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644" name="Line 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25" y="1570"/>
                      <a:ext cx="0" cy="182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663300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645" name="Line 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25" y="2069"/>
                      <a:ext cx="0" cy="22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663300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5649" name="Group 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10" y="1711"/>
                      <a:ext cx="2585" cy="404"/>
                      <a:chOff x="1610" y="2432"/>
                      <a:chExt cx="2585" cy="404"/>
                    </a:xfrm>
                  </p:grpSpPr>
                  <p:sp>
                    <p:nvSpPr>
                      <p:cNvPr id="25650" name="Rectangle 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10" y="2478"/>
                        <a:ext cx="2585" cy="31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CC66"/>
                          </a:gs>
                          <a:gs pos="50000">
                            <a:schemeClr val="bg1"/>
                          </a:gs>
                          <a:gs pos="100000">
                            <a:srgbClr val="FFCC66"/>
                          </a:gs>
                        </a:gsLst>
                        <a:lin ang="5400000" scaled="1"/>
                      </a:gradFill>
                      <a:ln w="19050">
                        <a:solidFill>
                          <a:srgbClr val="6633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5651" name="Text Box 5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199" y="2432"/>
                        <a:ext cx="1361" cy="4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en-US" sz="3600" b="1"/>
                          <a:t> i</a:t>
                        </a:r>
                        <a:r>
                          <a:rPr lang="ru-RU" sz="3600" b="1"/>
                          <a:t> = 1</a:t>
                        </a:r>
                        <a:endParaRPr lang="ru-RU" sz="3600"/>
                      </a:p>
                    </p:txBody>
                  </p:sp>
                </p:grpSp>
                <p:grpSp>
                  <p:nvGrpSpPr>
                    <p:cNvPr id="25652" name="Group 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10" y="2754"/>
                      <a:ext cx="2585" cy="404"/>
                      <a:chOff x="1610" y="2432"/>
                      <a:chExt cx="2585" cy="404"/>
                    </a:xfrm>
                  </p:grpSpPr>
                  <p:sp>
                    <p:nvSpPr>
                      <p:cNvPr id="25653" name="Rectangle 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10" y="2478"/>
                        <a:ext cx="2585" cy="31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CC66"/>
                          </a:gs>
                          <a:gs pos="50000">
                            <a:schemeClr val="bg1"/>
                          </a:gs>
                          <a:gs pos="100000">
                            <a:srgbClr val="FFCC66"/>
                          </a:gs>
                        </a:gsLst>
                        <a:lin ang="5400000" scaled="1"/>
                      </a:gradFill>
                      <a:ln w="19050">
                        <a:solidFill>
                          <a:srgbClr val="6633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5654" name="Text Box 54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199" y="2432"/>
                        <a:ext cx="1361" cy="4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en-US" sz="3600" b="1"/>
                          <a:t> i</a:t>
                        </a:r>
                        <a:r>
                          <a:rPr lang="ru-RU" sz="3600" b="1"/>
                          <a:t> = </a:t>
                        </a:r>
                        <a:r>
                          <a:rPr lang="en-US" sz="3600" b="1"/>
                          <a:t>i + </a:t>
                        </a:r>
                        <a:r>
                          <a:rPr lang="ru-RU" sz="3600" b="1"/>
                          <a:t>1</a:t>
                        </a:r>
                        <a:endParaRPr lang="ru-RU" sz="3600"/>
                      </a:p>
                    </p:txBody>
                  </p:sp>
                </p:grpSp>
                <p:grpSp>
                  <p:nvGrpSpPr>
                    <p:cNvPr id="25657" name="Group 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610" y="3249"/>
                      <a:ext cx="2585" cy="409"/>
                      <a:chOff x="1565" y="2523"/>
                      <a:chExt cx="2630" cy="363"/>
                    </a:xfrm>
                  </p:grpSpPr>
                  <p:sp>
                    <p:nvSpPr>
                      <p:cNvPr id="25658" name="AutoShap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65" y="2523"/>
                        <a:ext cx="2630" cy="363"/>
                      </a:xfrm>
                      <a:prstGeom prst="diamond">
                        <a:avLst/>
                      </a:prstGeom>
                      <a:gradFill rotWithShape="1">
                        <a:gsLst>
                          <a:gs pos="0">
                            <a:srgbClr val="FFCC66"/>
                          </a:gs>
                          <a:gs pos="50000">
                            <a:schemeClr val="bg1"/>
                          </a:gs>
                          <a:gs pos="100000">
                            <a:srgbClr val="FFCC66"/>
                          </a:gs>
                        </a:gsLst>
                        <a:lin ang="5400000" scaled="1"/>
                      </a:gradFill>
                      <a:ln w="19050">
                        <a:solidFill>
                          <a:srgbClr val="6633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5659" name="Text Box 5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472" y="2523"/>
                        <a:ext cx="816" cy="35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en-US" sz="3600" b="1"/>
                          <a:t>i </a:t>
                        </a:r>
                        <a:r>
                          <a:rPr lang="en-US" sz="3600" b="1">
                            <a:cs typeface="Arial" charset="0"/>
                          </a:rPr>
                          <a:t>≤</a:t>
                        </a:r>
                        <a:r>
                          <a:rPr lang="en-US" sz="3600" b="1"/>
                          <a:t> n</a:t>
                        </a:r>
                        <a:endParaRPr lang="ru-RU" sz="3600" b="1"/>
                      </a:p>
                    </p:txBody>
                  </p:sp>
                </p:grpSp>
                <p:sp>
                  <p:nvSpPr>
                    <p:cNvPr id="25661" name="Line 6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925" y="2160"/>
                      <a:ext cx="1724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663300"/>
                      </a:solidFill>
                      <a:round/>
                      <a:headEnd/>
                      <a:tailEnd type="triangle" w="med" len="med"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25664" name="Line 64"/>
                <p:cNvSpPr>
                  <a:spLocks noChangeShapeType="1"/>
                </p:cNvSpPr>
                <p:nvPr/>
              </p:nvSpPr>
              <p:spPr bwMode="auto">
                <a:xfrm>
                  <a:off x="2925" y="3521"/>
                  <a:ext cx="0" cy="181"/>
                </a:xfrm>
                <a:prstGeom prst="line">
                  <a:avLst/>
                </a:prstGeom>
                <a:noFill/>
                <a:ln w="19050">
                  <a:solidFill>
                    <a:srgbClr val="6633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5666" name="Line 66"/>
              <p:cNvSpPr>
                <a:spLocks noChangeShapeType="1"/>
              </p:cNvSpPr>
              <p:nvPr/>
            </p:nvSpPr>
            <p:spPr bwMode="auto">
              <a:xfrm>
                <a:off x="1655" y="4065"/>
                <a:ext cx="0" cy="91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67" name="Line 67"/>
              <p:cNvSpPr>
                <a:spLocks noChangeShapeType="1"/>
              </p:cNvSpPr>
              <p:nvPr/>
            </p:nvSpPr>
            <p:spPr bwMode="auto">
              <a:xfrm>
                <a:off x="1655" y="4156"/>
                <a:ext cx="1407" cy="0"/>
              </a:xfrm>
              <a:prstGeom prst="line">
                <a:avLst/>
              </a:prstGeom>
              <a:noFill/>
              <a:ln w="19050">
                <a:solidFill>
                  <a:srgbClr val="66330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5669" name="Text Box 69"/>
            <p:cNvSpPr txBox="1">
              <a:spLocks noChangeArrowheads="1"/>
            </p:cNvSpPr>
            <p:nvPr/>
          </p:nvSpPr>
          <p:spPr bwMode="auto">
            <a:xfrm>
              <a:off x="2925" y="3113"/>
              <a:ext cx="58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k-TM" dirty="0" smtClean="0">
                  <a:solidFill>
                    <a:srgbClr val="663300"/>
                  </a:solidFill>
                </a:rPr>
                <a:t>hawa</a:t>
              </a:r>
              <a:endParaRPr lang="ru-RU" dirty="0">
                <a:solidFill>
                  <a:srgbClr val="663300"/>
                </a:solidFill>
              </a:endParaRPr>
            </a:p>
          </p:txBody>
        </p:sp>
        <p:sp>
          <p:nvSpPr>
            <p:cNvPr id="25670" name="Text Box 70"/>
            <p:cNvSpPr txBox="1">
              <a:spLocks noChangeArrowheads="1"/>
            </p:cNvSpPr>
            <p:nvPr/>
          </p:nvSpPr>
          <p:spPr bwMode="auto">
            <a:xfrm>
              <a:off x="1701" y="3475"/>
              <a:ext cx="36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err="1" smtClean="0">
                  <a:solidFill>
                    <a:srgbClr val="663300"/>
                  </a:solidFill>
                </a:rPr>
                <a:t>ýok</a:t>
              </a:r>
              <a:endParaRPr lang="ru-RU" dirty="0">
                <a:solidFill>
                  <a:srgbClr val="6633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96975"/>
            <a:ext cx="8785225" cy="4392613"/>
          </a:xfrm>
        </p:spPr>
        <p:txBody>
          <a:bodyPr/>
          <a:lstStyle/>
          <a:p>
            <a:pPr lvl="0">
              <a:buNone/>
            </a:pPr>
            <a:r>
              <a:rPr lang="sq-AL" sz="5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Käbir </a:t>
            </a:r>
            <a:r>
              <a:rPr lang="sq-AL" sz="5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şerte</a:t>
            </a:r>
            <a:r>
              <a:rPr lang="en-US" sz="5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q-AL" sz="5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baglylykda </a:t>
            </a:r>
            <a:r>
              <a:rPr lang="sq-AL" sz="5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şol bir </a:t>
            </a:r>
            <a:r>
              <a:rPr lang="sq-AL" sz="5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buýruklaryň</a:t>
            </a:r>
            <a:r>
              <a:rPr lang="en-US" sz="5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q-AL" sz="5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q-AL" sz="5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yzygiderliginiň birnäçe gezek gaýtalanýan algoritmine</a:t>
            </a:r>
            <a:r>
              <a:rPr lang="sq-AL" sz="5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54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q-AL" sz="5400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gaýtalanma</a:t>
            </a:r>
            <a:r>
              <a:rPr lang="sq-AL" sz="54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sq-AL" sz="54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algoritmleri </a:t>
            </a:r>
            <a:r>
              <a:rPr lang="en-US" sz="54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sq-AL" sz="5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diýilýär</a:t>
            </a:r>
            <a:r>
              <a:rPr lang="sq-AL" sz="5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sz="5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265113" algn="ctr">
              <a:buFontTx/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2" name="Rectangle 100"/>
          <p:cNvSpPr>
            <a:spLocks noChangeArrowheads="1"/>
          </p:cNvSpPr>
          <p:nvPr/>
        </p:nvSpPr>
        <p:spPr bwMode="auto">
          <a:xfrm>
            <a:off x="0" y="1428736"/>
            <a:ext cx="9144000" cy="3786214"/>
          </a:xfrm>
          <a:prstGeom prst="rect">
            <a:avLst/>
          </a:prstGeom>
          <a:solidFill>
            <a:srgbClr val="FFAA71">
              <a:alpha val="49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8727" name="Group 55"/>
          <p:cNvGrpSpPr>
            <a:grpSpLocks/>
          </p:cNvGrpSpPr>
          <p:nvPr/>
        </p:nvGrpSpPr>
        <p:grpSpPr bwMode="auto">
          <a:xfrm>
            <a:off x="642910" y="2000240"/>
            <a:ext cx="3889375" cy="2087563"/>
            <a:chOff x="158" y="346"/>
            <a:chExt cx="2450" cy="1315"/>
          </a:xfrm>
        </p:grpSpPr>
        <p:grpSp>
          <p:nvGrpSpPr>
            <p:cNvPr id="28725" name="Group 53"/>
            <p:cNvGrpSpPr>
              <a:grpSpLocks/>
            </p:cNvGrpSpPr>
            <p:nvPr/>
          </p:nvGrpSpPr>
          <p:grpSpPr bwMode="auto">
            <a:xfrm>
              <a:off x="158" y="346"/>
              <a:ext cx="2359" cy="1315"/>
              <a:chOff x="158" y="346"/>
              <a:chExt cx="2359" cy="1315"/>
            </a:xfrm>
          </p:grpSpPr>
          <p:grpSp>
            <p:nvGrpSpPr>
              <p:cNvPr id="28712" name="Group 40"/>
              <p:cNvGrpSpPr>
                <a:grpSpLocks/>
              </p:cNvGrpSpPr>
              <p:nvPr/>
            </p:nvGrpSpPr>
            <p:grpSpPr bwMode="auto">
              <a:xfrm>
                <a:off x="1157" y="572"/>
                <a:ext cx="1088" cy="545"/>
                <a:chOff x="567" y="572"/>
                <a:chExt cx="1043" cy="499"/>
              </a:xfrm>
            </p:grpSpPr>
            <p:sp>
              <p:nvSpPr>
                <p:cNvPr id="28708" name="AutoShape 36"/>
                <p:cNvSpPr>
                  <a:spLocks noChangeArrowheads="1"/>
                </p:cNvSpPr>
                <p:nvPr/>
              </p:nvSpPr>
              <p:spPr bwMode="auto">
                <a:xfrm>
                  <a:off x="567" y="572"/>
                  <a:ext cx="1043" cy="499"/>
                </a:xfrm>
                <a:prstGeom prst="flowChartDecision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0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702" y="704"/>
                  <a:ext cx="817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hr-HR" b="1" dirty="0" smtClean="0"/>
                    <a:t>ŞERT</a:t>
                  </a:r>
                  <a:endParaRPr lang="ru-RU" b="1" dirty="0"/>
                </a:p>
              </p:txBody>
            </p:sp>
          </p:grpSp>
          <p:grpSp>
            <p:nvGrpSpPr>
              <p:cNvPr id="28713" name="Group 41"/>
              <p:cNvGrpSpPr>
                <a:grpSpLocks/>
              </p:cNvGrpSpPr>
              <p:nvPr/>
            </p:nvGrpSpPr>
            <p:grpSpPr bwMode="auto">
              <a:xfrm>
                <a:off x="249" y="1117"/>
                <a:ext cx="1270" cy="317"/>
                <a:chOff x="612" y="1253"/>
                <a:chExt cx="1270" cy="317"/>
              </a:xfrm>
            </p:grpSpPr>
            <p:sp>
              <p:nvSpPr>
                <p:cNvPr id="28709" name="Rectangle 37"/>
                <p:cNvSpPr>
                  <a:spLocks noChangeArrowheads="1"/>
                </p:cNvSpPr>
                <p:nvPr/>
              </p:nvSpPr>
              <p:spPr bwMode="auto">
                <a:xfrm>
                  <a:off x="612" y="1253"/>
                  <a:ext cx="1270" cy="317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1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657" y="1298"/>
                  <a:ext cx="117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hr-HR" b="1" dirty="0" smtClean="0"/>
                    <a:t>SERIÝA</a:t>
                  </a:r>
                  <a:endParaRPr lang="ru-RU" b="1" dirty="0"/>
                </a:p>
              </p:txBody>
            </p:sp>
          </p:grpSp>
          <p:sp>
            <p:nvSpPr>
              <p:cNvPr id="28715" name="Line 43"/>
              <p:cNvSpPr>
                <a:spLocks noChangeShapeType="1"/>
              </p:cNvSpPr>
              <p:nvPr/>
            </p:nvSpPr>
            <p:spPr bwMode="auto">
              <a:xfrm>
                <a:off x="1701" y="346"/>
                <a:ext cx="0" cy="2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16" name="Line 44"/>
              <p:cNvSpPr>
                <a:spLocks noChangeShapeType="1"/>
              </p:cNvSpPr>
              <p:nvPr/>
            </p:nvSpPr>
            <p:spPr bwMode="auto">
              <a:xfrm flipH="1">
                <a:off x="884" y="845"/>
                <a:ext cx="2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17" name="Line 45"/>
              <p:cNvSpPr>
                <a:spLocks noChangeShapeType="1"/>
              </p:cNvSpPr>
              <p:nvPr/>
            </p:nvSpPr>
            <p:spPr bwMode="auto">
              <a:xfrm flipH="1">
                <a:off x="2245" y="845"/>
                <a:ext cx="2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18" name="Line 46"/>
              <p:cNvSpPr>
                <a:spLocks noChangeShapeType="1"/>
              </p:cNvSpPr>
              <p:nvPr/>
            </p:nvSpPr>
            <p:spPr bwMode="auto">
              <a:xfrm>
                <a:off x="884" y="845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19" name="Line 47"/>
              <p:cNvSpPr>
                <a:spLocks noChangeShapeType="1"/>
              </p:cNvSpPr>
              <p:nvPr/>
            </p:nvSpPr>
            <p:spPr bwMode="auto">
              <a:xfrm>
                <a:off x="2517" y="845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20" name="Line 48"/>
              <p:cNvSpPr>
                <a:spLocks noChangeShapeType="1"/>
              </p:cNvSpPr>
              <p:nvPr/>
            </p:nvSpPr>
            <p:spPr bwMode="auto">
              <a:xfrm>
                <a:off x="884" y="1434"/>
                <a:ext cx="0" cy="22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21" name="Line 49"/>
              <p:cNvSpPr>
                <a:spLocks noChangeShapeType="1"/>
              </p:cNvSpPr>
              <p:nvPr/>
            </p:nvSpPr>
            <p:spPr bwMode="auto">
              <a:xfrm flipH="1">
                <a:off x="158" y="1661"/>
                <a:ext cx="72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22" name="Line 50"/>
              <p:cNvSpPr>
                <a:spLocks noChangeShapeType="1"/>
              </p:cNvSpPr>
              <p:nvPr/>
            </p:nvSpPr>
            <p:spPr bwMode="auto">
              <a:xfrm flipH="1">
                <a:off x="158" y="436"/>
                <a:ext cx="0" cy="12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23" name="Line 51"/>
              <p:cNvSpPr>
                <a:spLocks noChangeShapeType="1"/>
              </p:cNvSpPr>
              <p:nvPr/>
            </p:nvSpPr>
            <p:spPr bwMode="auto">
              <a:xfrm>
                <a:off x="158" y="436"/>
                <a:ext cx="154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8724" name="Text Box 52"/>
            <p:cNvSpPr txBox="1">
              <a:spLocks noChangeArrowheads="1"/>
            </p:cNvSpPr>
            <p:nvPr/>
          </p:nvSpPr>
          <p:spPr bwMode="auto">
            <a:xfrm>
              <a:off x="628" y="618"/>
              <a:ext cx="57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r-HR" b="1" dirty="0" smtClean="0"/>
                <a:t>hawa</a:t>
              </a:r>
              <a:endParaRPr lang="ru-RU" b="1" dirty="0"/>
            </a:p>
          </p:txBody>
        </p:sp>
        <p:sp>
          <p:nvSpPr>
            <p:cNvPr id="28726" name="Text Box 54"/>
            <p:cNvSpPr txBox="1">
              <a:spLocks noChangeArrowheads="1"/>
            </p:cNvSpPr>
            <p:nvPr/>
          </p:nvSpPr>
          <p:spPr bwMode="auto">
            <a:xfrm>
              <a:off x="2200" y="618"/>
              <a:ext cx="408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r-HR" sz="1600" b="1" dirty="0" smtClean="0"/>
                <a:t>ÝOK</a:t>
              </a:r>
              <a:endParaRPr lang="ru-RU" sz="1600" b="1" dirty="0"/>
            </a:p>
          </p:txBody>
        </p:sp>
      </p:grpSp>
      <p:grpSp>
        <p:nvGrpSpPr>
          <p:cNvPr id="28749" name="Group 77"/>
          <p:cNvGrpSpPr>
            <a:grpSpLocks/>
          </p:cNvGrpSpPr>
          <p:nvPr/>
        </p:nvGrpSpPr>
        <p:grpSpPr bwMode="auto">
          <a:xfrm>
            <a:off x="5214942" y="1928802"/>
            <a:ext cx="2957513" cy="2160588"/>
            <a:chOff x="3557" y="618"/>
            <a:chExt cx="1863" cy="1361"/>
          </a:xfrm>
        </p:grpSpPr>
        <p:sp>
          <p:nvSpPr>
            <p:cNvPr id="28745" name="Text Box 73"/>
            <p:cNvSpPr txBox="1">
              <a:spLocks noChangeArrowheads="1"/>
            </p:cNvSpPr>
            <p:nvPr/>
          </p:nvSpPr>
          <p:spPr bwMode="auto">
            <a:xfrm>
              <a:off x="3557" y="1480"/>
              <a:ext cx="50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r-HR" b="1" dirty="0" smtClean="0"/>
                <a:t>h</a:t>
              </a:r>
              <a:r>
                <a:rPr lang="ru-RU" b="1" dirty="0" smtClean="0"/>
                <a:t>а</a:t>
              </a:r>
              <a:r>
                <a:rPr lang="hr-HR" b="1" dirty="0" smtClean="0"/>
                <a:t>wa</a:t>
              </a:r>
              <a:endParaRPr lang="ru-RU" b="1" dirty="0"/>
            </a:p>
          </p:txBody>
        </p:sp>
        <p:sp>
          <p:nvSpPr>
            <p:cNvPr id="28746" name="Text Box 74"/>
            <p:cNvSpPr txBox="1">
              <a:spLocks noChangeArrowheads="1"/>
            </p:cNvSpPr>
            <p:nvPr/>
          </p:nvSpPr>
          <p:spPr bwMode="auto">
            <a:xfrm>
              <a:off x="5012" y="1480"/>
              <a:ext cx="4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r-HR" b="1" dirty="0" smtClean="0"/>
                <a:t>ýok</a:t>
              </a:r>
              <a:endParaRPr lang="ru-RU" b="1" dirty="0"/>
            </a:p>
          </p:txBody>
        </p:sp>
        <p:grpSp>
          <p:nvGrpSpPr>
            <p:cNvPr id="28748" name="Group 76"/>
            <p:cNvGrpSpPr>
              <a:grpSpLocks/>
            </p:cNvGrpSpPr>
            <p:nvPr/>
          </p:nvGrpSpPr>
          <p:grpSpPr bwMode="auto">
            <a:xfrm>
              <a:off x="3742" y="618"/>
              <a:ext cx="1633" cy="1361"/>
              <a:chOff x="3742" y="618"/>
              <a:chExt cx="1633" cy="1361"/>
            </a:xfrm>
          </p:grpSpPr>
          <p:grpSp>
            <p:nvGrpSpPr>
              <p:cNvPr id="28730" name="Group 58"/>
              <p:cNvGrpSpPr>
                <a:grpSpLocks/>
              </p:cNvGrpSpPr>
              <p:nvPr/>
            </p:nvGrpSpPr>
            <p:grpSpPr bwMode="auto">
              <a:xfrm>
                <a:off x="4014" y="1434"/>
                <a:ext cx="1088" cy="545"/>
                <a:chOff x="567" y="572"/>
                <a:chExt cx="1043" cy="499"/>
              </a:xfrm>
            </p:grpSpPr>
            <p:sp>
              <p:nvSpPr>
                <p:cNvPr id="28731" name="AutoShape 59"/>
                <p:cNvSpPr>
                  <a:spLocks noChangeArrowheads="1"/>
                </p:cNvSpPr>
                <p:nvPr/>
              </p:nvSpPr>
              <p:spPr bwMode="auto">
                <a:xfrm>
                  <a:off x="567" y="572"/>
                  <a:ext cx="1043" cy="499"/>
                </a:xfrm>
                <a:prstGeom prst="flowChartDecision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32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702" y="704"/>
                  <a:ext cx="817" cy="2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hr-HR" b="1" dirty="0" smtClean="0"/>
                    <a:t>ŞERT</a:t>
                  </a:r>
                  <a:endParaRPr lang="ru-RU" b="1" dirty="0"/>
                </a:p>
              </p:txBody>
            </p:sp>
          </p:grpSp>
          <p:grpSp>
            <p:nvGrpSpPr>
              <p:cNvPr id="28733" name="Group 61"/>
              <p:cNvGrpSpPr>
                <a:grpSpLocks/>
              </p:cNvGrpSpPr>
              <p:nvPr/>
            </p:nvGrpSpPr>
            <p:grpSpPr bwMode="auto">
              <a:xfrm>
                <a:off x="3923" y="845"/>
                <a:ext cx="1270" cy="317"/>
                <a:chOff x="612" y="1253"/>
                <a:chExt cx="1270" cy="317"/>
              </a:xfrm>
            </p:grpSpPr>
            <p:sp>
              <p:nvSpPr>
                <p:cNvPr id="28734" name="Rectangle 62"/>
                <p:cNvSpPr>
                  <a:spLocks noChangeArrowheads="1"/>
                </p:cNvSpPr>
                <p:nvPr/>
              </p:nvSpPr>
              <p:spPr bwMode="auto">
                <a:xfrm>
                  <a:off x="612" y="1253"/>
                  <a:ext cx="1270" cy="317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35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657" y="1298"/>
                  <a:ext cx="1179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hr-HR" b="1" dirty="0" smtClean="0"/>
                    <a:t>SERIÝA</a:t>
                  </a:r>
                  <a:endParaRPr lang="ru-RU" b="1" dirty="0"/>
                </a:p>
              </p:txBody>
            </p:sp>
          </p:grpSp>
          <p:sp>
            <p:nvSpPr>
              <p:cNvPr id="28736" name="Line 64"/>
              <p:cNvSpPr>
                <a:spLocks noChangeShapeType="1"/>
              </p:cNvSpPr>
              <p:nvPr/>
            </p:nvSpPr>
            <p:spPr bwMode="auto">
              <a:xfrm>
                <a:off x="4559" y="618"/>
                <a:ext cx="0" cy="22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37" name="Line 65"/>
              <p:cNvSpPr>
                <a:spLocks noChangeShapeType="1"/>
              </p:cNvSpPr>
              <p:nvPr/>
            </p:nvSpPr>
            <p:spPr bwMode="auto">
              <a:xfrm flipH="1">
                <a:off x="5103" y="1706"/>
                <a:ext cx="2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38" name="Line 66"/>
              <p:cNvSpPr>
                <a:spLocks noChangeShapeType="1"/>
              </p:cNvSpPr>
              <p:nvPr/>
            </p:nvSpPr>
            <p:spPr bwMode="auto">
              <a:xfrm flipH="1">
                <a:off x="3742" y="1706"/>
                <a:ext cx="2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39" name="Line 67"/>
              <p:cNvSpPr>
                <a:spLocks noChangeShapeType="1"/>
              </p:cNvSpPr>
              <p:nvPr/>
            </p:nvSpPr>
            <p:spPr bwMode="auto">
              <a:xfrm>
                <a:off x="3742" y="1706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40" name="Line 68"/>
              <p:cNvSpPr>
                <a:spLocks noChangeShapeType="1"/>
              </p:cNvSpPr>
              <p:nvPr/>
            </p:nvSpPr>
            <p:spPr bwMode="auto">
              <a:xfrm>
                <a:off x="4558" y="1162"/>
                <a:ext cx="0" cy="27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43" name="Line 71"/>
              <p:cNvSpPr>
                <a:spLocks noChangeShapeType="1"/>
              </p:cNvSpPr>
              <p:nvPr/>
            </p:nvSpPr>
            <p:spPr bwMode="auto">
              <a:xfrm flipH="1">
                <a:off x="5375" y="709"/>
                <a:ext cx="0" cy="99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47" name="Line 75"/>
              <p:cNvSpPr>
                <a:spLocks noChangeShapeType="1"/>
              </p:cNvSpPr>
              <p:nvPr/>
            </p:nvSpPr>
            <p:spPr bwMode="auto">
              <a:xfrm flipH="1">
                <a:off x="4558" y="709"/>
                <a:ext cx="81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8750" name="Text Box 78"/>
          <p:cNvSpPr txBox="1">
            <a:spLocks noChangeArrowheads="1"/>
          </p:cNvSpPr>
          <p:nvPr/>
        </p:nvSpPr>
        <p:spPr bwMode="auto">
          <a:xfrm>
            <a:off x="755650" y="192088"/>
            <a:ext cx="40306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r-HR" sz="2000" b="1" i="1" dirty="0" smtClean="0">
                <a:solidFill>
                  <a:srgbClr val="990000"/>
                </a:solidFill>
              </a:rPr>
              <a:t>Şerti </a:t>
            </a:r>
            <a:r>
              <a:rPr lang="ru-RU" sz="2000" b="1" dirty="0" err="1" smtClean="0"/>
              <a:t>öňünden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barlanýan</a:t>
            </a:r>
            <a:r>
              <a:rPr lang="ru-RU" sz="2000" b="1" dirty="0" smtClean="0"/>
              <a:t> </a:t>
            </a:r>
            <a:r>
              <a:rPr lang="hr-HR" sz="2000" b="1" dirty="0" smtClean="0"/>
              <a:t>“</a:t>
            </a:r>
            <a:r>
              <a:rPr lang="ru-RU" sz="2000" b="1" dirty="0" err="1" smtClean="0"/>
              <a:t>häzirlikçe</a:t>
            </a:r>
            <a:r>
              <a:rPr lang="ru-RU" sz="2000" b="1" dirty="0" smtClean="0"/>
              <a:t>”</a:t>
            </a:r>
            <a:endParaRPr lang="hr-HR" sz="2000" b="1" dirty="0" smtClean="0"/>
          </a:p>
        </p:txBody>
      </p:sp>
      <p:sp>
        <p:nvSpPr>
          <p:cNvPr id="28751" name="Text Box 79"/>
          <p:cNvSpPr txBox="1">
            <a:spLocks noChangeArrowheads="1"/>
          </p:cNvSpPr>
          <p:nvPr/>
        </p:nvSpPr>
        <p:spPr bwMode="auto">
          <a:xfrm>
            <a:off x="4932363" y="188913"/>
            <a:ext cx="403066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err="1" smtClean="0"/>
              <a:t>Şerti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soňundan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barlanýan</a:t>
            </a:r>
            <a:r>
              <a:rPr lang="ru-RU" sz="2000" b="1" dirty="0" smtClean="0"/>
              <a:t> </a:t>
            </a:r>
            <a:endParaRPr lang="hr-HR" sz="2000" b="1" dirty="0" smtClean="0"/>
          </a:p>
          <a:p>
            <a:pPr algn="ctr">
              <a:spcBef>
                <a:spcPct val="50000"/>
              </a:spcBef>
            </a:pPr>
            <a:r>
              <a:rPr lang="ru-RU" sz="2000" b="1" dirty="0" smtClean="0"/>
              <a:t> “</a:t>
            </a:r>
            <a:r>
              <a:rPr lang="ru-RU" sz="2000" b="1" dirty="0" err="1" smtClean="0"/>
              <a:t>çenli</a:t>
            </a:r>
            <a:r>
              <a:rPr lang="ru-RU" sz="2000" b="1" dirty="0" smtClean="0"/>
              <a:t>”</a:t>
            </a:r>
            <a:endParaRPr lang="hr-HR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2" grpId="0" animBg="1"/>
      <p:bldP spid="28750" grpId="0"/>
      <p:bldP spid="287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9" name="Group 39"/>
          <p:cNvGrpSpPr>
            <a:grpSpLocks/>
          </p:cNvGrpSpPr>
          <p:nvPr/>
        </p:nvGrpSpPr>
        <p:grpSpPr bwMode="auto">
          <a:xfrm>
            <a:off x="323850" y="476250"/>
            <a:ext cx="2952750" cy="6048375"/>
            <a:chOff x="521" y="482"/>
            <a:chExt cx="1678" cy="3402"/>
          </a:xfrm>
        </p:grpSpPr>
        <p:sp>
          <p:nvSpPr>
            <p:cNvPr id="30725" name="Line 5"/>
            <p:cNvSpPr>
              <a:spLocks noChangeShapeType="1"/>
            </p:cNvSpPr>
            <p:nvPr/>
          </p:nvSpPr>
          <p:spPr bwMode="auto">
            <a:xfrm>
              <a:off x="1428" y="725"/>
              <a:ext cx="1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0" name="Rectangle 10"/>
            <p:cNvSpPr>
              <a:spLocks noChangeArrowheads="1"/>
            </p:cNvSpPr>
            <p:nvPr/>
          </p:nvSpPr>
          <p:spPr bwMode="auto">
            <a:xfrm>
              <a:off x="662" y="1616"/>
              <a:ext cx="1311" cy="27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hr-HR" sz="2400" dirty="0" smtClean="0"/>
                <a:t>  Siklyň özeni</a:t>
              </a:r>
              <a:endParaRPr lang="ru-RU" sz="2400" dirty="0"/>
            </a:p>
          </p:txBody>
        </p:sp>
        <p:grpSp>
          <p:nvGrpSpPr>
            <p:cNvPr id="30755" name="Group 35"/>
            <p:cNvGrpSpPr>
              <a:grpSpLocks/>
            </p:cNvGrpSpPr>
            <p:nvPr/>
          </p:nvGrpSpPr>
          <p:grpSpPr bwMode="auto">
            <a:xfrm>
              <a:off x="747" y="2115"/>
              <a:ext cx="1361" cy="544"/>
              <a:chOff x="1022" y="1616"/>
              <a:chExt cx="1361" cy="544"/>
            </a:xfrm>
          </p:grpSpPr>
          <p:sp>
            <p:nvSpPr>
              <p:cNvPr id="30729" name="AutoShape 9"/>
              <p:cNvSpPr>
                <a:spLocks noChangeArrowheads="1"/>
              </p:cNvSpPr>
              <p:nvPr/>
            </p:nvSpPr>
            <p:spPr bwMode="auto">
              <a:xfrm>
                <a:off x="1022" y="1616"/>
                <a:ext cx="1361" cy="544"/>
              </a:xfrm>
              <a:prstGeom prst="flowChartDecision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31" name="Text Box 11"/>
              <p:cNvSpPr txBox="1">
                <a:spLocks noChangeArrowheads="1"/>
              </p:cNvSpPr>
              <p:nvPr/>
            </p:nvSpPr>
            <p:spPr bwMode="auto">
              <a:xfrm>
                <a:off x="1204" y="1729"/>
                <a:ext cx="952" cy="258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400" dirty="0" smtClean="0"/>
                  <a:t>Şert</a:t>
                </a:r>
                <a:endParaRPr lang="ru-RU" sz="2400" dirty="0"/>
              </a:p>
            </p:txBody>
          </p:sp>
        </p:grpSp>
        <p:sp>
          <p:nvSpPr>
            <p:cNvPr id="30733" name="Line 13"/>
            <p:cNvSpPr>
              <a:spLocks noChangeShapeType="1"/>
            </p:cNvSpPr>
            <p:nvPr/>
          </p:nvSpPr>
          <p:spPr bwMode="auto">
            <a:xfrm>
              <a:off x="1428" y="1389"/>
              <a:ext cx="1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4" name="Line 14"/>
            <p:cNvSpPr>
              <a:spLocks noChangeShapeType="1"/>
            </p:cNvSpPr>
            <p:nvPr/>
          </p:nvSpPr>
          <p:spPr bwMode="auto">
            <a:xfrm flipH="1">
              <a:off x="521" y="2387"/>
              <a:ext cx="2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6" name="Line 16"/>
            <p:cNvSpPr>
              <a:spLocks noChangeShapeType="1"/>
            </p:cNvSpPr>
            <p:nvPr/>
          </p:nvSpPr>
          <p:spPr bwMode="auto">
            <a:xfrm>
              <a:off x="1428" y="2659"/>
              <a:ext cx="0" cy="2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8" name="Line 18"/>
            <p:cNvSpPr>
              <a:spLocks noChangeShapeType="1"/>
            </p:cNvSpPr>
            <p:nvPr/>
          </p:nvSpPr>
          <p:spPr bwMode="auto">
            <a:xfrm>
              <a:off x="521" y="1480"/>
              <a:ext cx="0" cy="9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39" name="Line 19"/>
            <p:cNvSpPr>
              <a:spLocks noChangeShapeType="1"/>
            </p:cNvSpPr>
            <p:nvPr/>
          </p:nvSpPr>
          <p:spPr bwMode="auto">
            <a:xfrm>
              <a:off x="1428" y="1888"/>
              <a:ext cx="0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0742" name="Group 22"/>
            <p:cNvGrpSpPr>
              <a:grpSpLocks/>
            </p:cNvGrpSpPr>
            <p:nvPr/>
          </p:nvGrpSpPr>
          <p:grpSpPr bwMode="auto">
            <a:xfrm>
              <a:off x="838" y="482"/>
              <a:ext cx="1179" cy="272"/>
              <a:chOff x="1429" y="3203"/>
              <a:chExt cx="1179" cy="272"/>
            </a:xfrm>
          </p:grpSpPr>
          <p:sp>
            <p:nvSpPr>
              <p:cNvPr id="30743" name="AutoShape 23"/>
              <p:cNvSpPr>
                <a:spLocks noChangeArrowheads="1"/>
              </p:cNvSpPr>
              <p:nvPr/>
            </p:nvSpPr>
            <p:spPr bwMode="auto">
              <a:xfrm>
                <a:off x="1429" y="3203"/>
                <a:ext cx="1179" cy="272"/>
              </a:xfrm>
              <a:prstGeom prst="flowChartTerminator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44" name="Text Box 24"/>
              <p:cNvSpPr txBox="1">
                <a:spLocks noChangeArrowheads="1"/>
              </p:cNvSpPr>
              <p:nvPr/>
            </p:nvSpPr>
            <p:spPr bwMode="auto">
              <a:xfrm>
                <a:off x="1610" y="3203"/>
                <a:ext cx="862" cy="225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000" dirty="0" smtClean="0"/>
                  <a:t>Başlangyjy</a:t>
                </a:r>
                <a:endParaRPr lang="ru-RU" sz="2000" dirty="0"/>
              </a:p>
            </p:txBody>
          </p:sp>
        </p:grpSp>
        <p:grpSp>
          <p:nvGrpSpPr>
            <p:cNvPr id="30745" name="Group 25"/>
            <p:cNvGrpSpPr>
              <a:grpSpLocks/>
            </p:cNvGrpSpPr>
            <p:nvPr/>
          </p:nvGrpSpPr>
          <p:grpSpPr bwMode="auto">
            <a:xfrm>
              <a:off x="657" y="951"/>
              <a:ext cx="1542" cy="658"/>
              <a:chOff x="3016" y="1162"/>
              <a:chExt cx="1542" cy="658"/>
            </a:xfrm>
          </p:grpSpPr>
          <p:sp>
            <p:nvSpPr>
              <p:cNvPr id="30746" name="AutoShape 26"/>
              <p:cNvSpPr>
                <a:spLocks noChangeArrowheads="1"/>
              </p:cNvSpPr>
              <p:nvPr/>
            </p:nvSpPr>
            <p:spPr bwMode="auto">
              <a:xfrm>
                <a:off x="3016" y="1162"/>
                <a:ext cx="1542" cy="454"/>
              </a:xfrm>
              <a:prstGeom prst="flowChartInputOutpu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47" name="Text Box 27"/>
              <p:cNvSpPr txBox="1">
                <a:spLocks noChangeArrowheads="1"/>
              </p:cNvSpPr>
              <p:nvPr/>
            </p:nvSpPr>
            <p:spPr bwMode="auto">
              <a:xfrm>
                <a:off x="3198" y="1162"/>
                <a:ext cx="1270" cy="658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000" b="1" dirty="0" err="1" smtClean="0"/>
                  <a:t>Berlenleri</a:t>
                </a:r>
                <a:r>
                  <a:rPr lang="ru-RU" sz="2000" b="1" dirty="0" smtClean="0"/>
                  <a:t> </a:t>
                </a:r>
                <a:r>
                  <a:rPr lang="ru-RU" sz="2000" b="1" dirty="0" err="1" smtClean="0"/>
                  <a:t>girizmek</a:t>
                </a:r>
                <a:endParaRPr lang="ru-RU" sz="2000" dirty="0" smtClean="0"/>
              </a:p>
              <a:p>
                <a:pPr algn="ctr">
                  <a:spcBef>
                    <a:spcPct val="50000"/>
                  </a:spcBef>
                </a:pPr>
                <a:endParaRPr lang="ru-RU" sz="2000" dirty="0"/>
              </a:p>
            </p:txBody>
          </p:sp>
        </p:grpSp>
        <p:grpSp>
          <p:nvGrpSpPr>
            <p:cNvPr id="30748" name="Group 28"/>
            <p:cNvGrpSpPr>
              <a:grpSpLocks/>
            </p:cNvGrpSpPr>
            <p:nvPr/>
          </p:nvGrpSpPr>
          <p:grpSpPr bwMode="auto">
            <a:xfrm>
              <a:off x="657" y="2931"/>
              <a:ext cx="1542" cy="454"/>
              <a:chOff x="3016" y="3203"/>
              <a:chExt cx="1542" cy="454"/>
            </a:xfrm>
          </p:grpSpPr>
          <p:sp>
            <p:nvSpPr>
              <p:cNvPr id="30749" name="AutoShape 29"/>
              <p:cNvSpPr>
                <a:spLocks noChangeArrowheads="1"/>
              </p:cNvSpPr>
              <p:nvPr/>
            </p:nvSpPr>
            <p:spPr bwMode="auto">
              <a:xfrm>
                <a:off x="3016" y="3203"/>
                <a:ext cx="1542" cy="454"/>
              </a:xfrm>
              <a:prstGeom prst="flowChartInputOutpu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50" name="Text Box 30"/>
              <p:cNvSpPr txBox="1">
                <a:spLocks noChangeArrowheads="1"/>
              </p:cNvSpPr>
              <p:nvPr/>
            </p:nvSpPr>
            <p:spPr bwMode="auto">
              <a:xfrm>
                <a:off x="3107" y="3203"/>
                <a:ext cx="1270" cy="398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2000" dirty="0" smtClean="0"/>
                  <a:t>Netijeleri çykarmak</a:t>
                </a:r>
                <a:endParaRPr lang="ru-RU" sz="2000" dirty="0"/>
              </a:p>
            </p:txBody>
          </p:sp>
        </p:grpSp>
        <p:grpSp>
          <p:nvGrpSpPr>
            <p:cNvPr id="30751" name="Group 31"/>
            <p:cNvGrpSpPr>
              <a:grpSpLocks/>
            </p:cNvGrpSpPr>
            <p:nvPr/>
          </p:nvGrpSpPr>
          <p:grpSpPr bwMode="auto">
            <a:xfrm>
              <a:off x="838" y="3612"/>
              <a:ext cx="1179" cy="272"/>
              <a:chOff x="1429" y="3203"/>
              <a:chExt cx="1179" cy="272"/>
            </a:xfrm>
          </p:grpSpPr>
          <p:sp>
            <p:nvSpPr>
              <p:cNvPr id="30752" name="AutoShape 32"/>
              <p:cNvSpPr>
                <a:spLocks noChangeArrowheads="1"/>
              </p:cNvSpPr>
              <p:nvPr/>
            </p:nvSpPr>
            <p:spPr bwMode="auto">
              <a:xfrm>
                <a:off x="1429" y="3203"/>
                <a:ext cx="1179" cy="272"/>
              </a:xfrm>
              <a:prstGeom prst="flowChartTerminator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53" name="Text Box 33"/>
              <p:cNvSpPr txBox="1">
                <a:spLocks noChangeArrowheads="1"/>
              </p:cNvSpPr>
              <p:nvPr/>
            </p:nvSpPr>
            <p:spPr bwMode="auto">
              <a:xfrm>
                <a:off x="1610" y="3203"/>
                <a:ext cx="862" cy="260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tk-TM" sz="2400" dirty="0" smtClean="0"/>
                  <a:t>soňy</a:t>
                </a:r>
                <a:endParaRPr lang="ru-RU" sz="2400" dirty="0"/>
              </a:p>
            </p:txBody>
          </p:sp>
        </p:grpSp>
        <p:sp>
          <p:nvSpPr>
            <p:cNvPr id="30754" name="Line 34"/>
            <p:cNvSpPr>
              <a:spLocks noChangeShapeType="1"/>
            </p:cNvSpPr>
            <p:nvPr/>
          </p:nvSpPr>
          <p:spPr bwMode="auto">
            <a:xfrm>
              <a:off x="1428" y="3385"/>
              <a:ext cx="1" cy="2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58" name="Line 38"/>
            <p:cNvSpPr>
              <a:spLocks noChangeShapeType="1"/>
            </p:cNvSpPr>
            <p:nvPr/>
          </p:nvSpPr>
          <p:spPr bwMode="auto">
            <a:xfrm>
              <a:off x="521" y="1480"/>
              <a:ext cx="9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67" name="Group 47"/>
          <p:cNvGrpSpPr>
            <a:grpSpLocks/>
          </p:cNvGrpSpPr>
          <p:nvPr/>
        </p:nvGrpSpPr>
        <p:grpSpPr bwMode="auto">
          <a:xfrm>
            <a:off x="4356100" y="115888"/>
            <a:ext cx="1800225" cy="2303462"/>
            <a:chOff x="2835" y="391"/>
            <a:chExt cx="1134" cy="1451"/>
          </a:xfrm>
        </p:grpSpPr>
        <p:sp>
          <p:nvSpPr>
            <p:cNvPr id="30760" name="Rectangle 40"/>
            <p:cNvSpPr>
              <a:spLocks noChangeArrowheads="1"/>
            </p:cNvSpPr>
            <p:nvPr/>
          </p:nvSpPr>
          <p:spPr bwMode="auto">
            <a:xfrm>
              <a:off x="2835" y="572"/>
              <a:ext cx="1134" cy="27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61" name="Rectangle 41"/>
            <p:cNvSpPr>
              <a:spLocks noChangeArrowheads="1"/>
            </p:cNvSpPr>
            <p:nvPr/>
          </p:nvSpPr>
          <p:spPr bwMode="auto">
            <a:xfrm>
              <a:off x="2835" y="981"/>
              <a:ext cx="1134" cy="27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62" name="Rectangle 42"/>
            <p:cNvSpPr>
              <a:spLocks noChangeArrowheads="1"/>
            </p:cNvSpPr>
            <p:nvPr/>
          </p:nvSpPr>
          <p:spPr bwMode="auto">
            <a:xfrm>
              <a:off x="2835" y="1389"/>
              <a:ext cx="1134" cy="27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63" name="Line 43"/>
            <p:cNvSpPr>
              <a:spLocks noChangeShapeType="1"/>
            </p:cNvSpPr>
            <p:nvPr/>
          </p:nvSpPr>
          <p:spPr bwMode="auto">
            <a:xfrm>
              <a:off x="3424" y="391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64" name="Line 44"/>
            <p:cNvSpPr>
              <a:spLocks noChangeShapeType="1"/>
            </p:cNvSpPr>
            <p:nvPr/>
          </p:nvSpPr>
          <p:spPr bwMode="auto">
            <a:xfrm>
              <a:off x="3424" y="845"/>
              <a:ext cx="0" cy="1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65" name="Line 45"/>
            <p:cNvSpPr>
              <a:spLocks noChangeShapeType="1"/>
            </p:cNvSpPr>
            <p:nvPr/>
          </p:nvSpPr>
          <p:spPr bwMode="auto">
            <a:xfrm>
              <a:off x="3424" y="1253"/>
              <a:ext cx="0" cy="1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66" name="Line 46"/>
            <p:cNvSpPr>
              <a:spLocks noChangeShapeType="1"/>
            </p:cNvSpPr>
            <p:nvPr/>
          </p:nvSpPr>
          <p:spPr bwMode="auto">
            <a:xfrm>
              <a:off x="3424" y="1661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80" name="Group 60"/>
          <p:cNvGrpSpPr>
            <a:grpSpLocks/>
          </p:cNvGrpSpPr>
          <p:nvPr/>
        </p:nvGrpSpPr>
        <p:grpSpPr bwMode="auto">
          <a:xfrm>
            <a:off x="5075238" y="2349500"/>
            <a:ext cx="3960812" cy="1873250"/>
            <a:chOff x="2472" y="1842"/>
            <a:chExt cx="2495" cy="1180"/>
          </a:xfrm>
        </p:grpSpPr>
        <p:sp>
          <p:nvSpPr>
            <p:cNvPr id="30768" name="AutoShape 48"/>
            <p:cNvSpPr>
              <a:spLocks noChangeArrowheads="1"/>
            </p:cNvSpPr>
            <p:nvPr/>
          </p:nvSpPr>
          <p:spPr bwMode="auto">
            <a:xfrm>
              <a:off x="3152" y="2024"/>
              <a:ext cx="1134" cy="363"/>
            </a:xfrm>
            <a:prstGeom prst="flowChartDecision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69" name="Rectangle 49"/>
            <p:cNvSpPr>
              <a:spLocks noChangeArrowheads="1"/>
            </p:cNvSpPr>
            <p:nvPr/>
          </p:nvSpPr>
          <p:spPr bwMode="auto">
            <a:xfrm>
              <a:off x="2472" y="2387"/>
              <a:ext cx="907" cy="27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70" name="Rectangle 50"/>
            <p:cNvSpPr>
              <a:spLocks noChangeArrowheads="1"/>
            </p:cNvSpPr>
            <p:nvPr/>
          </p:nvSpPr>
          <p:spPr bwMode="auto">
            <a:xfrm>
              <a:off x="4060" y="2387"/>
              <a:ext cx="907" cy="27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71" name="Line 51"/>
            <p:cNvSpPr>
              <a:spLocks noChangeShapeType="1"/>
            </p:cNvSpPr>
            <p:nvPr/>
          </p:nvSpPr>
          <p:spPr bwMode="auto">
            <a:xfrm flipH="1">
              <a:off x="2925" y="2205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72" name="Line 52"/>
            <p:cNvSpPr>
              <a:spLocks noChangeShapeType="1"/>
            </p:cNvSpPr>
            <p:nvPr/>
          </p:nvSpPr>
          <p:spPr bwMode="auto">
            <a:xfrm flipH="1">
              <a:off x="4286" y="2205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73" name="Line 53"/>
            <p:cNvSpPr>
              <a:spLocks noChangeShapeType="1"/>
            </p:cNvSpPr>
            <p:nvPr/>
          </p:nvSpPr>
          <p:spPr bwMode="auto">
            <a:xfrm>
              <a:off x="2925" y="2205"/>
              <a:ext cx="0" cy="1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74" name="Line 54"/>
            <p:cNvSpPr>
              <a:spLocks noChangeShapeType="1"/>
            </p:cNvSpPr>
            <p:nvPr/>
          </p:nvSpPr>
          <p:spPr bwMode="auto">
            <a:xfrm>
              <a:off x="4513" y="2205"/>
              <a:ext cx="0" cy="1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75" name="Line 55"/>
            <p:cNvSpPr>
              <a:spLocks noChangeShapeType="1"/>
            </p:cNvSpPr>
            <p:nvPr/>
          </p:nvSpPr>
          <p:spPr bwMode="auto">
            <a:xfrm>
              <a:off x="3696" y="1842"/>
              <a:ext cx="0" cy="1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76" name="Line 56"/>
            <p:cNvSpPr>
              <a:spLocks noChangeShapeType="1"/>
            </p:cNvSpPr>
            <p:nvPr/>
          </p:nvSpPr>
          <p:spPr bwMode="auto">
            <a:xfrm>
              <a:off x="2925" y="2659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77" name="Line 57"/>
            <p:cNvSpPr>
              <a:spLocks noChangeShapeType="1"/>
            </p:cNvSpPr>
            <p:nvPr/>
          </p:nvSpPr>
          <p:spPr bwMode="auto">
            <a:xfrm>
              <a:off x="4513" y="2659"/>
              <a:ext cx="0" cy="1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78" name="Line 58"/>
            <p:cNvSpPr>
              <a:spLocks noChangeShapeType="1"/>
            </p:cNvSpPr>
            <p:nvPr/>
          </p:nvSpPr>
          <p:spPr bwMode="auto">
            <a:xfrm>
              <a:off x="2925" y="2840"/>
              <a:ext cx="15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79" name="Line 59"/>
            <p:cNvSpPr>
              <a:spLocks noChangeShapeType="1"/>
            </p:cNvSpPr>
            <p:nvPr/>
          </p:nvSpPr>
          <p:spPr bwMode="auto">
            <a:xfrm>
              <a:off x="3696" y="2840"/>
              <a:ext cx="0" cy="1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94" name="Group 74"/>
          <p:cNvGrpSpPr>
            <a:grpSpLocks/>
          </p:cNvGrpSpPr>
          <p:nvPr/>
        </p:nvGrpSpPr>
        <p:grpSpPr bwMode="auto">
          <a:xfrm>
            <a:off x="3778250" y="4149725"/>
            <a:ext cx="2593975" cy="2232025"/>
            <a:chOff x="2653" y="2704"/>
            <a:chExt cx="1634" cy="1406"/>
          </a:xfrm>
        </p:grpSpPr>
        <p:sp>
          <p:nvSpPr>
            <p:cNvPr id="30782" name="AutoShape 62"/>
            <p:cNvSpPr>
              <a:spLocks noChangeArrowheads="1"/>
            </p:cNvSpPr>
            <p:nvPr/>
          </p:nvSpPr>
          <p:spPr bwMode="auto">
            <a:xfrm>
              <a:off x="2880" y="2931"/>
              <a:ext cx="1134" cy="272"/>
            </a:xfrm>
            <a:prstGeom prst="flowChartPreparation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83" name="Rectangle 63"/>
            <p:cNvSpPr>
              <a:spLocks noChangeArrowheads="1"/>
            </p:cNvSpPr>
            <p:nvPr/>
          </p:nvSpPr>
          <p:spPr bwMode="auto">
            <a:xfrm>
              <a:off x="2880" y="3339"/>
              <a:ext cx="1134" cy="27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84" name="Line 64"/>
            <p:cNvSpPr>
              <a:spLocks noChangeShapeType="1"/>
            </p:cNvSpPr>
            <p:nvPr/>
          </p:nvSpPr>
          <p:spPr bwMode="auto">
            <a:xfrm>
              <a:off x="3470" y="3203"/>
              <a:ext cx="0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85" name="Line 65"/>
            <p:cNvSpPr>
              <a:spLocks noChangeShapeType="1"/>
            </p:cNvSpPr>
            <p:nvPr/>
          </p:nvSpPr>
          <p:spPr bwMode="auto">
            <a:xfrm flipH="1">
              <a:off x="3470" y="2704"/>
              <a:ext cx="0" cy="2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86" name="Line 66"/>
            <p:cNvSpPr>
              <a:spLocks noChangeShapeType="1"/>
            </p:cNvSpPr>
            <p:nvPr/>
          </p:nvSpPr>
          <p:spPr bwMode="auto">
            <a:xfrm>
              <a:off x="3470" y="3612"/>
              <a:ext cx="0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87" name="Line 67"/>
            <p:cNvSpPr>
              <a:spLocks noChangeShapeType="1"/>
            </p:cNvSpPr>
            <p:nvPr/>
          </p:nvSpPr>
          <p:spPr bwMode="auto">
            <a:xfrm flipH="1">
              <a:off x="2653" y="3748"/>
              <a:ext cx="81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88" name="Line 68"/>
            <p:cNvSpPr>
              <a:spLocks noChangeShapeType="1"/>
            </p:cNvSpPr>
            <p:nvPr/>
          </p:nvSpPr>
          <p:spPr bwMode="auto">
            <a:xfrm>
              <a:off x="2653" y="3067"/>
              <a:ext cx="0" cy="68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89" name="Line 69"/>
            <p:cNvSpPr>
              <a:spLocks noChangeShapeType="1"/>
            </p:cNvSpPr>
            <p:nvPr/>
          </p:nvSpPr>
          <p:spPr bwMode="auto">
            <a:xfrm>
              <a:off x="2653" y="3067"/>
              <a:ext cx="22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90" name="Line 70"/>
            <p:cNvSpPr>
              <a:spLocks noChangeShapeType="1"/>
            </p:cNvSpPr>
            <p:nvPr/>
          </p:nvSpPr>
          <p:spPr bwMode="auto">
            <a:xfrm>
              <a:off x="4014" y="3067"/>
              <a:ext cx="27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91" name="Line 71"/>
            <p:cNvSpPr>
              <a:spLocks noChangeShapeType="1"/>
            </p:cNvSpPr>
            <p:nvPr/>
          </p:nvSpPr>
          <p:spPr bwMode="auto">
            <a:xfrm>
              <a:off x="4286" y="3067"/>
              <a:ext cx="0" cy="81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92" name="Line 72"/>
            <p:cNvSpPr>
              <a:spLocks noChangeShapeType="1"/>
            </p:cNvSpPr>
            <p:nvPr/>
          </p:nvSpPr>
          <p:spPr bwMode="auto">
            <a:xfrm flipH="1">
              <a:off x="3470" y="3884"/>
              <a:ext cx="81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0793" name="Line 73"/>
            <p:cNvSpPr>
              <a:spLocks noChangeShapeType="1"/>
            </p:cNvSpPr>
            <p:nvPr/>
          </p:nvSpPr>
          <p:spPr bwMode="auto">
            <a:xfrm>
              <a:off x="3470" y="3884"/>
              <a:ext cx="0" cy="22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98" name="AutoShape 78"/>
          <p:cNvSpPr>
            <a:spLocks noChangeArrowheads="1"/>
          </p:cNvSpPr>
          <p:nvPr/>
        </p:nvSpPr>
        <p:spPr bwMode="auto">
          <a:xfrm rot="-1345551">
            <a:off x="2914650" y="2276475"/>
            <a:ext cx="1441450" cy="215900"/>
          </a:xfrm>
          <a:prstGeom prst="rightArrow">
            <a:avLst>
              <a:gd name="adj1" fmla="val 50000"/>
              <a:gd name="adj2" fmla="val 166912"/>
            </a:avLst>
          </a:prstGeom>
          <a:solidFill>
            <a:srgbClr val="FFAA7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99" name="AutoShape 79"/>
          <p:cNvSpPr>
            <a:spLocks noChangeArrowheads="1"/>
          </p:cNvSpPr>
          <p:nvPr/>
        </p:nvSpPr>
        <p:spPr bwMode="auto">
          <a:xfrm>
            <a:off x="3275013" y="2781300"/>
            <a:ext cx="1441450" cy="215900"/>
          </a:xfrm>
          <a:prstGeom prst="rightArrow">
            <a:avLst>
              <a:gd name="adj1" fmla="val 50000"/>
              <a:gd name="adj2" fmla="val 166912"/>
            </a:avLst>
          </a:prstGeom>
          <a:solidFill>
            <a:srgbClr val="FFAA7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0" name="AutoShape 80"/>
          <p:cNvSpPr>
            <a:spLocks noChangeArrowheads="1"/>
          </p:cNvSpPr>
          <p:nvPr/>
        </p:nvSpPr>
        <p:spPr bwMode="auto">
          <a:xfrm rot="2822355">
            <a:off x="2735263" y="3394075"/>
            <a:ext cx="1441450" cy="215900"/>
          </a:xfrm>
          <a:prstGeom prst="rightArrow">
            <a:avLst>
              <a:gd name="adj1" fmla="val 50000"/>
              <a:gd name="adj2" fmla="val 166912"/>
            </a:avLst>
          </a:prstGeom>
          <a:solidFill>
            <a:srgbClr val="FFAA7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30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8" grpId="0" animBg="1"/>
      <p:bldP spid="30799" grpId="0" animBg="1"/>
      <p:bldP spid="3080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8" name="Group 180"/>
          <p:cNvGrpSpPr>
            <a:grpSpLocks/>
          </p:cNvGrpSpPr>
          <p:nvPr/>
        </p:nvGrpSpPr>
        <p:grpSpPr bwMode="auto">
          <a:xfrm>
            <a:off x="428596" y="835024"/>
            <a:ext cx="8501121" cy="5522933"/>
            <a:chOff x="1953" y="1608"/>
            <a:chExt cx="8786" cy="3312"/>
          </a:xfrm>
        </p:grpSpPr>
        <p:grpSp>
          <p:nvGrpSpPr>
            <p:cNvPr id="239" name="Group 181"/>
            <p:cNvGrpSpPr>
              <a:grpSpLocks/>
            </p:cNvGrpSpPr>
            <p:nvPr/>
          </p:nvGrpSpPr>
          <p:grpSpPr bwMode="auto">
            <a:xfrm>
              <a:off x="1953" y="1608"/>
              <a:ext cx="4625" cy="3312"/>
              <a:chOff x="1953" y="1608"/>
              <a:chExt cx="4625" cy="3312"/>
            </a:xfrm>
          </p:grpSpPr>
          <p:sp>
            <p:nvSpPr>
              <p:cNvPr id="240" name="Line 182"/>
              <p:cNvSpPr>
                <a:spLocks noChangeShapeType="1"/>
              </p:cNvSpPr>
              <p:nvPr/>
            </p:nvSpPr>
            <p:spPr bwMode="auto">
              <a:xfrm>
                <a:off x="4415" y="1608"/>
                <a:ext cx="10" cy="35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grpSp>
            <p:nvGrpSpPr>
              <p:cNvPr id="241" name="Group 183"/>
              <p:cNvGrpSpPr>
                <a:grpSpLocks/>
              </p:cNvGrpSpPr>
              <p:nvPr/>
            </p:nvGrpSpPr>
            <p:grpSpPr bwMode="auto">
              <a:xfrm>
                <a:off x="1953" y="1850"/>
                <a:ext cx="4625" cy="3070"/>
                <a:chOff x="1953" y="1850"/>
                <a:chExt cx="4625" cy="3070"/>
              </a:xfrm>
            </p:grpSpPr>
            <p:sp>
              <p:nvSpPr>
                <p:cNvPr id="242" name="AutoShape 184"/>
                <p:cNvSpPr>
                  <a:spLocks noChangeArrowheads="1"/>
                </p:cNvSpPr>
                <p:nvPr/>
              </p:nvSpPr>
              <p:spPr bwMode="auto">
                <a:xfrm>
                  <a:off x="3408" y="1850"/>
                  <a:ext cx="2014" cy="1306"/>
                </a:xfrm>
                <a:prstGeom prst="flowChartDecision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tk-TM" sz="16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</a:rPr>
                    <a:t>Tok barmy</a:t>
                  </a:r>
                  <a:r>
                    <a:rPr kumimoji="0" lang="tk-TM" sz="2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</a:rPr>
                    <a:t>?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243" name="Rectangle 185"/>
                <p:cNvSpPr>
                  <a:spLocks noChangeArrowheads="1"/>
                </p:cNvSpPr>
                <p:nvPr/>
              </p:nvSpPr>
              <p:spPr bwMode="auto">
                <a:xfrm>
                  <a:off x="1953" y="3615"/>
                  <a:ext cx="1822" cy="629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tk-TM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</a:rPr>
                    <a:t>Kompýuteri işlet</a:t>
                  </a:r>
                  <a:endParaRPr kumimoji="0" lang="ru-RU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244" name="Rectangle 186"/>
                <p:cNvSpPr>
                  <a:spLocks noChangeArrowheads="1"/>
                </p:cNvSpPr>
                <p:nvPr/>
              </p:nvSpPr>
              <p:spPr bwMode="auto">
                <a:xfrm>
                  <a:off x="4755" y="3510"/>
                  <a:ext cx="1823" cy="629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tk-TM" sz="2000" b="1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</a:rPr>
                    <a:t>Garaş</a:t>
                  </a:r>
                  <a:endParaRPr kumimoji="0" lang="ru-RU" sz="3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245" name="Line 187"/>
                <p:cNvSpPr>
                  <a:spLocks noChangeShapeType="1"/>
                </p:cNvSpPr>
                <p:nvPr/>
              </p:nvSpPr>
              <p:spPr bwMode="auto">
                <a:xfrm flipV="1">
                  <a:off x="2568" y="2497"/>
                  <a:ext cx="840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46" name="Line 188"/>
                <p:cNvSpPr>
                  <a:spLocks noChangeShapeType="1"/>
                </p:cNvSpPr>
                <p:nvPr/>
              </p:nvSpPr>
              <p:spPr bwMode="auto">
                <a:xfrm flipV="1">
                  <a:off x="5422" y="2471"/>
                  <a:ext cx="654" cy="16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47" name="Line 189"/>
                <p:cNvSpPr>
                  <a:spLocks noChangeShapeType="1"/>
                </p:cNvSpPr>
                <p:nvPr/>
              </p:nvSpPr>
              <p:spPr bwMode="auto">
                <a:xfrm>
                  <a:off x="2550" y="2490"/>
                  <a:ext cx="8" cy="105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49" name="Line 190"/>
                <p:cNvSpPr>
                  <a:spLocks noChangeShapeType="1"/>
                </p:cNvSpPr>
                <p:nvPr/>
              </p:nvSpPr>
              <p:spPr bwMode="auto">
                <a:xfrm>
                  <a:off x="6042" y="2481"/>
                  <a:ext cx="8" cy="105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52" name="Line 191"/>
                <p:cNvSpPr>
                  <a:spLocks noChangeShapeType="1"/>
                </p:cNvSpPr>
                <p:nvPr/>
              </p:nvSpPr>
              <p:spPr bwMode="auto">
                <a:xfrm flipV="1">
                  <a:off x="2839" y="4235"/>
                  <a:ext cx="6" cy="28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53" name="Line 192"/>
                <p:cNvSpPr>
                  <a:spLocks noChangeShapeType="1"/>
                </p:cNvSpPr>
                <p:nvPr/>
              </p:nvSpPr>
              <p:spPr bwMode="auto">
                <a:xfrm flipV="1">
                  <a:off x="2845" y="4505"/>
                  <a:ext cx="2830" cy="13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54" name="Line 193"/>
                <p:cNvSpPr>
                  <a:spLocks noChangeShapeType="1"/>
                </p:cNvSpPr>
                <p:nvPr/>
              </p:nvSpPr>
              <p:spPr bwMode="auto">
                <a:xfrm>
                  <a:off x="4354" y="4562"/>
                  <a:ext cx="11" cy="358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  <p:grpSp>
          <p:nvGrpSpPr>
            <p:cNvPr id="264" name="Group 195"/>
            <p:cNvGrpSpPr>
              <a:grpSpLocks/>
            </p:cNvGrpSpPr>
            <p:nvPr/>
          </p:nvGrpSpPr>
          <p:grpSpPr bwMode="auto">
            <a:xfrm>
              <a:off x="6962" y="1630"/>
              <a:ext cx="3777" cy="3240"/>
              <a:chOff x="6962" y="1630"/>
              <a:chExt cx="3777" cy="3240"/>
            </a:xfrm>
          </p:grpSpPr>
          <p:sp>
            <p:nvSpPr>
              <p:cNvPr id="265" name="AutoShape 196"/>
              <p:cNvSpPr>
                <a:spLocks noChangeArrowheads="1"/>
              </p:cNvSpPr>
              <p:nvPr/>
            </p:nvSpPr>
            <p:spPr bwMode="auto">
              <a:xfrm>
                <a:off x="7980" y="2022"/>
                <a:ext cx="1995" cy="945"/>
              </a:xfrm>
              <a:prstGeom prst="flowChartDecision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k-TM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</a:rPr>
                  <a:t>Boşmy?</a:t>
                </a:r>
                <a:endParaRPr kumimoji="0" lang="ru-RU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66" name="Rectangle 197"/>
              <p:cNvSpPr>
                <a:spLocks noChangeArrowheads="1"/>
              </p:cNvSpPr>
              <p:nvPr/>
            </p:nvSpPr>
            <p:spPr bwMode="auto">
              <a:xfrm>
                <a:off x="6962" y="3556"/>
                <a:ext cx="1822" cy="629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k-TM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</a:rPr>
                  <a:t>Suw guýmaly</a:t>
                </a:r>
                <a:endParaRPr kumimoji="0" lang="ru-RU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267" name="Line 198"/>
              <p:cNvSpPr>
                <a:spLocks noChangeShapeType="1"/>
              </p:cNvSpPr>
              <p:nvPr/>
            </p:nvSpPr>
            <p:spPr bwMode="auto">
              <a:xfrm flipV="1">
                <a:off x="7510" y="2494"/>
                <a:ext cx="587" cy="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8" name="Line 199"/>
              <p:cNvSpPr>
                <a:spLocks noChangeShapeType="1"/>
              </p:cNvSpPr>
              <p:nvPr/>
            </p:nvSpPr>
            <p:spPr bwMode="auto">
              <a:xfrm>
                <a:off x="9975" y="2487"/>
                <a:ext cx="743" cy="1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9" name="Line 200"/>
              <p:cNvSpPr>
                <a:spLocks noChangeShapeType="1"/>
              </p:cNvSpPr>
              <p:nvPr/>
            </p:nvSpPr>
            <p:spPr bwMode="auto">
              <a:xfrm>
                <a:off x="7522" y="2490"/>
                <a:ext cx="8" cy="105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0" name="Line 201"/>
              <p:cNvSpPr>
                <a:spLocks noChangeShapeType="1"/>
              </p:cNvSpPr>
              <p:nvPr/>
            </p:nvSpPr>
            <p:spPr bwMode="auto">
              <a:xfrm flipV="1">
                <a:off x="7646" y="4235"/>
                <a:ext cx="6" cy="28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1" name="Line 202"/>
              <p:cNvSpPr>
                <a:spLocks noChangeShapeType="1"/>
              </p:cNvSpPr>
              <p:nvPr/>
            </p:nvSpPr>
            <p:spPr bwMode="auto">
              <a:xfrm flipV="1">
                <a:off x="10739" y="2497"/>
                <a:ext cx="0" cy="200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2" name="Line 203"/>
              <p:cNvSpPr>
                <a:spLocks noChangeShapeType="1"/>
              </p:cNvSpPr>
              <p:nvPr/>
            </p:nvSpPr>
            <p:spPr bwMode="auto">
              <a:xfrm flipV="1">
                <a:off x="7652" y="4515"/>
                <a:ext cx="3087" cy="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3" name="Line 204"/>
              <p:cNvSpPr>
                <a:spLocks noChangeShapeType="1"/>
              </p:cNvSpPr>
              <p:nvPr/>
            </p:nvSpPr>
            <p:spPr bwMode="auto">
              <a:xfrm>
                <a:off x="9089" y="4512"/>
                <a:ext cx="11" cy="35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4" name="Line 205"/>
              <p:cNvSpPr>
                <a:spLocks noChangeShapeType="1"/>
              </p:cNvSpPr>
              <p:nvPr/>
            </p:nvSpPr>
            <p:spPr bwMode="auto">
              <a:xfrm>
                <a:off x="8955" y="1630"/>
                <a:ext cx="11" cy="35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0964" name="Полотно 84"/>
          <p:cNvGrpSpPr>
            <a:grpSpLocks/>
          </p:cNvGrpSpPr>
          <p:nvPr/>
        </p:nvGrpSpPr>
        <p:grpSpPr bwMode="auto">
          <a:xfrm>
            <a:off x="0" y="457200"/>
            <a:ext cx="4708525" cy="3076575"/>
            <a:chOff x="0" y="0"/>
            <a:chExt cx="47091" cy="30765"/>
          </a:xfrm>
        </p:grpSpPr>
        <p:sp>
          <p:nvSpPr>
            <p:cNvPr id="40965" name="AutoShape 5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47091" cy="3076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36" name="Group 87"/>
          <p:cNvGrpSpPr>
            <a:grpSpLocks/>
          </p:cNvGrpSpPr>
          <p:nvPr/>
        </p:nvGrpSpPr>
        <p:grpSpPr bwMode="auto">
          <a:xfrm>
            <a:off x="737497" y="357166"/>
            <a:ext cx="6120519" cy="5393931"/>
            <a:chOff x="2350" y="9414"/>
            <a:chExt cx="2644" cy="3593"/>
          </a:xfrm>
        </p:grpSpPr>
        <p:sp>
          <p:nvSpPr>
            <p:cNvPr id="1237" name="AutoShape 88"/>
            <p:cNvSpPr>
              <a:spLocks noChangeArrowheads="1"/>
            </p:cNvSpPr>
            <p:nvPr/>
          </p:nvSpPr>
          <p:spPr bwMode="auto">
            <a:xfrm>
              <a:off x="3081" y="11555"/>
              <a:ext cx="1200" cy="1080"/>
            </a:xfrm>
            <a:prstGeom prst="diamond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en-US" sz="2400" b="1" dirty="0" smtClean="0">
                  <a:latin typeface="Calibri" pitchFamily="34" charset="0"/>
                </a:rPr>
                <a:t>    </a:t>
              </a:r>
              <a:r>
                <a:rPr kumimoji="0" lang="tk-TM" sz="2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Tora girdimi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38" name="Line 89"/>
            <p:cNvSpPr>
              <a:spLocks noChangeShapeType="1"/>
            </p:cNvSpPr>
            <p:nvPr/>
          </p:nvSpPr>
          <p:spPr bwMode="auto">
            <a:xfrm>
              <a:off x="3654" y="11214"/>
              <a:ext cx="0" cy="36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39" name="Line 90"/>
            <p:cNvSpPr>
              <a:spLocks noChangeShapeType="1"/>
            </p:cNvSpPr>
            <p:nvPr/>
          </p:nvSpPr>
          <p:spPr bwMode="auto">
            <a:xfrm>
              <a:off x="3654" y="10314"/>
              <a:ext cx="6" cy="366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0" name="Rectangle 91"/>
            <p:cNvSpPr>
              <a:spLocks noChangeArrowheads="1"/>
            </p:cNvSpPr>
            <p:nvPr/>
          </p:nvSpPr>
          <p:spPr bwMode="auto">
            <a:xfrm>
              <a:off x="2934" y="9768"/>
              <a:ext cx="1560" cy="540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k-TM" sz="4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Topy al</a:t>
              </a:r>
              <a:endParaRPr kumimoji="0" lang="ru-RU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41" name="Line 92"/>
            <p:cNvSpPr>
              <a:spLocks noChangeShapeType="1"/>
            </p:cNvSpPr>
            <p:nvPr/>
          </p:nvSpPr>
          <p:spPr bwMode="auto">
            <a:xfrm>
              <a:off x="3654" y="9414"/>
              <a:ext cx="6" cy="36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2" name="Rectangle 93"/>
            <p:cNvSpPr>
              <a:spLocks noChangeArrowheads="1"/>
            </p:cNvSpPr>
            <p:nvPr/>
          </p:nvSpPr>
          <p:spPr bwMode="auto">
            <a:xfrm>
              <a:off x="2934" y="10674"/>
              <a:ext cx="1560" cy="540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k-TM" sz="4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Ony tora okla </a:t>
              </a:r>
              <a:endParaRPr kumimoji="0" lang="ru-RU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43" name="Line 94"/>
            <p:cNvSpPr>
              <a:spLocks noChangeShapeType="1"/>
            </p:cNvSpPr>
            <p:nvPr/>
          </p:nvSpPr>
          <p:spPr bwMode="auto">
            <a:xfrm flipH="1">
              <a:off x="3654" y="9414"/>
              <a:ext cx="1319" cy="15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4" name="Line 95"/>
            <p:cNvSpPr>
              <a:spLocks noChangeShapeType="1"/>
            </p:cNvSpPr>
            <p:nvPr/>
          </p:nvSpPr>
          <p:spPr bwMode="auto">
            <a:xfrm>
              <a:off x="4974" y="9414"/>
              <a:ext cx="0" cy="270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7" name="Line 96"/>
            <p:cNvSpPr>
              <a:spLocks noChangeShapeType="1"/>
            </p:cNvSpPr>
            <p:nvPr/>
          </p:nvSpPr>
          <p:spPr bwMode="auto">
            <a:xfrm>
              <a:off x="4274" y="12109"/>
              <a:ext cx="720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38" name="Rectangle 97"/>
            <p:cNvSpPr>
              <a:spLocks noChangeArrowheads="1"/>
            </p:cNvSpPr>
            <p:nvPr/>
          </p:nvSpPr>
          <p:spPr bwMode="auto">
            <a:xfrm>
              <a:off x="4280" y="11650"/>
              <a:ext cx="600" cy="360"/>
            </a:xfrm>
            <a:prstGeom prst="rect">
              <a:avLst/>
            </a:prstGeom>
            <a:solidFill>
              <a:srgbClr val="FFFFFF"/>
            </a:solidFill>
            <a:ln w="3175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k-TM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ýok  </a:t>
              </a:r>
              <a:endPara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39" name="Line 98"/>
            <p:cNvSpPr>
              <a:spLocks noChangeShapeType="1"/>
            </p:cNvSpPr>
            <p:nvPr/>
          </p:nvSpPr>
          <p:spPr bwMode="auto">
            <a:xfrm>
              <a:off x="2358" y="12105"/>
              <a:ext cx="720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40" name="Rectangle 99"/>
            <p:cNvSpPr>
              <a:spLocks noChangeArrowheads="1"/>
            </p:cNvSpPr>
            <p:nvPr/>
          </p:nvSpPr>
          <p:spPr bwMode="auto">
            <a:xfrm>
              <a:off x="2371" y="11651"/>
              <a:ext cx="749" cy="360"/>
            </a:xfrm>
            <a:prstGeom prst="rect">
              <a:avLst/>
            </a:prstGeom>
            <a:solidFill>
              <a:srgbClr val="FFFFFF"/>
            </a:solidFill>
            <a:ln w="3175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k-TM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</a:rPr>
                <a:t>hawa 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41" name="Line 100"/>
            <p:cNvSpPr>
              <a:spLocks noChangeShapeType="1"/>
            </p:cNvSpPr>
            <p:nvPr/>
          </p:nvSpPr>
          <p:spPr bwMode="auto">
            <a:xfrm>
              <a:off x="2350" y="12647"/>
              <a:ext cx="720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42" name="Line 101"/>
            <p:cNvSpPr>
              <a:spLocks noChangeShapeType="1"/>
            </p:cNvSpPr>
            <p:nvPr/>
          </p:nvSpPr>
          <p:spPr bwMode="auto">
            <a:xfrm>
              <a:off x="3070" y="12647"/>
              <a:ext cx="0" cy="36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43" name="Line 102"/>
            <p:cNvSpPr>
              <a:spLocks noChangeShapeType="1"/>
            </p:cNvSpPr>
            <p:nvPr/>
          </p:nvSpPr>
          <p:spPr bwMode="auto">
            <a:xfrm>
              <a:off x="2350" y="12107"/>
              <a:ext cx="0" cy="54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6" name="Group 50"/>
          <p:cNvGrpSpPr>
            <a:grpSpLocks/>
          </p:cNvGrpSpPr>
          <p:nvPr/>
        </p:nvGrpSpPr>
        <p:grpSpPr bwMode="auto">
          <a:xfrm>
            <a:off x="2051050" y="115888"/>
            <a:ext cx="5113338" cy="6624637"/>
            <a:chOff x="1292" y="73"/>
            <a:chExt cx="3221" cy="4173"/>
          </a:xfrm>
        </p:grpSpPr>
        <p:sp>
          <p:nvSpPr>
            <p:cNvPr id="4126" name="Line 30"/>
            <p:cNvSpPr>
              <a:spLocks noChangeShapeType="1"/>
            </p:cNvSpPr>
            <p:nvPr/>
          </p:nvSpPr>
          <p:spPr bwMode="auto">
            <a:xfrm>
              <a:off x="3696" y="1434"/>
              <a:ext cx="817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37" name="Line 41"/>
            <p:cNvSpPr>
              <a:spLocks noChangeShapeType="1"/>
            </p:cNvSpPr>
            <p:nvPr/>
          </p:nvSpPr>
          <p:spPr bwMode="auto">
            <a:xfrm>
              <a:off x="4513" y="1434"/>
              <a:ext cx="0" cy="2495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4145" name="Group 49"/>
            <p:cNvGrpSpPr>
              <a:grpSpLocks/>
            </p:cNvGrpSpPr>
            <p:nvPr/>
          </p:nvGrpSpPr>
          <p:grpSpPr bwMode="auto">
            <a:xfrm>
              <a:off x="1292" y="73"/>
              <a:ext cx="3221" cy="4173"/>
              <a:chOff x="1292" y="73"/>
              <a:chExt cx="3221" cy="4173"/>
            </a:xfrm>
          </p:grpSpPr>
          <p:sp>
            <p:nvSpPr>
              <p:cNvPr id="4132" name="Text Box 36"/>
              <p:cNvSpPr txBox="1">
                <a:spLocks noChangeArrowheads="1"/>
              </p:cNvSpPr>
              <p:nvPr/>
            </p:nvSpPr>
            <p:spPr bwMode="auto">
              <a:xfrm>
                <a:off x="2880" y="1706"/>
                <a:ext cx="675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hr-HR" sz="2400" b="1" dirty="0" smtClean="0"/>
                  <a:t>h</a:t>
                </a:r>
                <a:r>
                  <a:rPr lang="ru-RU" sz="2400" b="1" dirty="0" smtClean="0"/>
                  <a:t>а</a:t>
                </a:r>
                <a:r>
                  <a:rPr lang="hr-HR" sz="2400" b="1" dirty="0" smtClean="0"/>
                  <a:t>wa</a:t>
                </a:r>
                <a:endParaRPr lang="ru-RU" sz="2400" b="1" dirty="0"/>
              </a:p>
            </p:txBody>
          </p:sp>
          <p:grpSp>
            <p:nvGrpSpPr>
              <p:cNvPr id="4144" name="Group 48"/>
              <p:cNvGrpSpPr>
                <a:grpSpLocks/>
              </p:cNvGrpSpPr>
              <p:nvPr/>
            </p:nvGrpSpPr>
            <p:grpSpPr bwMode="auto">
              <a:xfrm>
                <a:off x="1292" y="73"/>
                <a:ext cx="3221" cy="4173"/>
                <a:chOff x="1292" y="73"/>
                <a:chExt cx="3221" cy="4173"/>
              </a:xfrm>
            </p:grpSpPr>
            <p:sp>
              <p:nvSpPr>
                <p:cNvPr id="4101" name="Rectangle 5"/>
                <p:cNvSpPr>
                  <a:spLocks noChangeArrowheads="1"/>
                </p:cNvSpPr>
                <p:nvPr/>
              </p:nvSpPr>
              <p:spPr bwMode="auto">
                <a:xfrm>
                  <a:off x="1701" y="346"/>
                  <a:ext cx="2404" cy="499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en-US" sz="4000" b="1"/>
                    <a:t>i = A</a:t>
                  </a:r>
                  <a:endParaRPr lang="ru-RU" sz="4000" b="1"/>
                </a:p>
              </p:txBody>
            </p:sp>
            <p:sp>
              <p:nvSpPr>
                <p:cNvPr id="4102" name="AutoShape 6"/>
                <p:cNvSpPr>
                  <a:spLocks noChangeArrowheads="1"/>
                </p:cNvSpPr>
                <p:nvPr/>
              </p:nvSpPr>
              <p:spPr bwMode="auto">
                <a:xfrm>
                  <a:off x="2108" y="1117"/>
                  <a:ext cx="1588" cy="635"/>
                </a:xfrm>
                <a:prstGeom prst="diamond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en-US" sz="4000" b="1"/>
                    <a:t>i </a:t>
                  </a:r>
                  <a:r>
                    <a:rPr lang="en-US" sz="4000" b="1">
                      <a:cs typeface="Arial" charset="0"/>
                    </a:rPr>
                    <a:t>≤</a:t>
                  </a:r>
                  <a:r>
                    <a:rPr lang="ru-RU" sz="4000" b="1"/>
                    <a:t> </a:t>
                  </a:r>
                  <a:r>
                    <a:rPr lang="en-US" sz="4000" b="1"/>
                    <a:t>B</a:t>
                  </a:r>
                  <a:endParaRPr lang="ru-RU" sz="4000" b="1"/>
                </a:p>
              </p:txBody>
            </p:sp>
            <p:sp>
              <p:nvSpPr>
                <p:cNvPr id="4111" name="Rectangle 15"/>
                <p:cNvSpPr>
                  <a:spLocks noChangeArrowheads="1"/>
                </p:cNvSpPr>
                <p:nvPr/>
              </p:nvSpPr>
              <p:spPr bwMode="auto">
                <a:xfrm>
                  <a:off x="1701" y="2024"/>
                  <a:ext cx="2529" cy="545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hr-HR" sz="4000" b="1" dirty="0" smtClean="0"/>
                    <a:t>SIKLYŇ ÖZENI</a:t>
                  </a:r>
                  <a:endParaRPr lang="ru-RU" sz="4000" b="1" dirty="0"/>
                </a:p>
              </p:txBody>
            </p:sp>
            <p:sp>
              <p:nvSpPr>
                <p:cNvPr id="4114" name="Rectangle 18"/>
                <p:cNvSpPr>
                  <a:spLocks noChangeArrowheads="1"/>
                </p:cNvSpPr>
                <p:nvPr/>
              </p:nvSpPr>
              <p:spPr bwMode="auto">
                <a:xfrm>
                  <a:off x="1701" y="2886"/>
                  <a:ext cx="2404" cy="544"/>
                </a:xfrm>
                <a:prstGeom prst="rect">
                  <a:avLst/>
                </a:prstGeom>
                <a:gradFill rotWithShape="1">
                  <a:gsLst>
                    <a:gs pos="0">
                      <a:srgbClr val="FFCC66"/>
                    </a:gs>
                    <a:gs pos="50000">
                      <a:schemeClr val="bg1"/>
                    </a:gs>
                    <a:gs pos="100000">
                      <a:srgbClr val="FFCC66"/>
                    </a:gs>
                  </a:gsLst>
                  <a:lin ang="5400000" scaled="1"/>
                </a:gradFill>
                <a:ln w="19050">
                  <a:solidFill>
                    <a:srgbClr val="6633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r>
                    <a:rPr lang="en-US" sz="4000" b="1"/>
                    <a:t>i = i + H </a:t>
                  </a:r>
                  <a:endParaRPr lang="ru-RU" sz="4000" b="1"/>
                </a:p>
              </p:txBody>
            </p:sp>
            <p:sp>
              <p:nvSpPr>
                <p:cNvPr id="4119" name="Line 23"/>
                <p:cNvSpPr>
                  <a:spLocks noChangeShapeType="1"/>
                </p:cNvSpPr>
                <p:nvPr/>
              </p:nvSpPr>
              <p:spPr bwMode="auto">
                <a:xfrm>
                  <a:off x="2880" y="845"/>
                  <a:ext cx="0" cy="272"/>
                </a:xfrm>
                <a:prstGeom prst="line">
                  <a:avLst/>
                </a:prstGeom>
                <a:noFill/>
                <a:ln w="19050">
                  <a:solidFill>
                    <a:srgbClr val="6633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25" name="Line 29"/>
                <p:cNvSpPr>
                  <a:spLocks noChangeShapeType="1"/>
                </p:cNvSpPr>
                <p:nvPr/>
              </p:nvSpPr>
              <p:spPr bwMode="auto">
                <a:xfrm>
                  <a:off x="2880" y="2568"/>
                  <a:ext cx="0" cy="317"/>
                </a:xfrm>
                <a:prstGeom prst="line">
                  <a:avLst/>
                </a:prstGeom>
                <a:noFill/>
                <a:ln w="19050">
                  <a:solidFill>
                    <a:srgbClr val="6633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29" name="Line 33"/>
                <p:cNvSpPr>
                  <a:spLocks noChangeShapeType="1"/>
                </p:cNvSpPr>
                <p:nvPr/>
              </p:nvSpPr>
              <p:spPr bwMode="auto">
                <a:xfrm>
                  <a:off x="1292" y="3748"/>
                  <a:ext cx="1588" cy="0"/>
                </a:xfrm>
                <a:prstGeom prst="line">
                  <a:avLst/>
                </a:prstGeom>
                <a:noFill/>
                <a:ln w="19050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33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3696" y="1162"/>
                  <a:ext cx="544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hr-HR" sz="2400" b="1" dirty="0" smtClean="0"/>
                    <a:t>ýok</a:t>
                  </a:r>
                  <a:endParaRPr lang="ru-RU" sz="2400" b="1" dirty="0"/>
                </a:p>
              </p:txBody>
            </p:sp>
            <p:sp>
              <p:nvSpPr>
                <p:cNvPr id="4136" name="Line 40"/>
                <p:cNvSpPr>
                  <a:spLocks noChangeShapeType="1"/>
                </p:cNvSpPr>
                <p:nvPr/>
              </p:nvSpPr>
              <p:spPr bwMode="auto">
                <a:xfrm>
                  <a:off x="1292" y="981"/>
                  <a:ext cx="0" cy="2767"/>
                </a:xfrm>
                <a:prstGeom prst="line">
                  <a:avLst/>
                </a:prstGeom>
                <a:noFill/>
                <a:ln w="19050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38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2880" y="3929"/>
                  <a:ext cx="1633" cy="0"/>
                </a:xfrm>
                <a:prstGeom prst="line">
                  <a:avLst/>
                </a:prstGeom>
                <a:noFill/>
                <a:ln w="19050">
                  <a:solidFill>
                    <a:srgbClr val="6633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39" name="Line 43"/>
                <p:cNvSpPr>
                  <a:spLocks noChangeShapeType="1"/>
                </p:cNvSpPr>
                <p:nvPr/>
              </p:nvSpPr>
              <p:spPr bwMode="auto">
                <a:xfrm>
                  <a:off x="2880" y="1752"/>
                  <a:ext cx="0" cy="272"/>
                </a:xfrm>
                <a:prstGeom prst="line">
                  <a:avLst/>
                </a:prstGeom>
                <a:noFill/>
                <a:ln w="19050">
                  <a:solidFill>
                    <a:srgbClr val="6633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0" name="Line 44"/>
                <p:cNvSpPr>
                  <a:spLocks noChangeShapeType="1"/>
                </p:cNvSpPr>
                <p:nvPr/>
              </p:nvSpPr>
              <p:spPr bwMode="auto">
                <a:xfrm>
                  <a:off x="2880" y="3430"/>
                  <a:ext cx="0" cy="317"/>
                </a:xfrm>
                <a:prstGeom prst="line">
                  <a:avLst/>
                </a:prstGeom>
                <a:noFill/>
                <a:ln w="19050">
                  <a:solidFill>
                    <a:srgbClr val="6633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1" name="Line 45"/>
                <p:cNvSpPr>
                  <a:spLocks noChangeShapeType="1"/>
                </p:cNvSpPr>
                <p:nvPr/>
              </p:nvSpPr>
              <p:spPr bwMode="auto">
                <a:xfrm>
                  <a:off x="2880" y="3929"/>
                  <a:ext cx="0" cy="317"/>
                </a:xfrm>
                <a:prstGeom prst="line">
                  <a:avLst/>
                </a:prstGeom>
                <a:noFill/>
                <a:ln w="19050">
                  <a:solidFill>
                    <a:srgbClr val="6633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2" name="Line 46"/>
                <p:cNvSpPr>
                  <a:spLocks noChangeShapeType="1"/>
                </p:cNvSpPr>
                <p:nvPr/>
              </p:nvSpPr>
              <p:spPr bwMode="auto">
                <a:xfrm>
                  <a:off x="2880" y="73"/>
                  <a:ext cx="0" cy="272"/>
                </a:xfrm>
                <a:prstGeom prst="line">
                  <a:avLst/>
                </a:prstGeom>
                <a:noFill/>
                <a:ln w="19050">
                  <a:solidFill>
                    <a:srgbClr val="6633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3" name="Line 47"/>
                <p:cNvSpPr>
                  <a:spLocks noChangeShapeType="1"/>
                </p:cNvSpPr>
                <p:nvPr/>
              </p:nvSpPr>
              <p:spPr bwMode="auto">
                <a:xfrm>
                  <a:off x="1292" y="981"/>
                  <a:ext cx="1588" cy="0"/>
                </a:xfrm>
                <a:prstGeom prst="line">
                  <a:avLst/>
                </a:prstGeom>
                <a:noFill/>
                <a:ln w="19050">
                  <a:solidFill>
                    <a:srgbClr val="6633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89" name="Group 21"/>
          <p:cNvGrpSpPr>
            <a:grpSpLocks/>
          </p:cNvGrpSpPr>
          <p:nvPr/>
        </p:nvGrpSpPr>
        <p:grpSpPr bwMode="auto">
          <a:xfrm>
            <a:off x="611188" y="404813"/>
            <a:ext cx="7993062" cy="5903912"/>
            <a:chOff x="612" y="436"/>
            <a:chExt cx="4627" cy="3448"/>
          </a:xfrm>
        </p:grpSpPr>
        <p:sp>
          <p:nvSpPr>
            <p:cNvPr id="7172" name="Line 4"/>
            <p:cNvSpPr>
              <a:spLocks noChangeShapeType="1"/>
            </p:cNvSpPr>
            <p:nvPr/>
          </p:nvSpPr>
          <p:spPr bwMode="auto">
            <a:xfrm>
              <a:off x="2925" y="436"/>
              <a:ext cx="0" cy="454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4" name="Line 6"/>
            <p:cNvSpPr>
              <a:spLocks noChangeShapeType="1"/>
            </p:cNvSpPr>
            <p:nvPr/>
          </p:nvSpPr>
          <p:spPr bwMode="auto">
            <a:xfrm>
              <a:off x="2925" y="1616"/>
              <a:ext cx="0" cy="454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6" name="Line 8"/>
            <p:cNvSpPr>
              <a:spLocks noChangeShapeType="1"/>
            </p:cNvSpPr>
            <p:nvPr/>
          </p:nvSpPr>
          <p:spPr bwMode="auto">
            <a:xfrm>
              <a:off x="2880" y="2795"/>
              <a:ext cx="0" cy="408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7" name="Line 9"/>
            <p:cNvSpPr>
              <a:spLocks noChangeShapeType="1"/>
            </p:cNvSpPr>
            <p:nvPr/>
          </p:nvSpPr>
          <p:spPr bwMode="auto">
            <a:xfrm flipH="1">
              <a:off x="612" y="3203"/>
              <a:ext cx="2268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8" name="Line 10"/>
            <p:cNvSpPr>
              <a:spLocks noChangeShapeType="1"/>
            </p:cNvSpPr>
            <p:nvPr/>
          </p:nvSpPr>
          <p:spPr bwMode="auto">
            <a:xfrm>
              <a:off x="612" y="1253"/>
              <a:ext cx="0" cy="195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79" name="Line 11"/>
            <p:cNvSpPr>
              <a:spLocks noChangeShapeType="1"/>
            </p:cNvSpPr>
            <p:nvPr/>
          </p:nvSpPr>
          <p:spPr bwMode="auto">
            <a:xfrm>
              <a:off x="612" y="1253"/>
              <a:ext cx="499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0" name="Line 12"/>
            <p:cNvSpPr>
              <a:spLocks noChangeShapeType="1"/>
            </p:cNvSpPr>
            <p:nvPr/>
          </p:nvSpPr>
          <p:spPr bwMode="auto">
            <a:xfrm>
              <a:off x="4649" y="1253"/>
              <a:ext cx="590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1" name="Line 13"/>
            <p:cNvSpPr>
              <a:spLocks noChangeShapeType="1"/>
            </p:cNvSpPr>
            <p:nvPr/>
          </p:nvSpPr>
          <p:spPr bwMode="auto">
            <a:xfrm>
              <a:off x="5239" y="1253"/>
              <a:ext cx="0" cy="2177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3" name="Line 15"/>
            <p:cNvSpPr>
              <a:spLocks noChangeShapeType="1"/>
            </p:cNvSpPr>
            <p:nvPr/>
          </p:nvSpPr>
          <p:spPr bwMode="auto">
            <a:xfrm>
              <a:off x="2880" y="3430"/>
              <a:ext cx="0" cy="454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4" name="Line 16"/>
            <p:cNvSpPr>
              <a:spLocks noChangeShapeType="1"/>
            </p:cNvSpPr>
            <p:nvPr/>
          </p:nvSpPr>
          <p:spPr bwMode="auto">
            <a:xfrm flipH="1">
              <a:off x="2880" y="3430"/>
              <a:ext cx="2359" cy="0"/>
            </a:xfrm>
            <a:prstGeom prst="line">
              <a:avLst/>
            </a:prstGeom>
            <a:noFill/>
            <a:ln w="19050">
              <a:solidFill>
                <a:srgbClr val="66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87" name="Group 19"/>
            <p:cNvGrpSpPr>
              <a:grpSpLocks/>
            </p:cNvGrpSpPr>
            <p:nvPr/>
          </p:nvGrpSpPr>
          <p:grpSpPr bwMode="auto">
            <a:xfrm>
              <a:off x="1111" y="890"/>
              <a:ext cx="3538" cy="726"/>
              <a:chOff x="1111" y="890"/>
              <a:chExt cx="3538" cy="726"/>
            </a:xfrm>
          </p:grpSpPr>
          <p:sp>
            <p:nvSpPr>
              <p:cNvPr id="7173" name="AutoShape 5"/>
              <p:cNvSpPr>
                <a:spLocks noChangeArrowheads="1"/>
              </p:cNvSpPr>
              <p:nvPr/>
            </p:nvSpPr>
            <p:spPr bwMode="auto">
              <a:xfrm>
                <a:off x="1111" y="890"/>
                <a:ext cx="3538" cy="726"/>
              </a:xfrm>
              <a:prstGeom prst="hexagon">
                <a:avLst>
                  <a:gd name="adj" fmla="val 121832"/>
                  <a:gd name="vf" fmla="val 115470"/>
                </a:avLst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5" name="Rectangle 17"/>
              <p:cNvSpPr>
                <a:spLocks noChangeArrowheads="1"/>
              </p:cNvSpPr>
              <p:nvPr/>
            </p:nvSpPr>
            <p:spPr bwMode="auto">
              <a:xfrm>
                <a:off x="1882" y="1026"/>
                <a:ext cx="1951" cy="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6000" b="1"/>
                  <a:t>i = A, B, H</a:t>
                </a:r>
                <a:endParaRPr lang="ru-RU" sz="6000" b="1"/>
              </a:p>
            </p:txBody>
          </p:sp>
        </p:grpSp>
        <p:grpSp>
          <p:nvGrpSpPr>
            <p:cNvPr id="7188" name="Group 20"/>
            <p:cNvGrpSpPr>
              <a:grpSpLocks/>
            </p:cNvGrpSpPr>
            <p:nvPr/>
          </p:nvGrpSpPr>
          <p:grpSpPr bwMode="auto">
            <a:xfrm>
              <a:off x="1156" y="2069"/>
              <a:ext cx="3538" cy="726"/>
              <a:chOff x="1156" y="2069"/>
              <a:chExt cx="3538" cy="726"/>
            </a:xfrm>
          </p:grpSpPr>
          <p:sp>
            <p:nvSpPr>
              <p:cNvPr id="7175" name="Rectangle 7"/>
              <p:cNvSpPr>
                <a:spLocks noChangeArrowheads="1"/>
              </p:cNvSpPr>
              <p:nvPr/>
            </p:nvSpPr>
            <p:spPr bwMode="auto">
              <a:xfrm>
                <a:off x="1156" y="2069"/>
                <a:ext cx="3538" cy="726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solidFill>
                  <a:srgbClr val="6633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6" name="Text Box 18"/>
              <p:cNvSpPr txBox="1">
                <a:spLocks noChangeArrowheads="1"/>
              </p:cNvSpPr>
              <p:nvPr/>
            </p:nvSpPr>
            <p:spPr bwMode="auto">
              <a:xfrm>
                <a:off x="1202" y="2115"/>
                <a:ext cx="3447" cy="588"/>
              </a:xfrm>
              <a:prstGeom prst="rect">
                <a:avLst/>
              </a:prstGeom>
              <a:gradFill rotWithShape="1">
                <a:gsLst>
                  <a:gs pos="0">
                    <a:srgbClr val="FFCC66"/>
                  </a:gs>
                  <a:gs pos="50000">
                    <a:schemeClr val="bg1"/>
                  </a:gs>
                  <a:gs pos="100000">
                    <a:srgbClr val="FFCC66"/>
                  </a:gs>
                </a:gsLst>
                <a:lin ang="5400000" scaled="1"/>
              </a:gradFill>
              <a:ln w="1905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hr-HR" sz="6000" b="1" dirty="0" smtClean="0"/>
                  <a:t>SIKLYŇ ÖZENI</a:t>
                </a:r>
                <a:endParaRPr lang="ru-RU" sz="6000" b="1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349500"/>
            <a:ext cx="8229600" cy="1143000"/>
          </a:xfrm>
          <a:effectLst>
            <a:outerShdw dist="107763" dir="8100000" algn="ctr" rotWithShape="0">
              <a:srgbClr val="FFAA71">
                <a:alpha val="50000"/>
              </a:srgbClr>
            </a:outerShdw>
          </a:effectLst>
        </p:spPr>
        <p:txBody>
          <a:bodyPr/>
          <a:lstStyle/>
          <a:p>
            <a:r>
              <a:rPr lang="hr-HR" sz="6600" b="1" dirty="0" smtClean="0">
                <a:solidFill>
                  <a:srgbClr val="990000"/>
                </a:solidFill>
              </a:rPr>
              <a:t>MYSALLARYŇ IŞLENIŞI</a:t>
            </a:r>
            <a:endParaRPr lang="ru-RU" sz="6600" b="1" dirty="0">
              <a:solidFill>
                <a:srgbClr val="99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theme/theme1.xml><?xml version="1.0" encoding="utf-8"?>
<a:theme xmlns:a="http://schemas.openxmlformats.org/drawingml/2006/main" name="Циклические алгоритмы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Циклические алгоритмы</Template>
  <TotalTime>64</TotalTime>
  <Words>349</Words>
  <Application>Microsoft Office PowerPoint</Application>
  <PresentationFormat>Экран (4:3)</PresentationFormat>
  <Paragraphs>96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Циклические алгоритмы</vt:lpstr>
      <vt:lpstr> Gaýtalanma algoritmleri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MYSALLARYŇ IŞLENIŞI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Gaýtalanma algoritmleri </dc:title>
  <dc:creator>User</dc:creator>
  <cp:lastModifiedBy>meylis1998</cp:lastModifiedBy>
  <cp:revision>11</cp:revision>
  <dcterms:created xsi:type="dcterms:W3CDTF">2013-11-03T02:29:45Z</dcterms:created>
  <dcterms:modified xsi:type="dcterms:W3CDTF">2022-09-15T17:10:42Z</dcterms:modified>
</cp:coreProperties>
</file>