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89" r:id="rId6"/>
    <p:sldId id="288" r:id="rId7"/>
    <p:sldId id="290" r:id="rId8"/>
    <p:sldId id="291" r:id="rId9"/>
    <p:sldId id="272" r:id="rId10"/>
    <p:sldId id="273" r:id="rId11"/>
    <p:sldId id="294" r:id="rId12"/>
    <p:sldId id="295" r:id="rId13"/>
    <p:sldId id="280" r:id="rId14"/>
    <p:sldId id="28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FFFCC"/>
    <a:srgbClr val="FF6600"/>
    <a:srgbClr val="006600"/>
    <a:srgbClr val="333300"/>
    <a:srgbClr val="33CC33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985" autoAdjust="0"/>
    <p:restoredTop sz="94660"/>
  </p:normalViewPr>
  <p:slideViewPr>
    <p:cSldViewPr>
      <p:cViewPr varScale="1">
        <p:scale>
          <a:sx n="57" d="100"/>
          <a:sy n="57" d="100"/>
        </p:scale>
        <p:origin x="-18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EE009-46BE-41DF-B6E9-1C6C330C15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944D4-F254-408A-A400-6DDE7C906E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90E4C-63E2-4ACC-98C8-73D81602F2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3B7F8F4-FF2E-41B4-A41F-3BFAB96B7A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D538954-6C59-4204-9447-6DE1B0070C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83425-78D9-4846-9443-7FED15F6E5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9AB9B-6359-4226-A5AC-E567C84A9A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14942-D60C-48C8-906B-642087F19C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A694B-024F-4779-B426-9C1A6FF2EB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0F535-B614-4F55-BA5D-3DC5477CC2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F2FE1-4669-4B29-8E06-46E06DC27E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9E9AE-C258-4862-BF46-7541F31CB0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A5CB3-8ACF-4D6A-9870-54BAD9DC9B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FCD9A2-5472-4A8F-B09B-72D29A2A16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circl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130425"/>
            <a:ext cx="7989887" cy="1470025"/>
          </a:xfrm>
          <a:effectLst>
            <a:outerShdw dist="63500" dir="2212194" algn="ctr" rotWithShape="0">
              <a:srgbClr val="006600"/>
            </a:outerShdw>
          </a:effectLst>
        </p:spPr>
        <p:txBody>
          <a:bodyPr/>
          <a:lstStyle/>
          <a:p>
            <a:r>
              <a:rPr lang="ru-RU" sz="80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Şahalanýan</a:t>
            </a:r>
            <a:r>
              <a:rPr lang="ru-RU" sz="8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80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algoritmler</a:t>
            </a:r>
            <a:r>
              <a:rPr lang="ru-RU" sz="8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8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8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07950" y="260350"/>
            <a:ext cx="30353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b="1" dirty="0" smtClean="0">
                <a:solidFill>
                  <a:schemeClr val="tx2"/>
                </a:solidFill>
              </a:rPr>
              <a:t>Ax</a:t>
            </a:r>
            <a:r>
              <a:rPr lang="en-US" b="1" baseline="30000" dirty="0" smtClean="0">
                <a:solidFill>
                  <a:schemeClr val="tx2"/>
                </a:solidFill>
              </a:rPr>
              <a:t>2</a:t>
            </a: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</a:rPr>
              <a:t>+ </a:t>
            </a:r>
            <a:r>
              <a:rPr lang="en-US" b="1" dirty="0" err="1">
                <a:solidFill>
                  <a:schemeClr val="tx2"/>
                </a:solidFill>
              </a:rPr>
              <a:t>Bx</a:t>
            </a:r>
            <a:r>
              <a:rPr lang="en-US" b="1" dirty="0">
                <a:solidFill>
                  <a:schemeClr val="tx2"/>
                </a:solidFill>
              </a:rPr>
              <a:t> + C = </a:t>
            </a:r>
            <a:r>
              <a:rPr lang="en-US" b="1" dirty="0" smtClean="0">
                <a:solidFill>
                  <a:schemeClr val="tx2"/>
                </a:solidFill>
              </a:rPr>
              <a:t>0</a:t>
            </a:r>
            <a:r>
              <a:rPr lang="tk-TM" b="1" dirty="0" smtClean="0">
                <a:solidFill>
                  <a:schemeClr val="tx2"/>
                </a:solidFill>
              </a:rPr>
              <a:t> </a:t>
            </a:r>
          </a:p>
          <a:p>
            <a:r>
              <a:rPr lang="tk-TM" b="1" dirty="0" smtClean="0">
                <a:solidFill>
                  <a:schemeClr val="tx2"/>
                </a:solidFill>
              </a:rPr>
              <a:t>ikinji derejeli deňlemäniň</a:t>
            </a:r>
          </a:p>
          <a:p>
            <a:r>
              <a:rPr lang="tk-TM" b="1" dirty="0" smtClean="0">
                <a:solidFill>
                  <a:schemeClr val="tx2"/>
                </a:solidFill>
              </a:rPr>
              <a:t>çözlüşi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19534" name="Group 78"/>
          <p:cNvGrpSpPr>
            <a:grpSpLocks/>
          </p:cNvGrpSpPr>
          <p:nvPr/>
        </p:nvGrpSpPr>
        <p:grpSpPr bwMode="auto">
          <a:xfrm>
            <a:off x="428625" y="188913"/>
            <a:ext cx="8501061" cy="6480175"/>
            <a:chOff x="270" y="119"/>
            <a:chExt cx="5355" cy="4082"/>
          </a:xfrm>
        </p:grpSpPr>
        <p:sp>
          <p:nvSpPr>
            <p:cNvPr id="19495" name="Rectangle 39"/>
            <p:cNvSpPr>
              <a:spLocks noChangeArrowheads="1"/>
            </p:cNvSpPr>
            <p:nvPr/>
          </p:nvSpPr>
          <p:spPr bwMode="auto">
            <a:xfrm>
              <a:off x="2064" y="1117"/>
              <a:ext cx="1587" cy="318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rgbClr val="66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 dirty="0"/>
                <a:t>D = </a:t>
              </a:r>
              <a:r>
                <a:rPr lang="en-US" b="1" dirty="0" smtClean="0"/>
                <a:t>B^2 – 4</a:t>
              </a:r>
              <a:r>
                <a:rPr lang="tk-TM" b="1" dirty="0" smtClean="0"/>
                <a:t>*</a:t>
              </a:r>
              <a:r>
                <a:rPr lang="en-US" b="1" dirty="0" smtClean="0"/>
                <a:t> A</a:t>
              </a:r>
              <a:r>
                <a:rPr lang="tk-TM" b="1" dirty="0" smtClean="0"/>
                <a:t>*</a:t>
              </a:r>
              <a:r>
                <a:rPr lang="en-US" b="1" dirty="0" smtClean="0"/>
                <a:t>C</a:t>
              </a:r>
              <a:endParaRPr lang="ru-RU" b="1" dirty="0"/>
            </a:p>
          </p:txBody>
        </p:sp>
        <p:sp>
          <p:nvSpPr>
            <p:cNvPr id="19496" name="AutoShape 40"/>
            <p:cNvSpPr>
              <a:spLocks noChangeArrowheads="1"/>
            </p:cNvSpPr>
            <p:nvPr/>
          </p:nvSpPr>
          <p:spPr bwMode="auto">
            <a:xfrm>
              <a:off x="2108" y="1570"/>
              <a:ext cx="1588" cy="363"/>
            </a:xfrm>
            <a:prstGeom prst="diamond">
              <a:avLst/>
            </a:prstGeom>
            <a:solidFill>
              <a:srgbClr val="FFFFCC"/>
            </a:solidFill>
            <a:ln w="19050">
              <a:solidFill>
                <a:srgbClr val="66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/>
                <a:t>D</a:t>
              </a:r>
              <a:r>
                <a:rPr lang="ru-RU" b="1"/>
                <a:t> </a:t>
              </a:r>
              <a:r>
                <a:rPr lang="ru-RU" b="1">
                  <a:cs typeface="Arial" charset="0"/>
                </a:rPr>
                <a:t>≥</a:t>
              </a:r>
              <a:r>
                <a:rPr lang="ru-RU" b="1"/>
                <a:t> 0</a:t>
              </a:r>
            </a:p>
          </p:txBody>
        </p:sp>
        <p:sp>
          <p:nvSpPr>
            <p:cNvPr id="19498" name="AutoShape 42"/>
            <p:cNvSpPr>
              <a:spLocks noChangeArrowheads="1"/>
            </p:cNvSpPr>
            <p:nvPr/>
          </p:nvSpPr>
          <p:spPr bwMode="auto">
            <a:xfrm>
              <a:off x="270" y="3158"/>
              <a:ext cx="1702" cy="317"/>
            </a:xfrm>
            <a:prstGeom prst="parallelogram">
              <a:avLst>
                <a:gd name="adj" fmla="val 125158"/>
              </a:avLst>
            </a:prstGeom>
            <a:solidFill>
              <a:srgbClr val="FFFFCC"/>
            </a:solidFill>
            <a:ln w="19050">
              <a:solidFill>
                <a:srgbClr val="66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 dirty="0" smtClean="0"/>
                <a:t>Ç</a:t>
              </a:r>
              <a:r>
                <a:rPr lang="ru-RU" b="1" dirty="0" err="1" smtClean="0"/>
                <a:t>ap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etmeli</a:t>
              </a:r>
              <a:r>
                <a:rPr lang="ru-RU" b="1" dirty="0" smtClean="0"/>
                <a:t> </a:t>
              </a:r>
              <a:r>
                <a:rPr lang="en-US" b="1" dirty="0" smtClean="0"/>
                <a:t>X1</a:t>
              </a:r>
              <a:r>
                <a:rPr lang="en-US" b="1" dirty="0"/>
                <a:t>, X2</a:t>
              </a:r>
              <a:endParaRPr lang="ru-RU" b="1" dirty="0"/>
            </a:p>
          </p:txBody>
        </p:sp>
        <p:grpSp>
          <p:nvGrpSpPr>
            <p:cNvPr id="19499" name="Group 43"/>
            <p:cNvGrpSpPr>
              <a:grpSpLocks/>
            </p:cNvGrpSpPr>
            <p:nvPr/>
          </p:nvGrpSpPr>
          <p:grpSpPr bwMode="auto">
            <a:xfrm>
              <a:off x="2109" y="119"/>
              <a:ext cx="1587" cy="317"/>
              <a:chOff x="2154" y="210"/>
              <a:chExt cx="1587" cy="317"/>
            </a:xfrm>
          </p:grpSpPr>
          <p:sp>
            <p:nvSpPr>
              <p:cNvPr id="19500" name="Oval 44"/>
              <p:cNvSpPr>
                <a:spLocks noChangeArrowheads="1"/>
              </p:cNvSpPr>
              <p:nvPr/>
            </p:nvSpPr>
            <p:spPr bwMode="auto">
              <a:xfrm>
                <a:off x="2154" y="210"/>
                <a:ext cx="1587" cy="317"/>
              </a:xfrm>
              <a:prstGeom prst="ellipse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01" name="Text Box 45"/>
              <p:cNvSpPr txBox="1">
                <a:spLocks noChangeArrowheads="1"/>
              </p:cNvSpPr>
              <p:nvPr/>
            </p:nvSpPr>
            <p:spPr bwMode="auto">
              <a:xfrm>
                <a:off x="2562" y="251"/>
                <a:ext cx="993" cy="233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b="1" dirty="0" smtClean="0"/>
                  <a:t>başlangyjy</a:t>
                </a:r>
                <a:endParaRPr lang="ru-RU" b="1" dirty="0"/>
              </a:p>
            </p:txBody>
          </p:sp>
        </p:grpSp>
        <p:grpSp>
          <p:nvGrpSpPr>
            <p:cNvPr id="19527" name="Group 71"/>
            <p:cNvGrpSpPr>
              <a:grpSpLocks/>
            </p:cNvGrpSpPr>
            <p:nvPr/>
          </p:nvGrpSpPr>
          <p:grpSpPr bwMode="auto">
            <a:xfrm>
              <a:off x="1755" y="618"/>
              <a:ext cx="2250" cy="417"/>
              <a:chOff x="1755" y="618"/>
              <a:chExt cx="2250" cy="417"/>
            </a:xfrm>
          </p:grpSpPr>
          <p:sp>
            <p:nvSpPr>
              <p:cNvPr id="19503" name="AutoShape 47"/>
              <p:cNvSpPr>
                <a:spLocks noChangeArrowheads="1"/>
              </p:cNvSpPr>
              <p:nvPr/>
            </p:nvSpPr>
            <p:spPr bwMode="auto">
              <a:xfrm>
                <a:off x="1755" y="618"/>
                <a:ext cx="2250" cy="417"/>
              </a:xfrm>
              <a:prstGeom prst="parallelogram">
                <a:avLst>
                  <a:gd name="adj" fmla="val 125158"/>
                </a:avLst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04" name="Text Box 48"/>
              <p:cNvSpPr txBox="1">
                <a:spLocks noChangeArrowheads="1"/>
              </p:cNvSpPr>
              <p:nvPr/>
            </p:nvSpPr>
            <p:spPr bwMode="auto">
              <a:xfrm>
                <a:off x="2250" y="663"/>
                <a:ext cx="1215" cy="252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1400" b="1" dirty="0" err="1" smtClean="0"/>
                  <a:t>girizmeli</a:t>
                </a:r>
                <a:r>
                  <a:rPr lang="ru-RU" sz="2000" b="1" dirty="0" smtClean="0"/>
                  <a:t> </a:t>
                </a:r>
                <a:r>
                  <a:rPr lang="en-US" sz="1600" b="1" dirty="0"/>
                  <a:t>A, B, C</a:t>
                </a:r>
                <a:endParaRPr lang="ru-RU" sz="1600" b="1" dirty="0"/>
              </a:p>
            </p:txBody>
          </p:sp>
        </p:grpSp>
        <p:grpSp>
          <p:nvGrpSpPr>
            <p:cNvPr id="19528" name="Group 72"/>
            <p:cNvGrpSpPr>
              <a:grpSpLocks/>
            </p:cNvGrpSpPr>
            <p:nvPr/>
          </p:nvGrpSpPr>
          <p:grpSpPr bwMode="auto">
            <a:xfrm>
              <a:off x="386" y="1978"/>
              <a:ext cx="1587" cy="409"/>
              <a:chOff x="386" y="1978"/>
              <a:chExt cx="1587" cy="409"/>
            </a:xfrm>
          </p:grpSpPr>
          <p:sp>
            <p:nvSpPr>
              <p:cNvPr id="19506" name="Rectangle 50"/>
              <p:cNvSpPr>
                <a:spLocks noChangeArrowheads="1"/>
              </p:cNvSpPr>
              <p:nvPr/>
            </p:nvSpPr>
            <p:spPr bwMode="auto">
              <a:xfrm>
                <a:off x="386" y="1978"/>
                <a:ext cx="1587" cy="409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b="1" dirty="0"/>
                  <a:t>X1 = (- B -       ) / </a:t>
                </a:r>
                <a:r>
                  <a:rPr lang="en-US" b="1" dirty="0" smtClean="0"/>
                  <a:t>2</a:t>
                </a:r>
                <a:r>
                  <a:rPr lang="tk-TM" b="1" dirty="0" smtClean="0"/>
                  <a:t>*</a:t>
                </a:r>
                <a:r>
                  <a:rPr lang="en-US" b="1" dirty="0" smtClean="0"/>
                  <a:t> </a:t>
                </a:r>
                <a:r>
                  <a:rPr lang="en-US" b="1" dirty="0"/>
                  <a:t>A</a:t>
                </a:r>
                <a:endParaRPr lang="ru-RU" b="1" dirty="0"/>
              </a:p>
            </p:txBody>
          </p:sp>
          <p:graphicFrame>
            <p:nvGraphicFramePr>
              <p:cNvPr id="19507" name="Object 51"/>
              <p:cNvGraphicFramePr>
                <a:graphicFrameLocks noChangeAspect="1"/>
              </p:cNvGraphicFramePr>
              <p:nvPr/>
            </p:nvGraphicFramePr>
            <p:xfrm>
              <a:off x="1202" y="2046"/>
              <a:ext cx="272" cy="251"/>
            </p:xfrm>
            <a:graphic>
              <a:graphicData uri="http://schemas.openxmlformats.org/presentationml/2006/ole">
                <p:oleObj spid="_x0000_s19507" name="Формула" r:id="rId3" imgW="279279" imgH="215806" progId="Equation.3">
                  <p:embed/>
                </p:oleObj>
              </a:graphicData>
            </a:graphic>
          </p:graphicFrame>
        </p:grpSp>
        <p:grpSp>
          <p:nvGrpSpPr>
            <p:cNvPr id="19508" name="Group 52"/>
            <p:cNvGrpSpPr>
              <a:grpSpLocks/>
            </p:cNvGrpSpPr>
            <p:nvPr/>
          </p:nvGrpSpPr>
          <p:grpSpPr bwMode="auto">
            <a:xfrm>
              <a:off x="385" y="2567"/>
              <a:ext cx="1587" cy="409"/>
              <a:chOff x="385" y="2886"/>
              <a:chExt cx="1587" cy="409"/>
            </a:xfrm>
          </p:grpSpPr>
          <p:sp>
            <p:nvSpPr>
              <p:cNvPr id="19509" name="Rectangle 53"/>
              <p:cNvSpPr>
                <a:spLocks noChangeArrowheads="1"/>
              </p:cNvSpPr>
              <p:nvPr/>
            </p:nvSpPr>
            <p:spPr bwMode="auto">
              <a:xfrm>
                <a:off x="385" y="2886"/>
                <a:ext cx="1587" cy="409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b="1" dirty="0"/>
                  <a:t>X2 = (- B +       ) / </a:t>
                </a:r>
                <a:r>
                  <a:rPr lang="en-US" b="1" dirty="0" smtClean="0"/>
                  <a:t>2 </a:t>
                </a:r>
                <a:r>
                  <a:rPr lang="tk-TM" b="1" dirty="0" smtClean="0"/>
                  <a:t>*</a:t>
                </a:r>
                <a:r>
                  <a:rPr lang="en-US" b="1" dirty="0" smtClean="0"/>
                  <a:t>A</a:t>
                </a:r>
                <a:endParaRPr lang="ru-RU" b="1" dirty="0"/>
              </a:p>
            </p:txBody>
          </p:sp>
          <p:graphicFrame>
            <p:nvGraphicFramePr>
              <p:cNvPr id="19510" name="Object 54"/>
              <p:cNvGraphicFramePr>
                <a:graphicFrameLocks noChangeAspect="1"/>
              </p:cNvGraphicFramePr>
              <p:nvPr/>
            </p:nvGraphicFramePr>
            <p:xfrm>
              <a:off x="1202" y="2954"/>
              <a:ext cx="317" cy="251"/>
            </p:xfrm>
            <a:graphic>
              <a:graphicData uri="http://schemas.openxmlformats.org/presentationml/2006/ole">
                <p:oleObj spid="_x0000_s19510" name="Формула" r:id="rId4" imgW="279279" imgH="215806" progId="Equation.3">
                  <p:embed/>
                </p:oleObj>
              </a:graphicData>
            </a:graphic>
          </p:graphicFrame>
        </p:grpSp>
        <p:grpSp>
          <p:nvGrpSpPr>
            <p:cNvPr id="19511" name="Group 55"/>
            <p:cNvGrpSpPr>
              <a:grpSpLocks/>
            </p:cNvGrpSpPr>
            <p:nvPr/>
          </p:nvGrpSpPr>
          <p:grpSpPr bwMode="auto">
            <a:xfrm>
              <a:off x="2154" y="3884"/>
              <a:ext cx="1587" cy="317"/>
              <a:chOff x="2154" y="3793"/>
              <a:chExt cx="1587" cy="317"/>
            </a:xfrm>
          </p:grpSpPr>
          <p:sp>
            <p:nvSpPr>
              <p:cNvPr id="19512" name="Oval 56"/>
              <p:cNvSpPr>
                <a:spLocks noChangeArrowheads="1"/>
              </p:cNvSpPr>
              <p:nvPr/>
            </p:nvSpPr>
            <p:spPr bwMode="auto">
              <a:xfrm>
                <a:off x="2154" y="3793"/>
                <a:ext cx="1587" cy="317"/>
              </a:xfrm>
              <a:prstGeom prst="ellipse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513" name="Text Box 57"/>
              <p:cNvSpPr txBox="1">
                <a:spLocks noChangeArrowheads="1"/>
              </p:cNvSpPr>
              <p:nvPr/>
            </p:nvSpPr>
            <p:spPr bwMode="auto">
              <a:xfrm>
                <a:off x="2562" y="3838"/>
                <a:ext cx="772" cy="231"/>
              </a:xfrm>
              <a:prstGeom prst="rect">
                <a:avLst/>
              </a:prstGeom>
              <a:solidFill>
                <a:srgbClr val="FFFF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b="1" dirty="0" smtClean="0"/>
                  <a:t>soňy</a:t>
                </a:r>
                <a:endParaRPr lang="ru-RU" b="1" dirty="0"/>
              </a:p>
            </p:txBody>
          </p:sp>
        </p:grpSp>
        <p:sp>
          <p:nvSpPr>
            <p:cNvPr id="19514" name="Line 58"/>
            <p:cNvSpPr>
              <a:spLocks noChangeShapeType="1"/>
            </p:cNvSpPr>
            <p:nvPr/>
          </p:nvSpPr>
          <p:spPr bwMode="auto">
            <a:xfrm>
              <a:off x="2880" y="1434"/>
              <a:ext cx="0" cy="13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>
              <a:off x="2880" y="935"/>
              <a:ext cx="0" cy="18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16" name="Line 60"/>
            <p:cNvSpPr>
              <a:spLocks noChangeShapeType="1"/>
            </p:cNvSpPr>
            <p:nvPr/>
          </p:nvSpPr>
          <p:spPr bwMode="auto">
            <a:xfrm>
              <a:off x="2880" y="436"/>
              <a:ext cx="29" cy="19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17" name="Line 61"/>
            <p:cNvSpPr>
              <a:spLocks noChangeShapeType="1"/>
            </p:cNvSpPr>
            <p:nvPr/>
          </p:nvSpPr>
          <p:spPr bwMode="auto">
            <a:xfrm flipH="1">
              <a:off x="1201" y="1752"/>
              <a:ext cx="908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18" name="Line 62"/>
            <p:cNvSpPr>
              <a:spLocks noChangeShapeType="1"/>
            </p:cNvSpPr>
            <p:nvPr/>
          </p:nvSpPr>
          <p:spPr bwMode="auto">
            <a:xfrm>
              <a:off x="1202" y="1752"/>
              <a:ext cx="0" cy="22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19" name="Line 63"/>
            <p:cNvSpPr>
              <a:spLocks noChangeShapeType="1"/>
            </p:cNvSpPr>
            <p:nvPr/>
          </p:nvSpPr>
          <p:spPr bwMode="auto">
            <a:xfrm>
              <a:off x="1202" y="2386"/>
              <a:ext cx="0" cy="18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0" name="Line 64"/>
            <p:cNvSpPr>
              <a:spLocks noChangeShapeType="1"/>
            </p:cNvSpPr>
            <p:nvPr/>
          </p:nvSpPr>
          <p:spPr bwMode="auto">
            <a:xfrm>
              <a:off x="1202" y="2977"/>
              <a:ext cx="0" cy="18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1" name="Line 65"/>
            <p:cNvSpPr>
              <a:spLocks noChangeShapeType="1"/>
            </p:cNvSpPr>
            <p:nvPr/>
          </p:nvSpPr>
          <p:spPr bwMode="auto">
            <a:xfrm>
              <a:off x="3697" y="1752"/>
              <a:ext cx="907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2" name="Line 66"/>
            <p:cNvSpPr>
              <a:spLocks noChangeShapeType="1"/>
            </p:cNvSpPr>
            <p:nvPr/>
          </p:nvSpPr>
          <p:spPr bwMode="auto">
            <a:xfrm>
              <a:off x="4604" y="1752"/>
              <a:ext cx="0" cy="68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3" name="Line 67"/>
            <p:cNvSpPr>
              <a:spLocks noChangeShapeType="1"/>
            </p:cNvSpPr>
            <p:nvPr/>
          </p:nvSpPr>
          <p:spPr bwMode="auto">
            <a:xfrm>
              <a:off x="2925" y="3702"/>
              <a:ext cx="0" cy="18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4" name="Line 68"/>
            <p:cNvSpPr>
              <a:spLocks noChangeShapeType="1"/>
            </p:cNvSpPr>
            <p:nvPr/>
          </p:nvSpPr>
          <p:spPr bwMode="auto">
            <a:xfrm>
              <a:off x="1202" y="3702"/>
              <a:ext cx="3402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5" name="Line 69"/>
            <p:cNvSpPr>
              <a:spLocks noChangeShapeType="1"/>
            </p:cNvSpPr>
            <p:nvPr/>
          </p:nvSpPr>
          <p:spPr bwMode="auto">
            <a:xfrm>
              <a:off x="4604" y="2931"/>
              <a:ext cx="0" cy="77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26" name="Line 70"/>
            <p:cNvSpPr>
              <a:spLocks noChangeShapeType="1"/>
            </p:cNvSpPr>
            <p:nvPr/>
          </p:nvSpPr>
          <p:spPr bwMode="auto">
            <a:xfrm>
              <a:off x="1202" y="3475"/>
              <a:ext cx="0" cy="22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530" name="Text Box 74"/>
            <p:cNvSpPr txBox="1">
              <a:spLocks noChangeArrowheads="1"/>
            </p:cNvSpPr>
            <p:nvPr/>
          </p:nvSpPr>
          <p:spPr bwMode="auto">
            <a:xfrm>
              <a:off x="1338" y="1525"/>
              <a:ext cx="77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b="1" dirty="0" smtClean="0"/>
                <a:t>hawa</a:t>
              </a:r>
              <a:endParaRPr lang="ru-RU" b="1" dirty="0"/>
            </a:p>
          </p:txBody>
        </p:sp>
        <p:sp>
          <p:nvSpPr>
            <p:cNvPr id="19531" name="Text Box 75"/>
            <p:cNvSpPr txBox="1">
              <a:spLocks noChangeArrowheads="1"/>
            </p:cNvSpPr>
            <p:nvPr/>
          </p:nvSpPr>
          <p:spPr bwMode="auto">
            <a:xfrm>
              <a:off x="4014" y="1525"/>
              <a:ext cx="45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b="1" dirty="0" smtClean="0"/>
                <a:t>ýok</a:t>
              </a:r>
              <a:endParaRPr lang="ru-RU" b="1" dirty="0"/>
            </a:p>
          </p:txBody>
        </p:sp>
        <p:sp>
          <p:nvSpPr>
            <p:cNvPr id="19533" name="AutoShape 77"/>
            <p:cNvSpPr>
              <a:spLocks noChangeArrowheads="1"/>
            </p:cNvSpPr>
            <p:nvPr/>
          </p:nvSpPr>
          <p:spPr bwMode="auto">
            <a:xfrm>
              <a:off x="3285" y="2432"/>
              <a:ext cx="2340" cy="673"/>
            </a:xfrm>
            <a:prstGeom prst="parallelogram">
              <a:avLst>
                <a:gd name="adj" fmla="val 90339"/>
              </a:avLst>
            </a:prstGeom>
            <a:solidFill>
              <a:srgbClr val="FFFFCC"/>
            </a:solidFill>
            <a:ln w="19050">
              <a:solidFill>
                <a:srgbClr val="66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497" name="Rectangle 41"/>
            <p:cNvSpPr>
              <a:spLocks noChangeArrowheads="1"/>
            </p:cNvSpPr>
            <p:nvPr/>
          </p:nvSpPr>
          <p:spPr bwMode="auto">
            <a:xfrm>
              <a:off x="3915" y="2520"/>
              <a:ext cx="1134" cy="540"/>
            </a:xfrm>
            <a:prstGeom prst="rect">
              <a:avLst/>
            </a:prstGeom>
            <a:solidFill>
              <a:srgbClr val="FFFFCC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 dirty="0" smtClean="0"/>
                <a:t>Ç</a:t>
              </a:r>
              <a:r>
                <a:rPr lang="ru-RU" b="1" dirty="0" err="1" smtClean="0"/>
                <a:t>özüwi</a:t>
              </a:r>
              <a:r>
                <a:rPr lang="ru-RU" b="1" dirty="0" smtClean="0"/>
                <a:t> </a:t>
              </a:r>
              <a:r>
                <a:rPr lang="ru-RU" b="1" dirty="0" err="1" smtClean="0"/>
                <a:t>ýok</a:t>
              </a:r>
              <a:endParaRPr lang="ru-RU" b="1" dirty="0"/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620713"/>
            <a:ext cx="8604250" cy="554513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3600" dirty="0" err="1" smtClean="0"/>
              <a:t>Funksiýanyň</a:t>
            </a:r>
            <a:r>
              <a:rPr lang="ru-RU" sz="3600" dirty="0" smtClean="0"/>
              <a:t>  </a:t>
            </a:r>
            <a:r>
              <a:rPr lang="ru-RU" sz="3600" dirty="0" err="1" smtClean="0"/>
              <a:t>blok-shemasyny</a:t>
            </a:r>
            <a:r>
              <a:rPr lang="ru-RU" sz="3600" dirty="0" smtClean="0"/>
              <a:t> </a:t>
            </a:r>
            <a:r>
              <a:rPr lang="ru-RU" sz="3600" dirty="0" err="1" smtClean="0"/>
              <a:t>düzüň</a:t>
            </a:r>
            <a:endParaRPr lang="ru-RU" sz="3600" dirty="0" smtClean="0"/>
          </a:p>
          <a:p>
            <a:pPr marL="0" indent="0">
              <a:buFontTx/>
              <a:buNone/>
            </a:pPr>
            <a:endParaRPr lang="ru-RU" sz="3600" dirty="0"/>
          </a:p>
          <a:p>
            <a:pPr marL="0" indent="0">
              <a:buFontTx/>
              <a:buNone/>
            </a:pPr>
            <a:r>
              <a:rPr lang="ru-RU" sz="3600" dirty="0"/>
              <a:t>                </a:t>
            </a:r>
            <a:r>
              <a:rPr lang="en-US" sz="4400" b="1" dirty="0"/>
              <a:t>x + a</a:t>
            </a:r>
            <a:r>
              <a:rPr lang="en-US" sz="3600" dirty="0"/>
              <a:t>  </a:t>
            </a:r>
            <a:r>
              <a:rPr lang="tk-TM" sz="3600" dirty="0" smtClean="0"/>
              <a:t>,</a:t>
            </a:r>
            <a:r>
              <a:rPr lang="en-US" sz="3600" dirty="0" smtClean="0"/>
              <a:t> </a:t>
            </a:r>
            <a:r>
              <a:rPr lang="ru-RU" sz="3600" dirty="0" err="1" smtClean="0"/>
              <a:t>eger-de</a:t>
            </a:r>
            <a:r>
              <a:rPr lang="ru-RU" sz="3600" dirty="0" smtClean="0"/>
              <a:t> </a:t>
            </a:r>
            <a:r>
              <a:rPr lang="en-US" sz="3600" dirty="0" smtClean="0"/>
              <a:t>  </a:t>
            </a:r>
            <a:r>
              <a:rPr lang="en-US" sz="4400" b="1" dirty="0"/>
              <a:t>x &lt; 10</a:t>
            </a:r>
            <a:r>
              <a:rPr lang="en-US" sz="3600" dirty="0"/>
              <a:t>;</a:t>
            </a:r>
          </a:p>
          <a:p>
            <a:pPr marL="0" indent="0">
              <a:buFontTx/>
              <a:buNone/>
            </a:pPr>
            <a:r>
              <a:rPr lang="en-US" sz="3600" dirty="0"/>
              <a:t>       </a:t>
            </a:r>
            <a:r>
              <a:rPr lang="en-US" sz="4400" b="1" dirty="0"/>
              <a:t>y =</a:t>
            </a:r>
            <a:r>
              <a:rPr lang="en-US" sz="3600" dirty="0"/>
              <a:t>   </a:t>
            </a:r>
            <a:r>
              <a:rPr lang="en-US" sz="4400" b="1" dirty="0"/>
              <a:t>x + </a:t>
            </a:r>
            <a:r>
              <a:rPr lang="en-US" sz="4400" b="1" dirty="0" smtClean="0"/>
              <a:t>b</a:t>
            </a:r>
            <a:r>
              <a:rPr lang="tk-TM" sz="3600" dirty="0" smtClean="0"/>
              <a:t>,</a:t>
            </a:r>
            <a:r>
              <a:rPr lang="en-US" sz="3600" dirty="0" smtClean="0"/>
              <a:t> </a:t>
            </a:r>
            <a:r>
              <a:rPr lang="ru-RU" sz="3600" dirty="0" err="1" smtClean="0"/>
              <a:t>eger-de</a:t>
            </a:r>
            <a:r>
              <a:rPr lang="ru-RU" sz="3600" dirty="0" smtClean="0"/>
              <a:t> </a:t>
            </a:r>
            <a:r>
              <a:rPr lang="en-US" sz="4400" b="1" dirty="0" smtClean="0"/>
              <a:t>10 </a:t>
            </a:r>
            <a:r>
              <a:rPr lang="en-US" sz="4400" b="1" dirty="0">
                <a:cs typeface="Arial" charset="0"/>
              </a:rPr>
              <a:t>≤ x ≤ 23</a:t>
            </a:r>
            <a:r>
              <a:rPr lang="en-US" sz="3600" dirty="0">
                <a:cs typeface="Arial" charset="0"/>
              </a:rPr>
              <a:t>;</a:t>
            </a:r>
          </a:p>
          <a:p>
            <a:pPr marL="0" indent="0">
              <a:buFontTx/>
              <a:buNone/>
            </a:pPr>
            <a:r>
              <a:rPr lang="en-US" sz="3600" dirty="0">
                <a:cs typeface="Arial" charset="0"/>
              </a:rPr>
              <a:t>                </a:t>
            </a:r>
            <a:r>
              <a:rPr lang="en-US" sz="4400" b="1" dirty="0"/>
              <a:t>x + a</a:t>
            </a:r>
            <a:r>
              <a:rPr lang="en-US" sz="4400" b="1" baseline="30000" dirty="0"/>
              <a:t>2</a:t>
            </a:r>
            <a:r>
              <a:rPr lang="en-US" sz="3600" dirty="0"/>
              <a:t> </a:t>
            </a:r>
            <a:r>
              <a:rPr lang="tk-TM" sz="4400" dirty="0" smtClean="0"/>
              <a:t>,</a:t>
            </a:r>
            <a:r>
              <a:rPr lang="en-US" sz="4400" dirty="0" smtClean="0"/>
              <a:t> </a:t>
            </a:r>
            <a:r>
              <a:rPr lang="ru-RU" sz="4400" dirty="0" err="1" smtClean="0"/>
              <a:t>eger-de</a:t>
            </a:r>
            <a:r>
              <a:rPr lang="ru-RU" sz="4400" dirty="0" smtClean="0"/>
              <a:t> </a:t>
            </a:r>
            <a:r>
              <a:rPr lang="en-US" sz="4400" dirty="0" smtClean="0"/>
              <a:t>x </a:t>
            </a:r>
            <a:r>
              <a:rPr lang="en-US" sz="4400" dirty="0"/>
              <a:t>&gt; 23</a:t>
            </a:r>
            <a:r>
              <a:rPr lang="en-US" sz="3600" dirty="0"/>
              <a:t>. </a:t>
            </a:r>
            <a:endParaRPr lang="ru-RU" sz="3600" dirty="0"/>
          </a:p>
        </p:txBody>
      </p:sp>
      <p:sp>
        <p:nvSpPr>
          <p:cNvPr id="53252" name="AutoShape 4"/>
          <p:cNvSpPr>
            <a:spLocks/>
          </p:cNvSpPr>
          <p:nvPr/>
        </p:nvSpPr>
        <p:spPr bwMode="auto">
          <a:xfrm>
            <a:off x="2357422" y="2143116"/>
            <a:ext cx="215900" cy="2447925"/>
          </a:xfrm>
          <a:prstGeom prst="leftBrace">
            <a:avLst>
              <a:gd name="adj1" fmla="val 94485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0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36" name="Group 64"/>
          <p:cNvGrpSpPr>
            <a:grpSpLocks/>
          </p:cNvGrpSpPr>
          <p:nvPr/>
        </p:nvGrpSpPr>
        <p:grpSpPr bwMode="auto">
          <a:xfrm>
            <a:off x="684213" y="549275"/>
            <a:ext cx="8064500" cy="5470525"/>
            <a:chOff x="385" y="210"/>
            <a:chExt cx="5080" cy="3446"/>
          </a:xfrm>
        </p:grpSpPr>
        <p:grpSp>
          <p:nvGrpSpPr>
            <p:cNvPr id="54277" name="Group 5"/>
            <p:cNvGrpSpPr>
              <a:grpSpLocks/>
            </p:cNvGrpSpPr>
            <p:nvPr/>
          </p:nvGrpSpPr>
          <p:grpSpPr bwMode="auto">
            <a:xfrm>
              <a:off x="1259" y="663"/>
              <a:ext cx="1845" cy="317"/>
              <a:chOff x="942" y="572"/>
              <a:chExt cx="1845" cy="317"/>
            </a:xfrm>
          </p:grpSpPr>
          <p:sp>
            <p:nvSpPr>
              <p:cNvPr id="54278" name="AutoShape 6"/>
              <p:cNvSpPr>
                <a:spLocks noChangeArrowheads="1"/>
              </p:cNvSpPr>
              <p:nvPr/>
            </p:nvSpPr>
            <p:spPr bwMode="auto">
              <a:xfrm>
                <a:off x="942" y="572"/>
                <a:ext cx="1845" cy="317"/>
              </a:xfrm>
              <a:prstGeom prst="flowChartInputOutpu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79" name="Text Box 7"/>
              <p:cNvSpPr txBox="1">
                <a:spLocks noChangeArrowheads="1"/>
              </p:cNvSpPr>
              <p:nvPr/>
            </p:nvSpPr>
            <p:spPr bwMode="auto">
              <a:xfrm>
                <a:off x="1122" y="617"/>
                <a:ext cx="139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b="1" dirty="0" smtClean="0"/>
                  <a:t>G</a:t>
                </a:r>
                <a:r>
                  <a:rPr lang="ru-RU" sz="2000" b="1" dirty="0" err="1" smtClean="0"/>
                  <a:t>irizmeli</a:t>
                </a:r>
                <a:r>
                  <a:rPr lang="ru-RU" sz="2000" b="1" dirty="0" smtClean="0"/>
                  <a:t>  </a:t>
                </a:r>
                <a:r>
                  <a:rPr lang="en-US" sz="2000" b="1" dirty="0"/>
                  <a:t>x, a, b</a:t>
                </a:r>
                <a:endParaRPr lang="ru-RU" sz="2000" b="1" dirty="0"/>
              </a:p>
            </p:txBody>
          </p:sp>
        </p:grpSp>
        <p:grpSp>
          <p:nvGrpSpPr>
            <p:cNvPr id="54280" name="Group 8"/>
            <p:cNvGrpSpPr>
              <a:grpSpLocks/>
            </p:cNvGrpSpPr>
            <p:nvPr/>
          </p:nvGrpSpPr>
          <p:grpSpPr bwMode="auto">
            <a:xfrm>
              <a:off x="1519" y="210"/>
              <a:ext cx="1406" cy="272"/>
              <a:chOff x="1202" y="119"/>
              <a:chExt cx="1406" cy="272"/>
            </a:xfrm>
          </p:grpSpPr>
          <p:sp>
            <p:nvSpPr>
              <p:cNvPr id="54281" name="AutoShape 9"/>
              <p:cNvSpPr>
                <a:spLocks noChangeArrowheads="1"/>
              </p:cNvSpPr>
              <p:nvPr/>
            </p:nvSpPr>
            <p:spPr bwMode="auto">
              <a:xfrm>
                <a:off x="1202" y="119"/>
                <a:ext cx="1406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82" name="Text Box 10"/>
              <p:cNvSpPr txBox="1">
                <a:spLocks noChangeArrowheads="1"/>
              </p:cNvSpPr>
              <p:nvPr/>
            </p:nvSpPr>
            <p:spPr bwMode="auto">
              <a:xfrm>
                <a:off x="1293" y="119"/>
                <a:ext cx="117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sz="2000" b="1" dirty="0" smtClean="0"/>
                  <a:t>başlangyjy</a:t>
                </a:r>
                <a:endParaRPr lang="ru-RU" sz="2000" b="1" dirty="0"/>
              </a:p>
            </p:txBody>
          </p:sp>
        </p:grpSp>
        <p:grpSp>
          <p:nvGrpSpPr>
            <p:cNvPr id="54283" name="Group 11"/>
            <p:cNvGrpSpPr>
              <a:grpSpLocks/>
            </p:cNvGrpSpPr>
            <p:nvPr/>
          </p:nvGrpSpPr>
          <p:grpSpPr bwMode="auto">
            <a:xfrm>
              <a:off x="1428" y="3384"/>
              <a:ext cx="1406" cy="272"/>
              <a:chOff x="1111" y="3974"/>
              <a:chExt cx="1406" cy="272"/>
            </a:xfrm>
          </p:grpSpPr>
          <p:sp>
            <p:nvSpPr>
              <p:cNvPr id="54284" name="AutoShape 12"/>
              <p:cNvSpPr>
                <a:spLocks noChangeArrowheads="1"/>
              </p:cNvSpPr>
              <p:nvPr/>
            </p:nvSpPr>
            <p:spPr bwMode="auto">
              <a:xfrm>
                <a:off x="1111" y="3974"/>
                <a:ext cx="1406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85" name="Text Box 13"/>
              <p:cNvSpPr txBox="1">
                <a:spLocks noChangeArrowheads="1"/>
              </p:cNvSpPr>
              <p:nvPr/>
            </p:nvSpPr>
            <p:spPr bwMode="auto">
              <a:xfrm>
                <a:off x="1292" y="3974"/>
                <a:ext cx="108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sz="2000" b="1" dirty="0" smtClean="0"/>
                  <a:t>soňy</a:t>
                </a:r>
                <a:endParaRPr lang="ru-RU" sz="2000" b="1" dirty="0"/>
              </a:p>
            </p:txBody>
          </p:sp>
        </p:grpSp>
        <p:grpSp>
          <p:nvGrpSpPr>
            <p:cNvPr id="54286" name="Group 14"/>
            <p:cNvGrpSpPr>
              <a:grpSpLocks/>
            </p:cNvGrpSpPr>
            <p:nvPr/>
          </p:nvGrpSpPr>
          <p:grpSpPr bwMode="auto">
            <a:xfrm>
              <a:off x="1383" y="2840"/>
              <a:ext cx="1587" cy="363"/>
              <a:chOff x="3061" y="3294"/>
              <a:chExt cx="1633" cy="363"/>
            </a:xfrm>
          </p:grpSpPr>
          <p:sp>
            <p:nvSpPr>
              <p:cNvPr id="54287" name="AutoShape 15"/>
              <p:cNvSpPr>
                <a:spLocks noChangeArrowheads="1"/>
              </p:cNvSpPr>
              <p:nvPr/>
            </p:nvSpPr>
            <p:spPr bwMode="auto">
              <a:xfrm>
                <a:off x="3061" y="3339"/>
                <a:ext cx="1633" cy="318"/>
              </a:xfrm>
              <a:prstGeom prst="flowChartInputOutpu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288" name="Text Box 16"/>
              <p:cNvSpPr txBox="1">
                <a:spLocks noChangeArrowheads="1"/>
              </p:cNvSpPr>
              <p:nvPr/>
            </p:nvSpPr>
            <p:spPr bwMode="auto">
              <a:xfrm>
                <a:off x="3333" y="3294"/>
                <a:ext cx="1267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b="1" dirty="0" smtClean="0"/>
                  <a:t>Ç</a:t>
                </a:r>
                <a:r>
                  <a:rPr lang="ru-RU" sz="2000" b="1" dirty="0" err="1" smtClean="0"/>
                  <a:t>ap</a:t>
                </a:r>
                <a:r>
                  <a:rPr lang="ru-RU" sz="2000" b="1" dirty="0" smtClean="0"/>
                  <a:t> </a:t>
                </a:r>
                <a:r>
                  <a:rPr lang="ru-RU" sz="2000" b="1" dirty="0" err="1" smtClean="0"/>
                  <a:t>etmeli</a:t>
                </a:r>
                <a:r>
                  <a:rPr lang="ru-RU" sz="2000" b="1" dirty="0" smtClean="0"/>
                  <a:t> </a:t>
                </a:r>
                <a:r>
                  <a:rPr lang="ru-RU" sz="2800" b="1" dirty="0" smtClean="0"/>
                  <a:t> </a:t>
                </a:r>
                <a:r>
                  <a:rPr lang="en-US" sz="2000" b="1" dirty="0"/>
                  <a:t>y</a:t>
                </a:r>
                <a:endParaRPr lang="ru-RU" sz="2000" b="1" dirty="0"/>
              </a:p>
            </p:txBody>
          </p:sp>
        </p:grpSp>
        <p:sp>
          <p:nvSpPr>
            <p:cNvPr id="54289" name="Line 17"/>
            <p:cNvSpPr>
              <a:spLocks noChangeShapeType="1"/>
            </p:cNvSpPr>
            <p:nvPr/>
          </p:nvSpPr>
          <p:spPr bwMode="auto">
            <a:xfrm flipH="1">
              <a:off x="2199" y="482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90" name="Line 18"/>
            <p:cNvSpPr>
              <a:spLocks noChangeShapeType="1"/>
            </p:cNvSpPr>
            <p:nvPr/>
          </p:nvSpPr>
          <p:spPr bwMode="auto">
            <a:xfrm flipH="1">
              <a:off x="2199" y="981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92" name="Line 20"/>
            <p:cNvSpPr>
              <a:spLocks noChangeShapeType="1"/>
            </p:cNvSpPr>
            <p:nvPr/>
          </p:nvSpPr>
          <p:spPr bwMode="auto">
            <a:xfrm>
              <a:off x="2199" y="2705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96" name="Line 24"/>
            <p:cNvSpPr>
              <a:spLocks noChangeShapeType="1"/>
            </p:cNvSpPr>
            <p:nvPr/>
          </p:nvSpPr>
          <p:spPr bwMode="auto">
            <a:xfrm>
              <a:off x="2200" y="3203"/>
              <a:ext cx="0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54297" name="Group 25"/>
            <p:cNvGrpSpPr>
              <a:grpSpLocks/>
            </p:cNvGrpSpPr>
            <p:nvPr/>
          </p:nvGrpSpPr>
          <p:grpSpPr bwMode="auto">
            <a:xfrm>
              <a:off x="385" y="1162"/>
              <a:ext cx="5080" cy="1543"/>
              <a:chOff x="385" y="889"/>
              <a:chExt cx="5080" cy="1543"/>
            </a:xfrm>
          </p:grpSpPr>
          <p:sp>
            <p:nvSpPr>
              <p:cNvPr id="54298" name="Line 26"/>
              <p:cNvSpPr>
                <a:spLocks noChangeShapeType="1"/>
              </p:cNvSpPr>
              <p:nvPr/>
            </p:nvSpPr>
            <p:spPr bwMode="auto">
              <a:xfrm>
                <a:off x="2199" y="2160"/>
                <a:ext cx="0" cy="136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4299" name="Group 27"/>
              <p:cNvGrpSpPr>
                <a:grpSpLocks/>
              </p:cNvGrpSpPr>
              <p:nvPr/>
            </p:nvGrpSpPr>
            <p:grpSpPr bwMode="auto">
              <a:xfrm>
                <a:off x="385" y="889"/>
                <a:ext cx="5080" cy="1543"/>
                <a:chOff x="385" y="890"/>
                <a:chExt cx="5080" cy="1543"/>
              </a:xfrm>
            </p:grpSpPr>
            <p:sp>
              <p:nvSpPr>
                <p:cNvPr id="54300" name="Line 28"/>
                <p:cNvSpPr>
                  <a:spLocks noChangeShapeType="1"/>
                </p:cNvSpPr>
                <p:nvPr/>
              </p:nvSpPr>
              <p:spPr bwMode="auto">
                <a:xfrm>
                  <a:off x="4694" y="216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4301" name="Group 29"/>
                <p:cNvGrpSpPr>
                  <a:grpSpLocks/>
                </p:cNvGrpSpPr>
                <p:nvPr/>
              </p:nvGrpSpPr>
              <p:grpSpPr bwMode="auto">
                <a:xfrm>
                  <a:off x="764" y="890"/>
                  <a:ext cx="755" cy="454"/>
                  <a:chOff x="764" y="890"/>
                  <a:chExt cx="755" cy="454"/>
                </a:xfrm>
              </p:grpSpPr>
              <p:sp>
                <p:nvSpPr>
                  <p:cNvPr id="54302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64" y="890"/>
                    <a:ext cx="664" cy="2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tk-TM" b="1" dirty="0" smtClean="0"/>
                      <a:t>hawa</a:t>
                    </a:r>
                    <a:endParaRPr lang="ru-RU" b="1" dirty="0"/>
                  </a:p>
                </p:txBody>
              </p:sp>
              <p:sp>
                <p:nvSpPr>
                  <p:cNvPr id="54303" name="Line 3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5" y="1117"/>
                    <a:ext cx="45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04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1065" y="1117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54305" name="Group 33"/>
                <p:cNvGrpSpPr>
                  <a:grpSpLocks/>
                </p:cNvGrpSpPr>
                <p:nvPr/>
              </p:nvGrpSpPr>
              <p:grpSpPr bwMode="auto">
                <a:xfrm>
                  <a:off x="2879" y="890"/>
                  <a:ext cx="590" cy="454"/>
                  <a:chOff x="2879" y="1434"/>
                  <a:chExt cx="590" cy="454"/>
                </a:xfrm>
              </p:grpSpPr>
              <p:sp>
                <p:nvSpPr>
                  <p:cNvPr id="54306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16" y="1434"/>
                    <a:ext cx="453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tk-TM" b="1" dirty="0" smtClean="0"/>
                      <a:t>ýok</a:t>
                    </a:r>
                    <a:endParaRPr lang="ru-RU" b="1" dirty="0"/>
                  </a:p>
                </p:txBody>
              </p:sp>
              <p:sp>
                <p:nvSpPr>
                  <p:cNvPr id="54307" name="Line 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79" y="1661"/>
                    <a:ext cx="59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08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3469" y="1661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54309" name="Line 37"/>
                <p:cNvSpPr>
                  <a:spLocks noChangeShapeType="1"/>
                </p:cNvSpPr>
                <p:nvPr/>
              </p:nvSpPr>
              <p:spPr bwMode="auto">
                <a:xfrm>
                  <a:off x="2199" y="2296"/>
                  <a:ext cx="2495" cy="0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4310" name="Group 38"/>
                <p:cNvGrpSpPr>
                  <a:grpSpLocks/>
                </p:cNvGrpSpPr>
                <p:nvPr/>
              </p:nvGrpSpPr>
              <p:grpSpPr bwMode="auto">
                <a:xfrm>
                  <a:off x="385" y="1344"/>
                  <a:ext cx="1542" cy="318"/>
                  <a:chOff x="385" y="1842"/>
                  <a:chExt cx="1542" cy="318"/>
                </a:xfrm>
              </p:grpSpPr>
              <p:sp>
                <p:nvSpPr>
                  <p:cNvPr id="54311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5" y="1842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312" name="Text Box 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7" y="1910"/>
                    <a:ext cx="1089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y = x + a</a:t>
                    </a:r>
                    <a:endParaRPr lang="ru-RU" sz="2000" b="1"/>
                  </a:p>
                </p:txBody>
              </p:sp>
            </p:grpSp>
            <p:sp>
              <p:nvSpPr>
                <p:cNvPr id="54313" name="Line 41"/>
                <p:cNvSpPr>
                  <a:spLocks noChangeShapeType="1"/>
                </p:cNvSpPr>
                <p:nvPr/>
              </p:nvSpPr>
              <p:spPr bwMode="auto">
                <a:xfrm flipH="1">
                  <a:off x="1065" y="2432"/>
                  <a:ext cx="2405" cy="0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4314" name="Group 42"/>
                <p:cNvGrpSpPr>
                  <a:grpSpLocks/>
                </p:cNvGrpSpPr>
                <p:nvPr/>
              </p:nvGrpSpPr>
              <p:grpSpPr bwMode="auto">
                <a:xfrm>
                  <a:off x="1473" y="1842"/>
                  <a:ext cx="1542" cy="317"/>
                  <a:chOff x="1156" y="2387"/>
                  <a:chExt cx="1542" cy="317"/>
                </a:xfrm>
              </p:grpSpPr>
              <p:sp>
                <p:nvSpPr>
                  <p:cNvPr id="5431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2387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316" name="Text 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7" y="2432"/>
                    <a:ext cx="1361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y = x + a</a:t>
                    </a:r>
                    <a:r>
                      <a:rPr lang="en-US" sz="2000" b="1" baseline="30000"/>
                      <a:t>2</a:t>
                    </a:r>
                    <a:endParaRPr lang="ru-RU" sz="2000" b="1" baseline="30000"/>
                  </a:p>
                </p:txBody>
              </p:sp>
            </p:grpSp>
            <p:grpSp>
              <p:nvGrpSpPr>
                <p:cNvPr id="54317" name="Group 45"/>
                <p:cNvGrpSpPr>
                  <a:grpSpLocks/>
                </p:cNvGrpSpPr>
                <p:nvPr/>
              </p:nvGrpSpPr>
              <p:grpSpPr bwMode="auto">
                <a:xfrm>
                  <a:off x="3923" y="1842"/>
                  <a:ext cx="1542" cy="317"/>
                  <a:chOff x="3606" y="2387"/>
                  <a:chExt cx="1542" cy="317"/>
                </a:xfrm>
              </p:grpSpPr>
              <p:sp>
                <p:nvSpPr>
                  <p:cNvPr id="5431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3606" y="2387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319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7" y="2432"/>
                    <a:ext cx="1361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y = x + b </a:t>
                    </a:r>
                    <a:endParaRPr lang="ru-RU" sz="2000" b="1"/>
                  </a:p>
                </p:txBody>
              </p:sp>
            </p:grpSp>
            <p:sp>
              <p:nvSpPr>
                <p:cNvPr id="54320" name="Line 48"/>
                <p:cNvSpPr>
                  <a:spLocks noChangeShapeType="1"/>
                </p:cNvSpPr>
                <p:nvPr/>
              </p:nvSpPr>
              <p:spPr bwMode="auto">
                <a:xfrm>
                  <a:off x="3469" y="2296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4321" name="Line 49"/>
                <p:cNvSpPr>
                  <a:spLocks noChangeShapeType="1"/>
                </p:cNvSpPr>
                <p:nvPr/>
              </p:nvSpPr>
              <p:spPr bwMode="auto">
                <a:xfrm>
                  <a:off x="1065" y="1661"/>
                  <a:ext cx="0" cy="772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4322" name="Group 50"/>
                <p:cNvGrpSpPr>
                  <a:grpSpLocks/>
                </p:cNvGrpSpPr>
                <p:nvPr/>
              </p:nvGrpSpPr>
              <p:grpSpPr bwMode="auto">
                <a:xfrm>
                  <a:off x="4104" y="1298"/>
                  <a:ext cx="590" cy="544"/>
                  <a:chOff x="4104" y="1842"/>
                  <a:chExt cx="590" cy="544"/>
                </a:xfrm>
              </p:grpSpPr>
              <p:sp>
                <p:nvSpPr>
                  <p:cNvPr id="54323" name="Line 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04" y="2069"/>
                    <a:ext cx="59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24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4694" y="2069"/>
                    <a:ext cx="0" cy="31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25" name="Text 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40" y="1842"/>
                    <a:ext cx="453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tk-TM" b="1" dirty="0" smtClean="0"/>
                      <a:t>ýok</a:t>
                    </a:r>
                    <a:endParaRPr lang="ru-RU" b="1" dirty="0"/>
                  </a:p>
                </p:txBody>
              </p:sp>
            </p:grpSp>
            <p:grpSp>
              <p:nvGrpSpPr>
                <p:cNvPr id="54326" name="Group 54"/>
                <p:cNvGrpSpPr>
                  <a:grpSpLocks/>
                </p:cNvGrpSpPr>
                <p:nvPr/>
              </p:nvGrpSpPr>
              <p:grpSpPr bwMode="auto">
                <a:xfrm>
                  <a:off x="2024" y="1298"/>
                  <a:ext cx="719" cy="544"/>
                  <a:chOff x="2024" y="1842"/>
                  <a:chExt cx="719" cy="544"/>
                </a:xfrm>
              </p:grpSpPr>
              <p:sp>
                <p:nvSpPr>
                  <p:cNvPr id="54327" name="Line 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99" y="2069"/>
                    <a:ext cx="54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28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2199" y="2069"/>
                    <a:ext cx="0" cy="31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4329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24" y="1842"/>
                    <a:ext cx="583" cy="2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tk-TM" b="1" dirty="0" smtClean="0"/>
                      <a:t>hawa</a:t>
                    </a:r>
                    <a:endParaRPr lang="ru-RU" b="1" dirty="0"/>
                  </a:p>
                </p:txBody>
              </p:sp>
            </p:grpSp>
            <p:grpSp>
              <p:nvGrpSpPr>
                <p:cNvPr id="54330" name="Group 58"/>
                <p:cNvGrpSpPr>
                  <a:grpSpLocks/>
                </p:cNvGrpSpPr>
                <p:nvPr/>
              </p:nvGrpSpPr>
              <p:grpSpPr bwMode="auto">
                <a:xfrm>
                  <a:off x="2607" y="1344"/>
                  <a:ext cx="1678" cy="408"/>
                  <a:chOff x="2290" y="2069"/>
                  <a:chExt cx="1678" cy="408"/>
                </a:xfrm>
              </p:grpSpPr>
              <p:sp>
                <p:nvSpPr>
                  <p:cNvPr id="54331" name="AutoShape 59"/>
                  <p:cNvSpPr>
                    <a:spLocks noChangeArrowheads="1"/>
                  </p:cNvSpPr>
                  <p:nvPr/>
                </p:nvSpPr>
                <p:spPr bwMode="auto">
                  <a:xfrm>
                    <a:off x="2290" y="2069"/>
                    <a:ext cx="1678" cy="408"/>
                  </a:xfrm>
                  <a:prstGeom prst="flowChartDecision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332" name="Text Box 6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08" y="2137"/>
                    <a:ext cx="1134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x &gt; 23</a:t>
                    </a:r>
                    <a:endParaRPr lang="ru-RU" sz="2000" b="1"/>
                  </a:p>
                </p:txBody>
              </p:sp>
            </p:grpSp>
          </p:grpSp>
        </p:grpSp>
        <p:grpSp>
          <p:nvGrpSpPr>
            <p:cNvPr id="54333" name="Group 61"/>
            <p:cNvGrpSpPr>
              <a:grpSpLocks/>
            </p:cNvGrpSpPr>
            <p:nvPr/>
          </p:nvGrpSpPr>
          <p:grpSpPr bwMode="auto">
            <a:xfrm>
              <a:off x="1383" y="1162"/>
              <a:ext cx="1678" cy="408"/>
              <a:chOff x="1066" y="1661"/>
              <a:chExt cx="1678" cy="408"/>
            </a:xfrm>
          </p:grpSpPr>
          <p:sp>
            <p:nvSpPr>
              <p:cNvPr id="54334" name="AutoShape 62"/>
              <p:cNvSpPr>
                <a:spLocks noChangeArrowheads="1"/>
              </p:cNvSpPr>
              <p:nvPr/>
            </p:nvSpPr>
            <p:spPr bwMode="auto">
              <a:xfrm>
                <a:off x="1066" y="1661"/>
                <a:ext cx="1678" cy="408"/>
              </a:xfrm>
              <a:prstGeom prst="flowChartDecision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335" name="Text Box 63"/>
              <p:cNvSpPr txBox="1">
                <a:spLocks noChangeArrowheads="1"/>
              </p:cNvSpPr>
              <p:nvPr/>
            </p:nvSpPr>
            <p:spPr bwMode="auto">
              <a:xfrm>
                <a:off x="1429" y="1751"/>
                <a:ext cx="95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b="1"/>
                  <a:t>x &lt; 10</a:t>
                </a:r>
                <a:endParaRPr lang="ru-RU" sz="2000" b="1"/>
              </a:p>
            </p:txBody>
          </p:sp>
        </p:grp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620713"/>
            <a:ext cx="8229600" cy="935037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b="1" dirty="0" smtClean="0"/>
              <a:t>X</a:t>
            </a:r>
            <a:r>
              <a:rPr lang="ru-RU" sz="4400" b="1" dirty="0" smtClean="0"/>
              <a:t> </a:t>
            </a:r>
            <a:r>
              <a:rPr lang="en-US" sz="4400" b="1" dirty="0"/>
              <a:t>= F(y)</a:t>
            </a:r>
            <a:r>
              <a:rPr lang="ru-RU" sz="4400" b="1" baseline="30000" dirty="0"/>
              <a:t> </a:t>
            </a:r>
            <a:r>
              <a:rPr lang="en-US" sz="4400" b="1" dirty="0"/>
              <a:t>-</a:t>
            </a:r>
            <a:r>
              <a:rPr lang="ru-RU" sz="4400" b="1" dirty="0"/>
              <a:t> </a:t>
            </a:r>
            <a:r>
              <a:rPr lang="en-US" sz="4400" b="1" dirty="0" smtClean="0"/>
              <a:t>6,3</a:t>
            </a:r>
            <a:r>
              <a:rPr lang="tk-TM" sz="4400" b="1" dirty="0" smtClean="0"/>
              <a:t>  hasaplaň</a:t>
            </a:r>
            <a:r>
              <a:rPr lang="tk-TM" sz="3600" dirty="0" smtClean="0"/>
              <a:t> ,</a:t>
            </a:r>
            <a:r>
              <a:rPr lang="en-US" sz="3600" dirty="0" smtClean="0"/>
              <a:t> </a:t>
            </a:r>
            <a:r>
              <a:rPr lang="ru-RU" sz="3600" dirty="0" err="1" smtClean="0"/>
              <a:t>eger-de</a:t>
            </a:r>
            <a:r>
              <a:rPr lang="ru-RU" sz="3600" dirty="0" smtClean="0"/>
              <a:t> </a:t>
            </a:r>
            <a:endParaRPr lang="ru-RU" sz="3600" b="1" dirty="0"/>
          </a:p>
        </p:txBody>
      </p:sp>
      <p:grpSp>
        <p:nvGrpSpPr>
          <p:cNvPr id="29705" name="Group 9"/>
          <p:cNvGrpSpPr>
            <a:grpSpLocks/>
          </p:cNvGrpSpPr>
          <p:nvPr/>
        </p:nvGrpSpPr>
        <p:grpSpPr bwMode="auto">
          <a:xfrm>
            <a:off x="1044575" y="2062163"/>
            <a:ext cx="7456515" cy="2519362"/>
            <a:chOff x="658" y="1027"/>
            <a:chExt cx="3946" cy="1587"/>
          </a:xfrm>
        </p:grpSpPr>
        <p:sp>
          <p:nvSpPr>
            <p:cNvPr id="29700" name="Text Box 4"/>
            <p:cNvSpPr txBox="1">
              <a:spLocks noChangeArrowheads="1"/>
            </p:cNvSpPr>
            <p:nvPr/>
          </p:nvSpPr>
          <p:spPr bwMode="auto">
            <a:xfrm>
              <a:off x="1791" y="1071"/>
              <a:ext cx="281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/>
                <a:t>Y - </a:t>
              </a:r>
              <a:r>
                <a:rPr lang="en-US" sz="3600" b="1" dirty="0" smtClean="0"/>
                <a:t>0,3</a:t>
              </a:r>
              <a:r>
                <a:rPr lang="tk-TM" sz="3600" b="1" dirty="0" smtClean="0"/>
                <a:t> </a:t>
              </a:r>
              <a:r>
                <a:rPr lang="tk-TM" sz="3600" dirty="0" smtClean="0"/>
                <a:t>, </a:t>
              </a:r>
              <a:r>
                <a:rPr lang="ru-RU" sz="3600" dirty="0" err="1" smtClean="0"/>
                <a:t>eger-de</a:t>
              </a:r>
              <a:r>
                <a:rPr lang="ru-RU" sz="3600" b="1" dirty="0" smtClean="0"/>
                <a:t> </a:t>
              </a:r>
              <a:r>
                <a:rPr lang="en-US" sz="3600" b="1" dirty="0"/>
                <a:t>Y &lt; 0</a:t>
              </a:r>
              <a:endParaRPr lang="ru-RU" sz="3600" b="1" dirty="0"/>
            </a:p>
          </p:txBody>
        </p:sp>
        <p:sp>
          <p:nvSpPr>
            <p:cNvPr id="29701" name="Text Box 5"/>
            <p:cNvSpPr txBox="1">
              <a:spLocks noChangeArrowheads="1"/>
            </p:cNvSpPr>
            <p:nvPr/>
          </p:nvSpPr>
          <p:spPr bwMode="auto">
            <a:xfrm>
              <a:off x="1791" y="1570"/>
              <a:ext cx="28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/>
                <a:t> </a:t>
              </a:r>
              <a:r>
                <a:rPr lang="en-US" sz="3600" b="1" dirty="0" smtClean="0"/>
                <a:t>0</a:t>
              </a:r>
              <a:r>
                <a:rPr lang="tk-TM" sz="3600" b="1" dirty="0" smtClean="0"/>
                <a:t> </a:t>
              </a:r>
              <a:r>
                <a:rPr lang="tk-TM" sz="3600" dirty="0" smtClean="0"/>
                <a:t>,</a:t>
              </a:r>
              <a:r>
                <a:rPr lang="en-US" sz="3600" dirty="0" smtClean="0"/>
                <a:t> </a:t>
              </a:r>
              <a:r>
                <a:rPr lang="ru-RU" sz="3600" dirty="0" err="1" smtClean="0"/>
                <a:t>eger-de</a:t>
              </a:r>
              <a:r>
                <a:rPr lang="ru-RU" sz="3600" b="1" dirty="0" smtClean="0"/>
                <a:t> </a:t>
              </a:r>
              <a:r>
                <a:rPr lang="en-US" sz="3600" b="1" dirty="0"/>
                <a:t>0 </a:t>
              </a:r>
              <a:r>
                <a:rPr lang="ru-RU" sz="3600" b="1" dirty="0">
                  <a:cs typeface="Arial" charset="0"/>
                </a:rPr>
                <a:t>≤</a:t>
              </a:r>
              <a:r>
                <a:rPr lang="en-US" sz="3600" b="1" dirty="0">
                  <a:cs typeface="Arial" charset="0"/>
                </a:rPr>
                <a:t> </a:t>
              </a:r>
              <a:r>
                <a:rPr lang="en-US" sz="3600" b="1" dirty="0"/>
                <a:t>Y </a:t>
              </a:r>
              <a:r>
                <a:rPr lang="ru-RU" sz="3600" b="1" dirty="0">
                  <a:cs typeface="Arial" charset="0"/>
                </a:rPr>
                <a:t>≤</a:t>
              </a:r>
              <a:r>
                <a:rPr lang="en-US" sz="3600" b="1" dirty="0"/>
                <a:t> 1</a:t>
              </a:r>
              <a:endParaRPr lang="ru-RU" sz="3600" b="1" dirty="0"/>
            </a:p>
          </p:txBody>
        </p:sp>
        <p:sp>
          <p:nvSpPr>
            <p:cNvPr id="29702" name="Text Box 6"/>
            <p:cNvSpPr txBox="1">
              <a:spLocks noChangeArrowheads="1"/>
            </p:cNvSpPr>
            <p:nvPr/>
          </p:nvSpPr>
          <p:spPr bwMode="auto">
            <a:xfrm>
              <a:off x="1792" y="2069"/>
              <a:ext cx="28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/>
                <a:t> </a:t>
              </a:r>
              <a:r>
                <a:rPr lang="en-US" sz="3600" b="1" dirty="0" smtClean="0"/>
                <a:t>Y</a:t>
              </a:r>
              <a:r>
                <a:rPr lang="en-US" sz="3600" b="1" baseline="30000" dirty="0" smtClean="0"/>
                <a:t>2</a:t>
              </a:r>
              <a:r>
                <a:rPr lang="tk-TM" sz="3600" dirty="0" smtClean="0"/>
                <a:t> ,</a:t>
              </a:r>
              <a:r>
                <a:rPr lang="en-US" sz="3600" dirty="0" smtClean="0"/>
                <a:t> </a:t>
              </a:r>
              <a:r>
                <a:rPr lang="ru-RU" sz="3600" dirty="0" err="1" smtClean="0"/>
                <a:t>eger-de</a:t>
              </a:r>
              <a:r>
                <a:rPr lang="ru-RU" sz="3600" b="1" dirty="0" smtClean="0"/>
                <a:t> </a:t>
              </a:r>
              <a:r>
                <a:rPr lang="en-US" sz="3600" b="1" dirty="0"/>
                <a:t>Y &gt; 1</a:t>
              </a:r>
              <a:endParaRPr lang="ru-RU" sz="3600" b="1" dirty="0"/>
            </a:p>
          </p:txBody>
        </p:sp>
        <p:sp>
          <p:nvSpPr>
            <p:cNvPr id="29703" name="AutoShape 7"/>
            <p:cNvSpPr>
              <a:spLocks/>
            </p:cNvSpPr>
            <p:nvPr/>
          </p:nvSpPr>
          <p:spPr bwMode="auto">
            <a:xfrm>
              <a:off x="1610" y="1027"/>
              <a:ext cx="227" cy="1587"/>
            </a:xfrm>
            <a:prstGeom prst="leftBrace">
              <a:avLst>
                <a:gd name="adj1" fmla="val 5826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04" name="Text Box 8"/>
            <p:cNvSpPr txBox="1">
              <a:spLocks noChangeArrowheads="1"/>
            </p:cNvSpPr>
            <p:nvPr/>
          </p:nvSpPr>
          <p:spPr bwMode="auto">
            <a:xfrm>
              <a:off x="658" y="1616"/>
              <a:ext cx="10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/>
                <a:t>F(y) =</a:t>
              </a:r>
              <a:endParaRPr lang="ru-RU" sz="3600" b="1"/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91" name="Group 71"/>
          <p:cNvGrpSpPr>
            <a:grpSpLocks/>
          </p:cNvGrpSpPr>
          <p:nvPr/>
        </p:nvGrpSpPr>
        <p:grpSpPr bwMode="auto">
          <a:xfrm>
            <a:off x="611188" y="333375"/>
            <a:ext cx="8064500" cy="6264275"/>
            <a:chOff x="385" y="119"/>
            <a:chExt cx="5080" cy="3946"/>
          </a:xfrm>
        </p:grpSpPr>
        <p:grpSp>
          <p:nvGrpSpPr>
            <p:cNvPr id="30732" name="Group 12"/>
            <p:cNvGrpSpPr>
              <a:grpSpLocks/>
            </p:cNvGrpSpPr>
            <p:nvPr/>
          </p:nvGrpSpPr>
          <p:grpSpPr bwMode="auto">
            <a:xfrm>
              <a:off x="1383" y="572"/>
              <a:ext cx="1542" cy="317"/>
              <a:chOff x="1066" y="572"/>
              <a:chExt cx="1542" cy="317"/>
            </a:xfrm>
          </p:grpSpPr>
          <p:sp>
            <p:nvSpPr>
              <p:cNvPr id="30733" name="AutoShape 13"/>
              <p:cNvSpPr>
                <a:spLocks noChangeArrowheads="1"/>
              </p:cNvSpPr>
              <p:nvPr/>
            </p:nvSpPr>
            <p:spPr bwMode="auto">
              <a:xfrm>
                <a:off x="1066" y="572"/>
                <a:ext cx="1542" cy="317"/>
              </a:xfrm>
              <a:prstGeom prst="flowChartInputOutpu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34" name="Text Box 14"/>
              <p:cNvSpPr txBox="1">
                <a:spLocks noChangeArrowheads="1"/>
              </p:cNvSpPr>
              <p:nvPr/>
            </p:nvSpPr>
            <p:spPr bwMode="auto">
              <a:xfrm>
                <a:off x="1206" y="617"/>
                <a:ext cx="117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000" b="1" dirty="0" smtClean="0"/>
                  <a:t> </a:t>
                </a:r>
                <a:r>
                  <a:rPr lang="en-US" sz="2000" b="1" dirty="0"/>
                  <a:t>Y</a:t>
                </a:r>
                <a:endParaRPr lang="ru-RU" sz="2000" b="1" dirty="0"/>
              </a:p>
            </p:txBody>
          </p:sp>
        </p:grpSp>
        <p:grpSp>
          <p:nvGrpSpPr>
            <p:cNvPr id="30735" name="Group 15"/>
            <p:cNvGrpSpPr>
              <a:grpSpLocks/>
            </p:cNvGrpSpPr>
            <p:nvPr/>
          </p:nvGrpSpPr>
          <p:grpSpPr bwMode="auto">
            <a:xfrm>
              <a:off x="1519" y="119"/>
              <a:ext cx="1406" cy="272"/>
              <a:chOff x="1202" y="119"/>
              <a:chExt cx="1406" cy="272"/>
            </a:xfrm>
          </p:grpSpPr>
          <p:sp>
            <p:nvSpPr>
              <p:cNvPr id="30736" name="AutoShape 16"/>
              <p:cNvSpPr>
                <a:spLocks noChangeArrowheads="1"/>
              </p:cNvSpPr>
              <p:nvPr/>
            </p:nvSpPr>
            <p:spPr bwMode="auto">
              <a:xfrm>
                <a:off x="1202" y="119"/>
                <a:ext cx="1406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37" name="Text Box 17"/>
              <p:cNvSpPr txBox="1">
                <a:spLocks noChangeArrowheads="1"/>
              </p:cNvSpPr>
              <p:nvPr/>
            </p:nvSpPr>
            <p:spPr bwMode="auto">
              <a:xfrm>
                <a:off x="1293" y="119"/>
                <a:ext cx="117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2000" b="1" dirty="0"/>
              </a:p>
            </p:txBody>
          </p:sp>
        </p:grpSp>
        <p:grpSp>
          <p:nvGrpSpPr>
            <p:cNvPr id="30738" name="Group 18"/>
            <p:cNvGrpSpPr>
              <a:grpSpLocks/>
            </p:cNvGrpSpPr>
            <p:nvPr/>
          </p:nvGrpSpPr>
          <p:grpSpPr bwMode="auto">
            <a:xfrm>
              <a:off x="1428" y="3793"/>
              <a:ext cx="1406" cy="272"/>
              <a:chOff x="1111" y="3974"/>
              <a:chExt cx="1406" cy="272"/>
            </a:xfrm>
          </p:grpSpPr>
          <p:sp>
            <p:nvSpPr>
              <p:cNvPr id="30739" name="AutoShape 19"/>
              <p:cNvSpPr>
                <a:spLocks noChangeArrowheads="1"/>
              </p:cNvSpPr>
              <p:nvPr/>
            </p:nvSpPr>
            <p:spPr bwMode="auto">
              <a:xfrm>
                <a:off x="1111" y="3974"/>
                <a:ext cx="1406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0" name="Text Box 20"/>
              <p:cNvSpPr txBox="1">
                <a:spLocks noChangeArrowheads="1"/>
              </p:cNvSpPr>
              <p:nvPr/>
            </p:nvSpPr>
            <p:spPr bwMode="auto">
              <a:xfrm>
                <a:off x="1292" y="3974"/>
                <a:ext cx="108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2000" b="1" dirty="0"/>
              </a:p>
            </p:txBody>
          </p:sp>
        </p:grpSp>
        <p:grpSp>
          <p:nvGrpSpPr>
            <p:cNvPr id="30741" name="Group 21"/>
            <p:cNvGrpSpPr>
              <a:grpSpLocks/>
            </p:cNvGrpSpPr>
            <p:nvPr/>
          </p:nvGrpSpPr>
          <p:grpSpPr bwMode="auto">
            <a:xfrm>
              <a:off x="1383" y="3249"/>
              <a:ext cx="1587" cy="363"/>
              <a:chOff x="3061" y="3294"/>
              <a:chExt cx="1633" cy="363"/>
            </a:xfrm>
          </p:grpSpPr>
          <p:sp>
            <p:nvSpPr>
              <p:cNvPr id="30742" name="AutoShape 22"/>
              <p:cNvSpPr>
                <a:spLocks noChangeArrowheads="1"/>
              </p:cNvSpPr>
              <p:nvPr/>
            </p:nvSpPr>
            <p:spPr bwMode="auto">
              <a:xfrm>
                <a:off x="3061" y="3339"/>
                <a:ext cx="1633" cy="318"/>
              </a:xfrm>
              <a:prstGeom prst="flowChartInputOutpu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3" name="Text Box 23"/>
              <p:cNvSpPr txBox="1">
                <a:spLocks noChangeArrowheads="1"/>
              </p:cNvSpPr>
              <p:nvPr/>
            </p:nvSpPr>
            <p:spPr bwMode="auto">
              <a:xfrm>
                <a:off x="3333" y="3294"/>
                <a:ext cx="113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800" b="1" dirty="0" smtClean="0"/>
                  <a:t> </a:t>
                </a:r>
                <a:r>
                  <a:rPr lang="en-US" sz="2000" b="1" dirty="0"/>
                  <a:t>X</a:t>
                </a:r>
                <a:endParaRPr lang="ru-RU" sz="1400" b="1" dirty="0"/>
              </a:p>
            </p:txBody>
          </p:sp>
        </p:grp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 flipH="1">
              <a:off x="2199" y="391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5" name="Line 25"/>
            <p:cNvSpPr>
              <a:spLocks noChangeShapeType="1"/>
            </p:cNvSpPr>
            <p:nvPr/>
          </p:nvSpPr>
          <p:spPr bwMode="auto">
            <a:xfrm flipH="1">
              <a:off x="2199" y="890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49" name="Line 29"/>
            <p:cNvSpPr>
              <a:spLocks noChangeShapeType="1"/>
            </p:cNvSpPr>
            <p:nvPr/>
          </p:nvSpPr>
          <p:spPr bwMode="auto">
            <a:xfrm flipH="1">
              <a:off x="2199" y="3113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6" name="Line 56"/>
            <p:cNvSpPr>
              <a:spLocks noChangeShapeType="1"/>
            </p:cNvSpPr>
            <p:nvPr/>
          </p:nvSpPr>
          <p:spPr bwMode="auto">
            <a:xfrm>
              <a:off x="2199" y="2614"/>
              <a:ext cx="1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778" name="Group 58"/>
            <p:cNvGrpSpPr>
              <a:grpSpLocks/>
            </p:cNvGrpSpPr>
            <p:nvPr/>
          </p:nvGrpSpPr>
          <p:grpSpPr bwMode="auto">
            <a:xfrm>
              <a:off x="1428" y="2795"/>
              <a:ext cx="1542" cy="318"/>
              <a:chOff x="1111" y="3203"/>
              <a:chExt cx="1542" cy="318"/>
            </a:xfrm>
          </p:grpSpPr>
          <p:sp>
            <p:nvSpPr>
              <p:cNvPr id="30779" name="Rectangle 59"/>
              <p:cNvSpPr>
                <a:spLocks noChangeArrowheads="1"/>
              </p:cNvSpPr>
              <p:nvPr/>
            </p:nvSpPr>
            <p:spPr bwMode="auto">
              <a:xfrm>
                <a:off x="1111" y="3203"/>
                <a:ext cx="1542" cy="318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80" name="Text Box 60"/>
              <p:cNvSpPr txBox="1">
                <a:spLocks noChangeArrowheads="1"/>
              </p:cNvSpPr>
              <p:nvPr/>
            </p:nvSpPr>
            <p:spPr bwMode="auto">
              <a:xfrm>
                <a:off x="1202" y="3249"/>
                <a:ext cx="136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b="1"/>
                  <a:t>X = F – 6,3</a:t>
                </a:r>
                <a:endParaRPr lang="ru-RU" sz="2000" b="1"/>
              </a:p>
            </p:txBody>
          </p:sp>
        </p:grpSp>
        <p:sp>
          <p:nvSpPr>
            <p:cNvPr id="30781" name="Line 61"/>
            <p:cNvSpPr>
              <a:spLocks noChangeShapeType="1"/>
            </p:cNvSpPr>
            <p:nvPr/>
          </p:nvSpPr>
          <p:spPr bwMode="auto">
            <a:xfrm>
              <a:off x="2200" y="3612"/>
              <a:ext cx="0" cy="181"/>
            </a:xfrm>
            <a:prstGeom prst="line">
              <a:avLst/>
            </a:prstGeom>
            <a:noFill/>
            <a:ln w="28575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790" name="Group 70"/>
            <p:cNvGrpSpPr>
              <a:grpSpLocks/>
            </p:cNvGrpSpPr>
            <p:nvPr/>
          </p:nvGrpSpPr>
          <p:grpSpPr bwMode="auto">
            <a:xfrm>
              <a:off x="385" y="1071"/>
              <a:ext cx="5080" cy="1543"/>
              <a:chOff x="385" y="889"/>
              <a:chExt cx="5080" cy="1543"/>
            </a:xfrm>
          </p:grpSpPr>
          <p:sp>
            <p:nvSpPr>
              <p:cNvPr id="30730" name="Line 10"/>
              <p:cNvSpPr>
                <a:spLocks noChangeShapeType="1"/>
              </p:cNvSpPr>
              <p:nvPr/>
            </p:nvSpPr>
            <p:spPr bwMode="auto">
              <a:xfrm>
                <a:off x="2199" y="2160"/>
                <a:ext cx="0" cy="136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0789" name="Group 69"/>
              <p:cNvGrpSpPr>
                <a:grpSpLocks/>
              </p:cNvGrpSpPr>
              <p:nvPr/>
            </p:nvGrpSpPr>
            <p:grpSpPr bwMode="auto">
              <a:xfrm>
                <a:off x="385" y="889"/>
                <a:ext cx="5080" cy="1543"/>
                <a:chOff x="385" y="890"/>
                <a:chExt cx="5080" cy="1543"/>
              </a:xfrm>
            </p:grpSpPr>
            <p:sp>
              <p:nvSpPr>
                <p:cNvPr id="30731" name="Line 11"/>
                <p:cNvSpPr>
                  <a:spLocks noChangeShapeType="1"/>
                </p:cNvSpPr>
                <p:nvPr/>
              </p:nvSpPr>
              <p:spPr bwMode="auto">
                <a:xfrm>
                  <a:off x="4694" y="216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85" name="Group 65"/>
                <p:cNvGrpSpPr>
                  <a:grpSpLocks/>
                </p:cNvGrpSpPr>
                <p:nvPr/>
              </p:nvGrpSpPr>
              <p:grpSpPr bwMode="auto">
                <a:xfrm>
                  <a:off x="900" y="890"/>
                  <a:ext cx="619" cy="494"/>
                  <a:chOff x="900" y="890"/>
                  <a:chExt cx="619" cy="494"/>
                </a:xfrm>
              </p:grpSpPr>
              <p:sp>
                <p:nvSpPr>
                  <p:cNvPr id="30725" name="Text Box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00" y="890"/>
                    <a:ext cx="528" cy="4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1" dirty="0" err="1" smtClean="0"/>
                      <a:t>howa</a:t>
                    </a:r>
                    <a:endParaRPr lang="ru-RU" b="1" dirty="0" smtClean="0"/>
                  </a:p>
                  <a:p>
                    <a:pPr>
                      <a:spcBef>
                        <a:spcPct val="50000"/>
                      </a:spcBef>
                    </a:pPr>
                    <a:endParaRPr lang="ru-RU" b="1" dirty="0"/>
                  </a:p>
                </p:txBody>
              </p:sp>
              <p:sp>
                <p:nvSpPr>
                  <p:cNvPr id="30728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5" y="1117"/>
                    <a:ext cx="45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46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065" y="1117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784" name="Group 64"/>
                <p:cNvGrpSpPr>
                  <a:grpSpLocks/>
                </p:cNvGrpSpPr>
                <p:nvPr/>
              </p:nvGrpSpPr>
              <p:grpSpPr bwMode="auto">
                <a:xfrm>
                  <a:off x="2879" y="890"/>
                  <a:ext cx="590" cy="454"/>
                  <a:chOff x="2879" y="1434"/>
                  <a:chExt cx="590" cy="454"/>
                </a:xfrm>
              </p:grpSpPr>
              <p:sp>
                <p:nvSpPr>
                  <p:cNvPr id="30726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16" y="1434"/>
                    <a:ext cx="453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endParaRPr lang="ru-RU" b="1" dirty="0"/>
                  </a:p>
                </p:txBody>
              </p:sp>
              <p:sp>
                <p:nvSpPr>
                  <p:cNvPr id="30729" name="Line 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79" y="1661"/>
                    <a:ext cx="59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47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3469" y="1661"/>
                    <a:ext cx="0" cy="22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0748" name="Line 28"/>
                <p:cNvSpPr>
                  <a:spLocks noChangeShapeType="1"/>
                </p:cNvSpPr>
                <p:nvPr/>
              </p:nvSpPr>
              <p:spPr bwMode="auto">
                <a:xfrm>
                  <a:off x="2199" y="2296"/>
                  <a:ext cx="2495" cy="0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86" name="Group 66"/>
                <p:cNvGrpSpPr>
                  <a:grpSpLocks/>
                </p:cNvGrpSpPr>
                <p:nvPr/>
              </p:nvGrpSpPr>
              <p:grpSpPr bwMode="auto">
                <a:xfrm>
                  <a:off x="385" y="1344"/>
                  <a:ext cx="1542" cy="318"/>
                  <a:chOff x="385" y="1842"/>
                  <a:chExt cx="1542" cy="318"/>
                </a:xfrm>
              </p:grpSpPr>
              <p:sp>
                <p:nvSpPr>
                  <p:cNvPr id="30759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5" y="1842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760" name="Text Box 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7" y="1910"/>
                    <a:ext cx="1089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F = Y</a:t>
                    </a:r>
                    <a:r>
                      <a:rPr lang="en-US" sz="2000" b="1" baseline="30000"/>
                      <a:t>2</a:t>
                    </a:r>
                    <a:r>
                      <a:rPr lang="en-US" sz="2000" b="1"/>
                      <a:t> – 0.3</a:t>
                    </a:r>
                    <a:endParaRPr lang="ru-RU" sz="2000" b="1"/>
                  </a:p>
                </p:txBody>
              </p:sp>
            </p:grpSp>
            <p:sp>
              <p:nvSpPr>
                <p:cNvPr id="30763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1065" y="2432"/>
                  <a:ext cx="2405" cy="0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69" name="Group 49"/>
                <p:cNvGrpSpPr>
                  <a:grpSpLocks/>
                </p:cNvGrpSpPr>
                <p:nvPr/>
              </p:nvGrpSpPr>
              <p:grpSpPr bwMode="auto">
                <a:xfrm>
                  <a:off x="1473" y="1842"/>
                  <a:ext cx="1542" cy="317"/>
                  <a:chOff x="1156" y="2387"/>
                  <a:chExt cx="1542" cy="317"/>
                </a:xfrm>
              </p:grpSpPr>
              <p:sp>
                <p:nvSpPr>
                  <p:cNvPr id="30770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156" y="2387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771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7" y="2432"/>
                    <a:ext cx="1361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F = 0</a:t>
                    </a:r>
                    <a:endParaRPr lang="ru-RU" sz="2000" b="1"/>
                  </a:p>
                </p:txBody>
              </p:sp>
            </p:grpSp>
            <p:grpSp>
              <p:nvGrpSpPr>
                <p:cNvPr id="30772" name="Group 52"/>
                <p:cNvGrpSpPr>
                  <a:grpSpLocks/>
                </p:cNvGrpSpPr>
                <p:nvPr/>
              </p:nvGrpSpPr>
              <p:grpSpPr bwMode="auto">
                <a:xfrm>
                  <a:off x="3923" y="1842"/>
                  <a:ext cx="1542" cy="317"/>
                  <a:chOff x="3606" y="2387"/>
                  <a:chExt cx="1542" cy="317"/>
                </a:xfrm>
              </p:grpSpPr>
              <p:sp>
                <p:nvSpPr>
                  <p:cNvPr id="30773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606" y="2387"/>
                    <a:ext cx="1542" cy="317"/>
                  </a:xfrm>
                  <a:prstGeom prst="rect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774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97" y="2432"/>
                    <a:ext cx="1361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F = </a:t>
                    </a:r>
                    <a:r>
                      <a:rPr lang="en-US" b="1"/>
                      <a:t>Y</a:t>
                    </a:r>
                    <a:r>
                      <a:rPr lang="en-US" b="1" baseline="30000"/>
                      <a:t>2</a:t>
                    </a:r>
                    <a:r>
                      <a:rPr lang="en-US" sz="2000" b="1"/>
                      <a:t> </a:t>
                    </a:r>
                    <a:endParaRPr lang="ru-RU" sz="2000" b="1"/>
                  </a:p>
                </p:txBody>
              </p:sp>
            </p:grpSp>
            <p:sp>
              <p:nvSpPr>
                <p:cNvPr id="30775" name="Line 55"/>
                <p:cNvSpPr>
                  <a:spLocks noChangeShapeType="1"/>
                </p:cNvSpPr>
                <p:nvPr/>
              </p:nvSpPr>
              <p:spPr bwMode="auto">
                <a:xfrm>
                  <a:off x="3469" y="2296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77" name="Line 57"/>
                <p:cNvSpPr>
                  <a:spLocks noChangeShapeType="1"/>
                </p:cNvSpPr>
                <p:nvPr/>
              </p:nvSpPr>
              <p:spPr bwMode="auto">
                <a:xfrm>
                  <a:off x="1065" y="1661"/>
                  <a:ext cx="0" cy="772"/>
                </a:xfrm>
                <a:prstGeom prst="line">
                  <a:avLst/>
                </a:prstGeom>
                <a:noFill/>
                <a:ln w="28575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0788" name="Group 68"/>
                <p:cNvGrpSpPr>
                  <a:grpSpLocks/>
                </p:cNvGrpSpPr>
                <p:nvPr/>
              </p:nvGrpSpPr>
              <p:grpSpPr bwMode="auto">
                <a:xfrm>
                  <a:off x="4104" y="1298"/>
                  <a:ext cx="590" cy="544"/>
                  <a:chOff x="4104" y="1842"/>
                  <a:chExt cx="590" cy="544"/>
                </a:xfrm>
              </p:grpSpPr>
              <p:sp>
                <p:nvSpPr>
                  <p:cNvPr id="30762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04" y="2069"/>
                    <a:ext cx="59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8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4694" y="2069"/>
                    <a:ext cx="0" cy="31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82" name="Text Box 6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40" y="1842"/>
                    <a:ext cx="453" cy="2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1" dirty="0" err="1" smtClean="0"/>
                      <a:t>ýok</a:t>
                    </a:r>
                    <a:endParaRPr lang="ru-RU" b="1" dirty="0"/>
                  </a:p>
                </p:txBody>
              </p:sp>
            </p:grpSp>
            <p:grpSp>
              <p:nvGrpSpPr>
                <p:cNvPr id="30787" name="Group 67"/>
                <p:cNvGrpSpPr>
                  <a:grpSpLocks/>
                </p:cNvGrpSpPr>
                <p:nvPr/>
              </p:nvGrpSpPr>
              <p:grpSpPr bwMode="auto">
                <a:xfrm>
                  <a:off x="2115" y="1298"/>
                  <a:ext cx="628" cy="544"/>
                  <a:chOff x="2115" y="1842"/>
                  <a:chExt cx="628" cy="544"/>
                </a:xfrm>
              </p:grpSpPr>
              <p:sp>
                <p:nvSpPr>
                  <p:cNvPr id="30761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99" y="2069"/>
                    <a:ext cx="54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67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2199" y="2069"/>
                    <a:ext cx="0" cy="317"/>
                  </a:xfrm>
                  <a:prstGeom prst="line">
                    <a:avLst/>
                  </a:prstGeom>
                  <a:noFill/>
                  <a:ln w="28575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783" name="Text Box 6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15" y="1842"/>
                    <a:ext cx="492" cy="4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b="1" dirty="0" err="1" smtClean="0"/>
                      <a:t>howa</a:t>
                    </a:r>
                    <a:endParaRPr lang="ru-RU" b="1" dirty="0" smtClean="0"/>
                  </a:p>
                  <a:p>
                    <a:pPr>
                      <a:spcBef>
                        <a:spcPct val="50000"/>
                      </a:spcBef>
                    </a:pPr>
                    <a:endParaRPr lang="ru-RU" b="1" dirty="0"/>
                  </a:p>
                </p:txBody>
              </p:sp>
            </p:grpSp>
            <p:grpSp>
              <p:nvGrpSpPr>
                <p:cNvPr id="30764" name="Group 44"/>
                <p:cNvGrpSpPr>
                  <a:grpSpLocks/>
                </p:cNvGrpSpPr>
                <p:nvPr/>
              </p:nvGrpSpPr>
              <p:grpSpPr bwMode="auto">
                <a:xfrm>
                  <a:off x="2607" y="1344"/>
                  <a:ext cx="1678" cy="408"/>
                  <a:chOff x="2290" y="2069"/>
                  <a:chExt cx="1678" cy="408"/>
                </a:xfrm>
              </p:grpSpPr>
              <p:sp>
                <p:nvSpPr>
                  <p:cNvPr id="30765" name="Auto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2290" y="2069"/>
                    <a:ext cx="1678" cy="408"/>
                  </a:xfrm>
                  <a:prstGeom prst="flowChartDecision">
                    <a:avLst/>
                  </a:prstGeom>
                  <a:solidFill>
                    <a:srgbClr val="FFFFCC"/>
                  </a:soli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766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08" y="2137"/>
                    <a:ext cx="1134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sz="2000" b="1"/>
                      <a:t>Y </a:t>
                    </a:r>
                    <a:r>
                      <a:rPr lang="en-US" sz="2000" b="1">
                        <a:cs typeface="Arial" charset="0"/>
                      </a:rPr>
                      <a:t>≥ 0</a:t>
                    </a:r>
                    <a:r>
                      <a:rPr lang="en-US" sz="2000" b="1"/>
                      <a:t> </a:t>
                    </a:r>
                    <a:r>
                      <a:rPr lang="ru-RU" sz="2000" b="1"/>
                      <a:t>и </a:t>
                    </a:r>
                    <a:r>
                      <a:rPr lang="en-US" sz="2000" b="1"/>
                      <a:t>Y </a:t>
                    </a:r>
                    <a:r>
                      <a:rPr lang="en-US" sz="2000" b="1">
                        <a:cs typeface="Arial" charset="0"/>
                      </a:rPr>
                      <a:t>≤ </a:t>
                    </a:r>
                    <a:r>
                      <a:rPr lang="en-US" sz="2000" b="1"/>
                      <a:t>1</a:t>
                    </a:r>
                    <a:endParaRPr lang="ru-RU" sz="2000" b="1"/>
                  </a:p>
                </p:txBody>
              </p:sp>
            </p:grpSp>
          </p:grpSp>
        </p:grpSp>
        <p:grpSp>
          <p:nvGrpSpPr>
            <p:cNvPr id="30755" name="Group 35"/>
            <p:cNvGrpSpPr>
              <a:grpSpLocks/>
            </p:cNvGrpSpPr>
            <p:nvPr/>
          </p:nvGrpSpPr>
          <p:grpSpPr bwMode="auto">
            <a:xfrm>
              <a:off x="1383" y="1071"/>
              <a:ext cx="1678" cy="408"/>
              <a:chOff x="1066" y="1661"/>
              <a:chExt cx="1678" cy="408"/>
            </a:xfrm>
          </p:grpSpPr>
          <p:sp>
            <p:nvSpPr>
              <p:cNvPr id="30756" name="AutoShape 36"/>
              <p:cNvSpPr>
                <a:spLocks noChangeArrowheads="1"/>
              </p:cNvSpPr>
              <p:nvPr/>
            </p:nvSpPr>
            <p:spPr bwMode="auto">
              <a:xfrm>
                <a:off x="1066" y="1661"/>
                <a:ext cx="1678" cy="408"/>
              </a:xfrm>
              <a:prstGeom prst="flowChartDecision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7" name="Text Box 37"/>
              <p:cNvSpPr txBox="1">
                <a:spLocks noChangeArrowheads="1"/>
              </p:cNvSpPr>
              <p:nvPr/>
            </p:nvSpPr>
            <p:spPr bwMode="auto">
              <a:xfrm>
                <a:off x="1429" y="1751"/>
                <a:ext cx="953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000" b="1"/>
                  <a:t>Y &lt; 0</a:t>
                </a:r>
                <a:endParaRPr lang="ru-RU" sz="2000" b="1"/>
              </a:p>
            </p:txBody>
          </p:sp>
        </p:grpSp>
      </p:grp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5000628" y="1714488"/>
            <a:ext cx="7191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err="1" smtClean="0"/>
              <a:t>ýok</a:t>
            </a:r>
            <a:endParaRPr lang="ru-RU" b="1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90600"/>
            <a:ext cx="8435975" cy="4525963"/>
          </a:xfrm>
        </p:spPr>
        <p:txBody>
          <a:bodyPr/>
          <a:lstStyle/>
          <a:p>
            <a:pPr marL="0" indent="357188" algn="ctr">
              <a:buFontTx/>
              <a:buNone/>
            </a:pP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Şerte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baglylykda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buýruklaryň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ýa-da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beýlekisiniň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ýerine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ýetirilmegini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öz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içine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alýan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algoritmlere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şahalanýan</a:t>
            </a:r>
            <a:r>
              <a:rPr lang="ru-RU" sz="4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b="1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algoritmler</a:t>
            </a:r>
            <a:r>
              <a:rPr lang="ru-RU" sz="4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diýilýär</a:t>
            </a:r>
            <a:r>
              <a:rPr lang="hr-HR" sz="4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44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633413"/>
          </a:xfrm>
        </p:spPr>
        <p:txBody>
          <a:bodyPr/>
          <a:lstStyle/>
          <a:p>
            <a:r>
              <a:rPr lang="ru-RU" sz="2800" b="1" dirty="0" err="1">
                <a:solidFill>
                  <a:srgbClr val="663300"/>
                </a:solidFill>
                <a:latin typeface="+mj-lt"/>
                <a:ea typeface="+mj-ea"/>
                <a:cs typeface="+mj-cs"/>
              </a:rPr>
              <a:t>Doly</a:t>
            </a:r>
            <a:r>
              <a:rPr lang="ru-RU" sz="2800" b="1" dirty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800" b="1" dirty="0" err="1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görnüş</a:t>
            </a:r>
            <a:r>
              <a:rPr lang="hr-HR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l</a:t>
            </a:r>
            <a:r>
              <a:rPr lang="ru-RU" sz="2800" b="1" dirty="0" err="1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i</a:t>
            </a:r>
            <a:r>
              <a:rPr lang="hr-HR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gaýtalanma</a:t>
            </a:r>
            <a:endParaRPr lang="ru-RU" sz="2800" b="1" dirty="0">
              <a:solidFill>
                <a:srgbClr val="663300"/>
              </a:solidFill>
              <a:latin typeface="BankGothic Md BT" pitchFamily="34" charset="0"/>
            </a:endParaRPr>
          </a:p>
        </p:txBody>
      </p:sp>
      <p:grpSp>
        <p:nvGrpSpPr>
          <p:cNvPr id="5186" name="Group 66"/>
          <p:cNvGrpSpPr>
            <a:grpSpLocks/>
          </p:cNvGrpSpPr>
          <p:nvPr/>
        </p:nvGrpSpPr>
        <p:grpSpPr bwMode="auto">
          <a:xfrm>
            <a:off x="1979613" y="1027113"/>
            <a:ext cx="4754562" cy="5451475"/>
            <a:chOff x="1247" y="647"/>
            <a:chExt cx="2995" cy="3434"/>
          </a:xfrm>
        </p:grpSpPr>
        <p:sp>
          <p:nvSpPr>
            <p:cNvPr id="5178" name="Line 58"/>
            <p:cNvSpPr>
              <a:spLocks noChangeShapeType="1"/>
            </p:cNvSpPr>
            <p:nvPr/>
          </p:nvSpPr>
          <p:spPr bwMode="auto">
            <a:xfrm>
              <a:off x="2744" y="890"/>
              <a:ext cx="1" cy="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84" name="Group 64"/>
            <p:cNvGrpSpPr>
              <a:grpSpLocks/>
            </p:cNvGrpSpPr>
            <p:nvPr/>
          </p:nvGrpSpPr>
          <p:grpSpPr bwMode="auto">
            <a:xfrm>
              <a:off x="1247" y="1570"/>
              <a:ext cx="2995" cy="1543"/>
              <a:chOff x="1247" y="1570"/>
              <a:chExt cx="2995" cy="1543"/>
            </a:xfrm>
          </p:grpSpPr>
          <p:sp>
            <p:nvSpPr>
              <p:cNvPr id="5132" name="Line 12"/>
              <p:cNvSpPr>
                <a:spLocks noChangeShapeType="1"/>
              </p:cNvSpPr>
              <p:nvPr/>
            </p:nvSpPr>
            <p:spPr bwMode="auto">
              <a:xfrm>
                <a:off x="1838" y="2069"/>
                <a:ext cx="0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>
                <a:off x="1838" y="2885"/>
                <a:ext cx="181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4" name="AutoShape 4"/>
              <p:cNvSpPr>
                <a:spLocks noChangeArrowheads="1"/>
              </p:cNvSpPr>
              <p:nvPr/>
            </p:nvSpPr>
            <p:spPr bwMode="auto">
              <a:xfrm>
                <a:off x="2070" y="1845"/>
                <a:ext cx="1361" cy="544"/>
              </a:xfrm>
              <a:prstGeom prst="flowChartDecision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25" name="Rectangle 5"/>
              <p:cNvSpPr>
                <a:spLocks noChangeArrowheads="1"/>
              </p:cNvSpPr>
              <p:nvPr/>
            </p:nvSpPr>
            <p:spPr bwMode="auto">
              <a:xfrm>
                <a:off x="1247" y="2387"/>
                <a:ext cx="1180" cy="27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hr-HR" sz="2400" b="1" dirty="0" smtClean="0"/>
                  <a:t>Operator </a:t>
                </a:r>
                <a:r>
                  <a:rPr lang="ru-RU" sz="2400" b="1" dirty="0" smtClean="0"/>
                  <a:t>1</a:t>
                </a:r>
                <a:endParaRPr lang="ru-RU" sz="2400" b="1" dirty="0"/>
              </a:p>
            </p:txBody>
          </p:sp>
          <p:sp>
            <p:nvSpPr>
              <p:cNvPr id="5127" name="Text Box 7"/>
              <p:cNvSpPr txBox="1">
                <a:spLocks noChangeArrowheads="1"/>
              </p:cNvSpPr>
              <p:nvPr/>
            </p:nvSpPr>
            <p:spPr bwMode="auto">
              <a:xfrm>
                <a:off x="2247" y="1910"/>
                <a:ext cx="952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şert</a:t>
                </a:r>
                <a:endParaRPr lang="ru-RU" sz="2800" b="1" dirty="0"/>
              </a:p>
            </p:txBody>
          </p:sp>
          <p:sp>
            <p:nvSpPr>
              <p:cNvPr id="5129" name="Rectangle 9"/>
              <p:cNvSpPr>
                <a:spLocks noChangeArrowheads="1"/>
              </p:cNvSpPr>
              <p:nvPr/>
            </p:nvSpPr>
            <p:spPr bwMode="auto">
              <a:xfrm>
                <a:off x="3062" y="2386"/>
                <a:ext cx="1180" cy="27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hr-HR" sz="2400" b="1" dirty="0" smtClean="0"/>
                  <a:t>Operator </a:t>
                </a:r>
                <a:r>
                  <a:rPr lang="ru-RU" sz="2400" b="1" dirty="0" smtClean="0"/>
                  <a:t> </a:t>
                </a:r>
                <a:r>
                  <a:rPr lang="ru-RU" sz="2400" b="1" dirty="0"/>
                  <a:t>2</a:t>
                </a:r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2744" y="1570"/>
                <a:ext cx="1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1" name="Line 11"/>
              <p:cNvSpPr>
                <a:spLocks noChangeShapeType="1"/>
              </p:cNvSpPr>
              <p:nvPr/>
            </p:nvSpPr>
            <p:spPr bwMode="auto">
              <a:xfrm flipH="1">
                <a:off x="1838" y="2069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3" name="Line 13"/>
              <p:cNvSpPr>
                <a:spLocks noChangeShapeType="1"/>
              </p:cNvSpPr>
              <p:nvPr/>
            </p:nvSpPr>
            <p:spPr bwMode="auto">
              <a:xfrm flipH="1">
                <a:off x="3425" y="2069"/>
                <a:ext cx="22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4" name="Line 14"/>
              <p:cNvSpPr>
                <a:spLocks noChangeShapeType="1"/>
              </p:cNvSpPr>
              <p:nvPr/>
            </p:nvSpPr>
            <p:spPr bwMode="auto">
              <a:xfrm>
                <a:off x="3652" y="2069"/>
                <a:ext cx="0" cy="31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5" name="Line 15"/>
              <p:cNvSpPr>
                <a:spLocks noChangeShapeType="1"/>
              </p:cNvSpPr>
              <p:nvPr/>
            </p:nvSpPr>
            <p:spPr bwMode="auto">
              <a:xfrm>
                <a:off x="1838" y="2659"/>
                <a:ext cx="0" cy="2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6" name="Line 16"/>
              <p:cNvSpPr>
                <a:spLocks noChangeShapeType="1"/>
              </p:cNvSpPr>
              <p:nvPr/>
            </p:nvSpPr>
            <p:spPr bwMode="auto">
              <a:xfrm>
                <a:off x="3652" y="2659"/>
                <a:ext cx="0" cy="2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>
                <a:off x="2744" y="2886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45" name="Text Box 25"/>
            <p:cNvSpPr txBox="1">
              <a:spLocks noChangeArrowheads="1"/>
            </p:cNvSpPr>
            <p:nvPr/>
          </p:nvSpPr>
          <p:spPr bwMode="auto">
            <a:xfrm>
              <a:off x="3379" y="1842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sz="2000" b="1" dirty="0" smtClean="0"/>
                <a:t>ýok</a:t>
              </a:r>
              <a:endParaRPr lang="ru-RU" sz="2000" b="1" dirty="0"/>
            </a:p>
          </p:txBody>
        </p:sp>
        <p:sp>
          <p:nvSpPr>
            <p:cNvPr id="5146" name="Text Box 26"/>
            <p:cNvSpPr txBox="1">
              <a:spLocks noChangeArrowheads="1"/>
            </p:cNvSpPr>
            <p:nvPr/>
          </p:nvSpPr>
          <p:spPr bwMode="auto">
            <a:xfrm>
              <a:off x="1620" y="1819"/>
              <a:ext cx="58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sz="2000" b="1" dirty="0" smtClean="0"/>
                <a:t>h</a:t>
              </a:r>
              <a:r>
                <a:rPr lang="ru-RU" sz="2000" b="1" dirty="0" smtClean="0"/>
                <a:t>а</a:t>
              </a:r>
              <a:r>
                <a:rPr lang="hr-HR" sz="2000" b="1" dirty="0" smtClean="0"/>
                <a:t>wa</a:t>
              </a:r>
              <a:endParaRPr lang="ru-RU" sz="2000" b="1" dirty="0"/>
            </a:p>
          </p:txBody>
        </p:sp>
        <p:grpSp>
          <p:nvGrpSpPr>
            <p:cNvPr id="5170" name="Group 50"/>
            <p:cNvGrpSpPr>
              <a:grpSpLocks/>
            </p:cNvGrpSpPr>
            <p:nvPr/>
          </p:nvGrpSpPr>
          <p:grpSpPr bwMode="auto">
            <a:xfrm>
              <a:off x="2154" y="647"/>
              <a:ext cx="1179" cy="291"/>
              <a:chOff x="1429" y="3203"/>
              <a:chExt cx="1179" cy="291"/>
            </a:xfrm>
          </p:grpSpPr>
          <p:sp>
            <p:nvSpPr>
              <p:cNvPr id="5168" name="AutoShape 48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69" name="Text Box 49"/>
              <p:cNvSpPr txBox="1">
                <a:spLocks noChangeArrowheads="1"/>
              </p:cNvSpPr>
              <p:nvPr/>
            </p:nvSpPr>
            <p:spPr bwMode="auto">
              <a:xfrm>
                <a:off x="1525" y="3203"/>
                <a:ext cx="1080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400" dirty="0" smtClean="0"/>
                  <a:t>başlangyjy</a:t>
                </a:r>
                <a:endParaRPr lang="ru-RU" sz="2400" dirty="0"/>
              </a:p>
            </p:txBody>
          </p:sp>
        </p:grpSp>
        <p:grpSp>
          <p:nvGrpSpPr>
            <p:cNvPr id="5173" name="Group 53"/>
            <p:cNvGrpSpPr>
              <a:grpSpLocks/>
            </p:cNvGrpSpPr>
            <p:nvPr/>
          </p:nvGrpSpPr>
          <p:grpSpPr bwMode="auto">
            <a:xfrm>
              <a:off x="1973" y="1116"/>
              <a:ext cx="1542" cy="454"/>
              <a:chOff x="3016" y="1162"/>
              <a:chExt cx="1542" cy="454"/>
            </a:xfrm>
          </p:grpSpPr>
          <p:sp>
            <p:nvSpPr>
              <p:cNvPr id="5171" name="AutoShape 51"/>
              <p:cNvSpPr>
                <a:spLocks noChangeArrowheads="1"/>
              </p:cNvSpPr>
              <p:nvPr/>
            </p:nvSpPr>
            <p:spPr bwMode="auto">
              <a:xfrm>
                <a:off x="3016" y="1162"/>
                <a:ext cx="1542" cy="454"/>
              </a:xfrm>
              <a:prstGeom prst="flowChartInputOutpu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hr-HR" sz="2000" dirty="0" smtClean="0"/>
                  <a:t> berlenleri </a:t>
                </a:r>
              </a:p>
              <a:p>
                <a:r>
                  <a:rPr lang="hr-HR" sz="2000" dirty="0" smtClean="0"/>
                  <a:t>girizmek</a:t>
                </a:r>
                <a:endParaRPr lang="ru-RU" sz="2000" dirty="0"/>
              </a:p>
            </p:txBody>
          </p:sp>
          <p:sp>
            <p:nvSpPr>
              <p:cNvPr id="5172" name="Text Box 52"/>
              <p:cNvSpPr txBox="1">
                <a:spLocks noChangeArrowheads="1"/>
              </p:cNvSpPr>
              <p:nvPr/>
            </p:nvSpPr>
            <p:spPr bwMode="auto">
              <a:xfrm>
                <a:off x="3198" y="1162"/>
                <a:ext cx="127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2000" dirty="0"/>
              </a:p>
            </p:txBody>
          </p:sp>
        </p:grpSp>
        <p:grpSp>
          <p:nvGrpSpPr>
            <p:cNvPr id="5177" name="Group 57"/>
            <p:cNvGrpSpPr>
              <a:grpSpLocks/>
            </p:cNvGrpSpPr>
            <p:nvPr/>
          </p:nvGrpSpPr>
          <p:grpSpPr bwMode="auto">
            <a:xfrm>
              <a:off x="1973" y="3113"/>
              <a:ext cx="1542" cy="454"/>
              <a:chOff x="3016" y="3203"/>
              <a:chExt cx="1542" cy="454"/>
            </a:xfrm>
          </p:grpSpPr>
          <p:sp>
            <p:nvSpPr>
              <p:cNvPr id="5175" name="AutoShape 55"/>
              <p:cNvSpPr>
                <a:spLocks noChangeArrowheads="1"/>
              </p:cNvSpPr>
              <p:nvPr/>
            </p:nvSpPr>
            <p:spPr bwMode="auto">
              <a:xfrm>
                <a:off x="3016" y="3203"/>
                <a:ext cx="1542" cy="454"/>
              </a:xfrm>
              <a:prstGeom prst="flowChartInputOutpu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76" name="Text Box 56"/>
              <p:cNvSpPr txBox="1">
                <a:spLocks noChangeArrowheads="1"/>
              </p:cNvSpPr>
              <p:nvPr/>
            </p:nvSpPr>
            <p:spPr bwMode="auto">
              <a:xfrm>
                <a:off x="3107" y="3203"/>
                <a:ext cx="1401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q-AL" sz="2000" dirty="0"/>
                  <a:t>alnan netijeleri çykarmak </a:t>
                </a:r>
                <a:endParaRPr lang="ru-RU" sz="2000" dirty="0"/>
              </a:p>
            </p:txBody>
          </p:sp>
        </p:grpSp>
        <p:grpSp>
          <p:nvGrpSpPr>
            <p:cNvPr id="5179" name="Group 59"/>
            <p:cNvGrpSpPr>
              <a:grpSpLocks/>
            </p:cNvGrpSpPr>
            <p:nvPr/>
          </p:nvGrpSpPr>
          <p:grpSpPr bwMode="auto">
            <a:xfrm>
              <a:off x="2109" y="3793"/>
              <a:ext cx="1179" cy="288"/>
              <a:chOff x="1429" y="3203"/>
              <a:chExt cx="1179" cy="288"/>
            </a:xfrm>
          </p:grpSpPr>
          <p:sp>
            <p:nvSpPr>
              <p:cNvPr id="5180" name="AutoShape 60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81" name="Text Box 61"/>
              <p:cNvSpPr txBox="1">
                <a:spLocks noChangeArrowheads="1"/>
              </p:cNvSpPr>
              <p:nvPr/>
            </p:nvSpPr>
            <p:spPr bwMode="auto">
              <a:xfrm>
                <a:off x="1610" y="3203"/>
                <a:ext cx="86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400" dirty="0" smtClean="0"/>
                  <a:t>soňy</a:t>
                </a:r>
                <a:endParaRPr lang="ru-RU" sz="2400" dirty="0"/>
              </a:p>
            </p:txBody>
          </p:sp>
        </p:grpSp>
        <p:sp>
          <p:nvSpPr>
            <p:cNvPr id="5185" name="Line 65"/>
            <p:cNvSpPr>
              <a:spLocks noChangeShapeType="1"/>
            </p:cNvSpPr>
            <p:nvPr/>
          </p:nvSpPr>
          <p:spPr bwMode="auto">
            <a:xfrm>
              <a:off x="2744" y="3566"/>
              <a:ext cx="1" cy="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633413"/>
          </a:xfrm>
          <a:noFill/>
          <a:ln/>
        </p:spPr>
        <p:txBody>
          <a:bodyPr/>
          <a:lstStyle/>
          <a:p>
            <a:r>
              <a:rPr lang="ru-RU" sz="2800" b="1" dirty="0" err="1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Doly</a:t>
            </a:r>
            <a:r>
              <a:rPr lang="ru-RU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hr-HR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däl </a:t>
            </a:r>
            <a:r>
              <a:rPr lang="ru-RU" sz="2800" b="1" dirty="0" err="1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görnüş</a:t>
            </a:r>
            <a:r>
              <a:rPr lang="hr-HR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l</a:t>
            </a:r>
            <a:r>
              <a:rPr lang="ru-RU" sz="2800" b="1" dirty="0" err="1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i</a:t>
            </a:r>
            <a:r>
              <a:rPr lang="hr-HR" sz="2800" b="1" dirty="0" smtClean="0">
                <a:solidFill>
                  <a:srgbClr val="663300"/>
                </a:solidFill>
                <a:latin typeface="+mj-lt"/>
                <a:ea typeface="+mj-ea"/>
                <a:cs typeface="+mj-cs"/>
              </a:rPr>
              <a:t> gaýtalanma</a:t>
            </a:r>
            <a:endParaRPr lang="ru-RU" sz="2800" b="1" dirty="0">
              <a:solidFill>
                <a:srgbClr val="663300"/>
              </a:solidFill>
            </a:endParaRPr>
          </a:p>
        </p:txBody>
      </p:sp>
      <p:grpSp>
        <p:nvGrpSpPr>
          <p:cNvPr id="6179" name="Group 35"/>
          <p:cNvGrpSpPr>
            <a:grpSpLocks/>
          </p:cNvGrpSpPr>
          <p:nvPr/>
        </p:nvGrpSpPr>
        <p:grpSpPr bwMode="auto">
          <a:xfrm>
            <a:off x="2052638" y="908050"/>
            <a:ext cx="4032250" cy="5521325"/>
            <a:chOff x="1247" y="693"/>
            <a:chExt cx="2540" cy="3478"/>
          </a:xfrm>
        </p:grpSpPr>
        <p:grpSp>
          <p:nvGrpSpPr>
            <p:cNvPr id="6148" name="Group 4"/>
            <p:cNvGrpSpPr>
              <a:grpSpLocks/>
            </p:cNvGrpSpPr>
            <p:nvPr/>
          </p:nvGrpSpPr>
          <p:grpSpPr bwMode="auto">
            <a:xfrm>
              <a:off x="1247" y="1616"/>
              <a:ext cx="2540" cy="1587"/>
              <a:chOff x="3198" y="572"/>
              <a:chExt cx="2540" cy="1587"/>
            </a:xfrm>
          </p:grpSpPr>
          <p:grpSp>
            <p:nvGrpSpPr>
              <p:cNvPr id="6149" name="Group 5"/>
              <p:cNvGrpSpPr>
                <a:grpSpLocks/>
              </p:cNvGrpSpPr>
              <p:nvPr/>
            </p:nvGrpSpPr>
            <p:grpSpPr bwMode="auto">
              <a:xfrm>
                <a:off x="3198" y="572"/>
                <a:ext cx="2405" cy="1587"/>
                <a:chOff x="3198" y="572"/>
                <a:chExt cx="2405" cy="1587"/>
              </a:xfrm>
            </p:grpSpPr>
            <p:sp>
              <p:nvSpPr>
                <p:cNvPr id="6150" name="Line 6"/>
                <p:cNvSpPr>
                  <a:spLocks noChangeShapeType="1"/>
                </p:cNvSpPr>
                <p:nvPr/>
              </p:nvSpPr>
              <p:spPr bwMode="auto">
                <a:xfrm>
                  <a:off x="3789" y="1116"/>
                  <a:ext cx="0" cy="31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1" name="Line 7"/>
                <p:cNvSpPr>
                  <a:spLocks noChangeShapeType="1"/>
                </p:cNvSpPr>
                <p:nvPr/>
              </p:nvSpPr>
              <p:spPr bwMode="auto">
                <a:xfrm>
                  <a:off x="3789" y="1932"/>
                  <a:ext cx="1814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2" name="AutoShape 8"/>
                <p:cNvSpPr>
                  <a:spLocks noChangeArrowheads="1"/>
                </p:cNvSpPr>
                <p:nvPr/>
              </p:nvSpPr>
              <p:spPr bwMode="auto">
                <a:xfrm>
                  <a:off x="4016" y="844"/>
                  <a:ext cx="1361" cy="544"/>
                </a:xfrm>
                <a:prstGeom prst="flowChartDecision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53" name="Rectangle 9"/>
                <p:cNvSpPr>
                  <a:spLocks noChangeArrowheads="1"/>
                </p:cNvSpPr>
                <p:nvPr/>
              </p:nvSpPr>
              <p:spPr bwMode="auto">
                <a:xfrm>
                  <a:off x="3198" y="1434"/>
                  <a:ext cx="1180" cy="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hr-HR" sz="2400" b="1" dirty="0" smtClean="0"/>
                    <a:t>Operator </a:t>
                  </a:r>
                  <a:r>
                    <a:rPr lang="ru-RU" sz="2400" b="1" dirty="0" smtClean="0"/>
                    <a:t> </a:t>
                  </a:r>
                  <a:r>
                    <a:rPr lang="ru-RU" sz="2400" b="1" dirty="0"/>
                    <a:t>1</a:t>
                  </a:r>
                </a:p>
              </p:txBody>
            </p:sp>
            <p:sp>
              <p:nvSpPr>
                <p:cNvPr id="615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198" y="957"/>
                  <a:ext cx="95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sz="2400" b="1" dirty="0" smtClean="0"/>
                    <a:t>ş</a:t>
                  </a:r>
                  <a:r>
                    <a:rPr lang="ru-RU" sz="2400" b="1" dirty="0" smtClean="0"/>
                    <a:t>е</a:t>
                  </a:r>
                  <a:r>
                    <a:rPr lang="hr-HR" sz="2400" b="1" dirty="0" smtClean="0"/>
                    <a:t>rt</a:t>
                  </a:r>
                  <a:endParaRPr lang="ru-RU" sz="2400" b="1" dirty="0"/>
                </a:p>
              </p:txBody>
            </p:sp>
            <p:sp>
              <p:nvSpPr>
                <p:cNvPr id="6155" name="Line 11"/>
                <p:cNvSpPr>
                  <a:spLocks noChangeShapeType="1"/>
                </p:cNvSpPr>
                <p:nvPr/>
              </p:nvSpPr>
              <p:spPr bwMode="auto">
                <a:xfrm>
                  <a:off x="4696" y="572"/>
                  <a:ext cx="0" cy="27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3789" y="111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5376" y="1116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8" name="Line 14"/>
                <p:cNvSpPr>
                  <a:spLocks noChangeShapeType="1"/>
                </p:cNvSpPr>
                <p:nvPr/>
              </p:nvSpPr>
              <p:spPr bwMode="auto">
                <a:xfrm>
                  <a:off x="3789" y="1706"/>
                  <a:ext cx="0" cy="22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59" name="Line 15"/>
                <p:cNvSpPr>
                  <a:spLocks noChangeShapeType="1"/>
                </p:cNvSpPr>
                <p:nvPr/>
              </p:nvSpPr>
              <p:spPr bwMode="auto">
                <a:xfrm>
                  <a:off x="5602" y="1117"/>
                  <a:ext cx="1" cy="81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160" name="Line 16"/>
                <p:cNvSpPr>
                  <a:spLocks noChangeShapeType="1"/>
                </p:cNvSpPr>
                <p:nvPr/>
              </p:nvSpPr>
              <p:spPr bwMode="auto">
                <a:xfrm>
                  <a:off x="4696" y="1932"/>
                  <a:ext cx="0" cy="227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161" name="Text Box 17"/>
              <p:cNvSpPr txBox="1">
                <a:spLocks noChangeArrowheads="1"/>
              </p:cNvSpPr>
              <p:nvPr/>
            </p:nvSpPr>
            <p:spPr bwMode="auto">
              <a:xfrm>
                <a:off x="5284" y="890"/>
                <a:ext cx="45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hr-HR" sz="2000" b="1" dirty="0" smtClean="0"/>
                  <a:t>ýok</a:t>
                </a:r>
                <a:endParaRPr lang="ru-RU" sz="2000" b="1" dirty="0"/>
              </a:p>
            </p:txBody>
          </p:sp>
          <p:sp>
            <p:nvSpPr>
              <p:cNvPr id="6162" name="Text Box 18"/>
              <p:cNvSpPr txBox="1">
                <a:spLocks noChangeArrowheads="1"/>
              </p:cNvSpPr>
              <p:nvPr/>
            </p:nvSpPr>
            <p:spPr bwMode="auto">
              <a:xfrm>
                <a:off x="3480" y="867"/>
                <a:ext cx="67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hr-HR" sz="2000" b="1" dirty="0" smtClean="0"/>
                  <a:t>h</a:t>
                </a:r>
                <a:r>
                  <a:rPr lang="ru-RU" sz="2000" b="1" dirty="0" smtClean="0"/>
                  <a:t>а</a:t>
                </a:r>
                <a:r>
                  <a:rPr lang="hr-HR" sz="2000" b="1" dirty="0" smtClean="0"/>
                  <a:t>wa</a:t>
                </a:r>
                <a:endParaRPr lang="ru-RU" sz="2000" b="1" dirty="0"/>
              </a:p>
            </p:txBody>
          </p:sp>
        </p:grpSp>
        <p:sp>
          <p:nvSpPr>
            <p:cNvPr id="6165" name="Line 21"/>
            <p:cNvSpPr>
              <a:spLocks noChangeShapeType="1"/>
            </p:cNvSpPr>
            <p:nvPr/>
          </p:nvSpPr>
          <p:spPr bwMode="auto">
            <a:xfrm>
              <a:off x="2744" y="935"/>
              <a:ext cx="1" cy="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66" name="Group 22"/>
            <p:cNvGrpSpPr>
              <a:grpSpLocks/>
            </p:cNvGrpSpPr>
            <p:nvPr/>
          </p:nvGrpSpPr>
          <p:grpSpPr bwMode="auto">
            <a:xfrm>
              <a:off x="2154" y="693"/>
              <a:ext cx="1179" cy="291"/>
              <a:chOff x="1429" y="3203"/>
              <a:chExt cx="1179" cy="291"/>
            </a:xfrm>
          </p:grpSpPr>
          <p:sp>
            <p:nvSpPr>
              <p:cNvPr id="6167" name="AutoShape 23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68" name="Text Box 24"/>
              <p:cNvSpPr txBox="1">
                <a:spLocks noChangeArrowheads="1"/>
              </p:cNvSpPr>
              <p:nvPr/>
            </p:nvSpPr>
            <p:spPr bwMode="auto">
              <a:xfrm>
                <a:off x="1434" y="3203"/>
                <a:ext cx="112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400" dirty="0" smtClean="0"/>
                  <a:t>başlangyjy</a:t>
                </a:r>
                <a:endParaRPr lang="ru-RU" sz="2400" dirty="0"/>
              </a:p>
            </p:txBody>
          </p:sp>
        </p:grpSp>
        <p:grpSp>
          <p:nvGrpSpPr>
            <p:cNvPr id="6169" name="Group 25"/>
            <p:cNvGrpSpPr>
              <a:grpSpLocks/>
            </p:cNvGrpSpPr>
            <p:nvPr/>
          </p:nvGrpSpPr>
          <p:grpSpPr bwMode="auto">
            <a:xfrm>
              <a:off x="1973" y="1162"/>
              <a:ext cx="1542" cy="737"/>
              <a:chOff x="3016" y="1162"/>
              <a:chExt cx="1542" cy="737"/>
            </a:xfrm>
          </p:grpSpPr>
          <p:sp>
            <p:nvSpPr>
              <p:cNvPr id="6170" name="AutoShape 26"/>
              <p:cNvSpPr>
                <a:spLocks noChangeArrowheads="1"/>
              </p:cNvSpPr>
              <p:nvPr/>
            </p:nvSpPr>
            <p:spPr bwMode="auto">
              <a:xfrm>
                <a:off x="3016" y="1162"/>
                <a:ext cx="1542" cy="454"/>
              </a:xfrm>
              <a:prstGeom prst="flowChartInputOutpu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71" name="Text Box 27"/>
              <p:cNvSpPr txBox="1">
                <a:spLocks noChangeArrowheads="1"/>
              </p:cNvSpPr>
              <p:nvPr/>
            </p:nvSpPr>
            <p:spPr bwMode="auto">
              <a:xfrm>
                <a:off x="3198" y="1162"/>
                <a:ext cx="1354" cy="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hr-HR" sz="2000" dirty="0" smtClean="0"/>
                  <a:t>     berlenleri </a:t>
                </a:r>
              </a:p>
              <a:p>
                <a:r>
                  <a:rPr lang="hr-HR" sz="2000" dirty="0" smtClean="0"/>
                  <a:t>     girizmek</a:t>
                </a:r>
                <a:endParaRPr lang="ru-RU" sz="2000" dirty="0" smtClean="0"/>
              </a:p>
              <a:p>
                <a:pPr algn="ctr">
                  <a:spcBef>
                    <a:spcPct val="50000"/>
                  </a:spcBef>
                </a:pPr>
                <a:endParaRPr lang="ru-RU" sz="2000" dirty="0"/>
              </a:p>
            </p:txBody>
          </p:sp>
        </p:grpSp>
        <p:grpSp>
          <p:nvGrpSpPr>
            <p:cNvPr id="6172" name="Group 28"/>
            <p:cNvGrpSpPr>
              <a:grpSpLocks/>
            </p:cNvGrpSpPr>
            <p:nvPr/>
          </p:nvGrpSpPr>
          <p:grpSpPr bwMode="auto">
            <a:xfrm>
              <a:off x="1709" y="3203"/>
              <a:ext cx="1980" cy="737"/>
              <a:chOff x="2752" y="3203"/>
              <a:chExt cx="1980" cy="737"/>
            </a:xfrm>
          </p:grpSpPr>
          <p:sp>
            <p:nvSpPr>
              <p:cNvPr id="6173" name="AutoShape 29"/>
              <p:cNvSpPr>
                <a:spLocks noChangeArrowheads="1"/>
              </p:cNvSpPr>
              <p:nvPr/>
            </p:nvSpPr>
            <p:spPr bwMode="auto">
              <a:xfrm>
                <a:off x="2752" y="3203"/>
                <a:ext cx="1980" cy="454"/>
              </a:xfrm>
              <a:prstGeom prst="flowChartInputOutpu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74" name="Text Box 30"/>
              <p:cNvSpPr txBox="1">
                <a:spLocks noChangeArrowheads="1"/>
              </p:cNvSpPr>
              <p:nvPr/>
            </p:nvSpPr>
            <p:spPr bwMode="auto">
              <a:xfrm>
                <a:off x="3107" y="3203"/>
                <a:ext cx="1270" cy="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sq-AL" sz="2000" dirty="0" smtClean="0"/>
                  <a:t>  alnan netijeleri çykarmak </a:t>
                </a:r>
                <a:endParaRPr lang="ru-RU" sz="2000" dirty="0" smtClean="0"/>
              </a:p>
              <a:p>
                <a:pPr algn="ctr">
                  <a:spcBef>
                    <a:spcPct val="50000"/>
                  </a:spcBef>
                </a:pPr>
                <a:endParaRPr lang="ru-RU" sz="2000" dirty="0"/>
              </a:p>
            </p:txBody>
          </p:sp>
        </p:grpSp>
        <p:grpSp>
          <p:nvGrpSpPr>
            <p:cNvPr id="6175" name="Group 31"/>
            <p:cNvGrpSpPr>
              <a:grpSpLocks/>
            </p:cNvGrpSpPr>
            <p:nvPr/>
          </p:nvGrpSpPr>
          <p:grpSpPr bwMode="auto">
            <a:xfrm>
              <a:off x="2109" y="3883"/>
              <a:ext cx="1179" cy="288"/>
              <a:chOff x="1429" y="3203"/>
              <a:chExt cx="1179" cy="288"/>
            </a:xfrm>
          </p:grpSpPr>
          <p:sp>
            <p:nvSpPr>
              <p:cNvPr id="6176" name="AutoShape 32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77" name="Text Box 33"/>
              <p:cNvSpPr txBox="1">
                <a:spLocks noChangeArrowheads="1"/>
              </p:cNvSpPr>
              <p:nvPr/>
            </p:nvSpPr>
            <p:spPr bwMode="auto">
              <a:xfrm>
                <a:off x="1610" y="3203"/>
                <a:ext cx="86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400" dirty="0" smtClean="0"/>
                  <a:t>soňy</a:t>
                </a:r>
                <a:endParaRPr lang="ru-RU" sz="2400" dirty="0"/>
              </a:p>
            </p:txBody>
          </p:sp>
        </p:grpSp>
        <p:sp>
          <p:nvSpPr>
            <p:cNvPr id="6178" name="Line 34"/>
            <p:cNvSpPr>
              <a:spLocks noChangeShapeType="1"/>
            </p:cNvSpPr>
            <p:nvPr/>
          </p:nvSpPr>
          <p:spPr bwMode="auto">
            <a:xfrm>
              <a:off x="2744" y="3656"/>
              <a:ext cx="1" cy="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67" name="Rectangle 35"/>
          <p:cNvSpPr>
            <a:spLocks noChangeArrowheads="1"/>
          </p:cNvSpPr>
          <p:nvPr/>
        </p:nvSpPr>
        <p:spPr bwMode="auto">
          <a:xfrm>
            <a:off x="457200" y="44450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</a:rPr>
              <a:t> </a:t>
            </a:r>
            <a:r>
              <a:rPr lang="ru-RU" sz="2800" b="1" dirty="0" err="1" smtClean="0">
                <a:solidFill>
                  <a:srgbClr val="663300"/>
                </a:solidFill>
              </a:rPr>
              <a:t>Birnäçe</a:t>
            </a:r>
            <a:r>
              <a:rPr lang="ru-RU" sz="2800" b="1" dirty="0" smtClean="0">
                <a:solidFill>
                  <a:srgbClr val="663300"/>
                </a:solidFill>
              </a:rPr>
              <a:t>  </a:t>
            </a:r>
            <a:r>
              <a:rPr lang="ru-RU" sz="2800" b="1" dirty="0" err="1" smtClean="0">
                <a:solidFill>
                  <a:srgbClr val="663300"/>
                </a:solidFill>
              </a:rPr>
              <a:t>görnüş</a:t>
            </a:r>
            <a:r>
              <a:rPr lang="hr-HR" sz="2800" b="1" dirty="0" smtClean="0">
                <a:solidFill>
                  <a:srgbClr val="663300"/>
                </a:solidFill>
              </a:rPr>
              <a:t>l</a:t>
            </a:r>
            <a:r>
              <a:rPr lang="ru-RU" sz="2800" b="1" dirty="0" err="1" smtClean="0">
                <a:solidFill>
                  <a:srgbClr val="663300"/>
                </a:solidFill>
              </a:rPr>
              <a:t>i</a:t>
            </a:r>
            <a:r>
              <a:rPr lang="hr-HR" sz="2800" b="1" dirty="0" smtClean="0">
                <a:solidFill>
                  <a:srgbClr val="663300"/>
                </a:solidFill>
              </a:rPr>
              <a:t> gaýtalanma</a:t>
            </a:r>
            <a:endParaRPr lang="ru-RU" sz="2800" b="1" dirty="0">
              <a:solidFill>
                <a:srgbClr val="663300"/>
              </a:solidFill>
              <a:latin typeface="BankGothic Md BT" pitchFamily="34" charset="0"/>
            </a:endParaRPr>
          </a:p>
        </p:txBody>
      </p:sp>
      <p:grpSp>
        <p:nvGrpSpPr>
          <p:cNvPr id="44106" name="Group 74"/>
          <p:cNvGrpSpPr>
            <a:grpSpLocks/>
          </p:cNvGrpSpPr>
          <p:nvPr/>
        </p:nvGrpSpPr>
        <p:grpSpPr bwMode="auto">
          <a:xfrm>
            <a:off x="179388" y="549275"/>
            <a:ext cx="8210550" cy="6289675"/>
            <a:chOff x="113" y="346"/>
            <a:chExt cx="5172" cy="3962"/>
          </a:xfrm>
        </p:grpSpPr>
        <p:sp>
          <p:nvSpPr>
            <p:cNvPr id="44052" name="Text Box 20"/>
            <p:cNvSpPr txBox="1">
              <a:spLocks noChangeArrowheads="1"/>
            </p:cNvSpPr>
            <p:nvPr/>
          </p:nvSpPr>
          <p:spPr bwMode="auto">
            <a:xfrm>
              <a:off x="2426" y="1389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ýok</a:t>
              </a:r>
              <a:endParaRPr lang="ru-RU" sz="2000" b="1" dirty="0"/>
            </a:p>
          </p:txBody>
        </p:sp>
        <p:sp>
          <p:nvSpPr>
            <p:cNvPr id="44053" name="Text Box 21"/>
            <p:cNvSpPr txBox="1">
              <a:spLocks noChangeArrowheads="1"/>
            </p:cNvSpPr>
            <p:nvPr/>
          </p:nvSpPr>
          <p:spPr bwMode="auto">
            <a:xfrm>
              <a:off x="450" y="1366"/>
              <a:ext cx="61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howa</a:t>
              </a:r>
              <a:endParaRPr lang="ru-RU" sz="2000" b="1" dirty="0"/>
            </a:p>
          </p:txBody>
        </p:sp>
        <p:grpSp>
          <p:nvGrpSpPr>
            <p:cNvPr id="44100" name="Group 68"/>
            <p:cNvGrpSpPr>
              <a:grpSpLocks/>
            </p:cNvGrpSpPr>
            <p:nvPr/>
          </p:nvGrpSpPr>
          <p:grpSpPr bwMode="auto">
            <a:xfrm>
              <a:off x="113" y="346"/>
              <a:ext cx="5172" cy="3962"/>
              <a:chOff x="113" y="346"/>
              <a:chExt cx="5172" cy="3962"/>
            </a:xfrm>
          </p:grpSpPr>
          <p:grpSp>
            <p:nvGrpSpPr>
              <p:cNvPr id="44096" name="Group 64"/>
              <p:cNvGrpSpPr>
                <a:grpSpLocks/>
              </p:cNvGrpSpPr>
              <p:nvPr/>
            </p:nvGrpSpPr>
            <p:grpSpPr bwMode="auto">
              <a:xfrm>
                <a:off x="973" y="346"/>
                <a:ext cx="1542" cy="998"/>
                <a:chOff x="973" y="436"/>
                <a:chExt cx="1542" cy="998"/>
              </a:xfrm>
            </p:grpSpPr>
            <p:sp>
              <p:nvSpPr>
                <p:cNvPr id="44037" name="Line 5"/>
                <p:cNvSpPr>
                  <a:spLocks noChangeShapeType="1"/>
                </p:cNvSpPr>
                <p:nvPr/>
              </p:nvSpPr>
              <p:spPr bwMode="auto">
                <a:xfrm>
                  <a:off x="1746" y="709"/>
                  <a:ext cx="0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4054" name="Group 22"/>
                <p:cNvGrpSpPr>
                  <a:grpSpLocks/>
                </p:cNvGrpSpPr>
                <p:nvPr/>
              </p:nvGrpSpPr>
              <p:grpSpPr bwMode="auto">
                <a:xfrm>
                  <a:off x="1154" y="436"/>
                  <a:ext cx="1179" cy="288"/>
                  <a:chOff x="1429" y="3203"/>
                  <a:chExt cx="1179" cy="288"/>
                </a:xfrm>
              </p:grpSpPr>
              <p:sp>
                <p:nvSpPr>
                  <p:cNvPr id="44055" name="Auto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1179" cy="272"/>
                  </a:xfrm>
                  <a:prstGeom prst="flowChartTerminator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6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10" y="3203"/>
                    <a:ext cx="862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ru-RU" sz="2400" dirty="0" err="1" smtClean="0"/>
                      <a:t>başlan</a:t>
                    </a:r>
                    <a:endParaRPr lang="ru-RU" sz="2400" dirty="0"/>
                  </a:p>
                </p:txBody>
              </p:sp>
            </p:grpSp>
            <p:grpSp>
              <p:nvGrpSpPr>
                <p:cNvPr id="44057" name="Group 25"/>
                <p:cNvGrpSpPr>
                  <a:grpSpLocks/>
                </p:cNvGrpSpPr>
                <p:nvPr/>
              </p:nvGrpSpPr>
              <p:grpSpPr bwMode="auto">
                <a:xfrm>
                  <a:off x="973" y="844"/>
                  <a:ext cx="1542" cy="454"/>
                  <a:chOff x="3016" y="1162"/>
                  <a:chExt cx="1542" cy="454"/>
                </a:xfrm>
              </p:grpSpPr>
              <p:sp>
                <p:nvSpPr>
                  <p:cNvPr id="44058" name="Auto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1162"/>
                    <a:ext cx="1542" cy="454"/>
                  </a:xfrm>
                  <a:prstGeom prst="flowChartInputOutpu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59" name="Text Box 2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98" y="1162"/>
                    <a:ext cx="1270" cy="44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ru-RU" sz="2000" dirty="0" smtClean="0"/>
                      <a:t> </a:t>
                    </a:r>
                    <a:r>
                      <a:rPr lang="ru-RU" sz="2000" dirty="0" err="1" smtClean="0"/>
                      <a:t>berleni</a:t>
                    </a:r>
                    <a:r>
                      <a:rPr lang="ru-RU" sz="2000" dirty="0" smtClean="0"/>
                      <a:t> </a:t>
                    </a:r>
                    <a:r>
                      <a:rPr lang="ru-RU" sz="2000" dirty="0" err="1" smtClean="0"/>
                      <a:t>girizmek</a:t>
                    </a:r>
                    <a:endParaRPr lang="ru-RU" sz="2000" dirty="0"/>
                  </a:p>
                </p:txBody>
              </p:sp>
            </p:grpSp>
            <p:sp>
              <p:nvSpPr>
                <p:cNvPr id="44074" name="Line 42"/>
                <p:cNvSpPr>
                  <a:spLocks noChangeShapeType="1"/>
                </p:cNvSpPr>
                <p:nvPr/>
              </p:nvSpPr>
              <p:spPr bwMode="auto">
                <a:xfrm>
                  <a:off x="1746" y="1298"/>
                  <a:ext cx="0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4095" name="Group 63"/>
              <p:cNvGrpSpPr>
                <a:grpSpLocks/>
              </p:cNvGrpSpPr>
              <p:nvPr/>
            </p:nvGrpSpPr>
            <p:grpSpPr bwMode="auto">
              <a:xfrm>
                <a:off x="113" y="1344"/>
                <a:ext cx="5172" cy="1996"/>
                <a:chOff x="113" y="1525"/>
                <a:chExt cx="5172" cy="1996"/>
              </a:xfrm>
            </p:grpSpPr>
            <p:sp>
              <p:nvSpPr>
                <p:cNvPr id="44039" name="Line 7"/>
                <p:cNvSpPr>
                  <a:spLocks noChangeShapeType="1"/>
                </p:cNvSpPr>
                <p:nvPr/>
              </p:nvSpPr>
              <p:spPr bwMode="auto">
                <a:xfrm>
                  <a:off x="702" y="1797"/>
                  <a:ext cx="0" cy="18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0" name="Line 8"/>
                <p:cNvSpPr>
                  <a:spLocks noChangeShapeType="1"/>
                </p:cNvSpPr>
                <p:nvPr/>
              </p:nvSpPr>
              <p:spPr bwMode="auto">
                <a:xfrm>
                  <a:off x="2744" y="3248"/>
                  <a:ext cx="195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2" name="Rectangle 10"/>
                <p:cNvSpPr>
                  <a:spLocks noChangeArrowheads="1"/>
                </p:cNvSpPr>
                <p:nvPr/>
              </p:nvSpPr>
              <p:spPr bwMode="auto">
                <a:xfrm>
                  <a:off x="113" y="1979"/>
                  <a:ext cx="1180" cy="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ru-RU" sz="2400" b="1" dirty="0" smtClean="0"/>
                    <a:t> </a:t>
                  </a:r>
                  <a:r>
                    <a:rPr lang="ru-RU" sz="2400" b="1" dirty="0"/>
                    <a:t>1</a:t>
                  </a:r>
                </a:p>
              </p:txBody>
            </p:sp>
            <p:grpSp>
              <p:nvGrpSpPr>
                <p:cNvPr id="44070" name="Group 38"/>
                <p:cNvGrpSpPr>
                  <a:grpSpLocks/>
                </p:cNvGrpSpPr>
                <p:nvPr/>
              </p:nvGrpSpPr>
              <p:grpSpPr bwMode="auto">
                <a:xfrm>
                  <a:off x="929" y="1525"/>
                  <a:ext cx="1587" cy="544"/>
                  <a:chOff x="930" y="1661"/>
                  <a:chExt cx="1496" cy="544"/>
                </a:xfrm>
              </p:grpSpPr>
              <p:sp>
                <p:nvSpPr>
                  <p:cNvPr id="44041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930" y="1661"/>
                    <a:ext cx="1496" cy="544"/>
                  </a:xfrm>
                  <a:prstGeom prst="flowChartDecision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43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7" y="1774"/>
                    <a:ext cx="10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hr-HR" sz="2400" b="1" dirty="0" smtClean="0"/>
                      <a:t>şert</a:t>
                    </a:r>
                    <a:r>
                      <a:rPr lang="ru-RU" sz="2400" b="1" dirty="0" smtClean="0"/>
                      <a:t> </a:t>
                    </a:r>
                    <a:r>
                      <a:rPr lang="ru-RU" sz="2400" b="1" dirty="0"/>
                      <a:t>1 </a:t>
                    </a:r>
                  </a:p>
                </p:txBody>
              </p:sp>
            </p:grpSp>
            <p:sp>
              <p:nvSpPr>
                <p:cNvPr id="44044" name="Rectangle 12"/>
                <p:cNvSpPr>
                  <a:spLocks noChangeArrowheads="1"/>
                </p:cNvSpPr>
                <p:nvPr/>
              </p:nvSpPr>
              <p:spPr bwMode="auto">
                <a:xfrm>
                  <a:off x="2154" y="2841"/>
                  <a:ext cx="1180" cy="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ru-RU" sz="2400" b="1" dirty="0" smtClean="0"/>
                    <a:t>3</a:t>
                  </a:r>
                  <a:endParaRPr lang="ru-RU" sz="2400" b="1" dirty="0"/>
                </a:p>
              </p:txBody>
            </p:sp>
            <p:sp>
              <p:nvSpPr>
                <p:cNvPr id="4404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702" y="1797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7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517" y="1797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48" name="Line 16"/>
                <p:cNvSpPr>
                  <a:spLocks noChangeShapeType="1"/>
                </p:cNvSpPr>
                <p:nvPr/>
              </p:nvSpPr>
              <p:spPr bwMode="auto">
                <a:xfrm>
                  <a:off x="2743" y="1797"/>
                  <a:ext cx="1" cy="18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51" name="Line 19"/>
                <p:cNvSpPr>
                  <a:spLocks noChangeShapeType="1"/>
                </p:cNvSpPr>
                <p:nvPr/>
              </p:nvSpPr>
              <p:spPr bwMode="auto">
                <a:xfrm>
                  <a:off x="2744" y="3113"/>
                  <a:ext cx="0" cy="13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66" name="Line 34"/>
                <p:cNvSpPr>
                  <a:spLocks noChangeShapeType="1"/>
                </p:cNvSpPr>
                <p:nvPr/>
              </p:nvSpPr>
              <p:spPr bwMode="auto">
                <a:xfrm>
                  <a:off x="3696" y="3249"/>
                  <a:ext cx="0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4071" name="Group 39"/>
                <p:cNvGrpSpPr>
                  <a:grpSpLocks/>
                </p:cNvGrpSpPr>
                <p:nvPr/>
              </p:nvGrpSpPr>
              <p:grpSpPr bwMode="auto">
                <a:xfrm>
                  <a:off x="1973" y="1979"/>
                  <a:ext cx="1496" cy="544"/>
                  <a:chOff x="930" y="1661"/>
                  <a:chExt cx="1496" cy="544"/>
                </a:xfrm>
              </p:grpSpPr>
              <p:sp>
                <p:nvSpPr>
                  <p:cNvPr id="44072" name="Auto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930" y="1661"/>
                    <a:ext cx="1496" cy="544"/>
                  </a:xfrm>
                  <a:prstGeom prst="flowChartDecision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73" name="Text Box 4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7" y="1774"/>
                    <a:ext cx="10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hr-HR" sz="2400" b="1" dirty="0" smtClean="0"/>
                      <a:t>şert</a:t>
                    </a:r>
                    <a:r>
                      <a:rPr lang="ru-RU" sz="2400" b="1" dirty="0" smtClean="0"/>
                      <a:t> </a:t>
                    </a:r>
                    <a:r>
                      <a:rPr lang="ru-RU" sz="2400" b="1" dirty="0"/>
                      <a:t>2 </a:t>
                    </a:r>
                  </a:p>
                </p:txBody>
              </p:sp>
            </p:grpSp>
            <p:sp>
              <p:nvSpPr>
                <p:cNvPr id="44075" name="Line 43"/>
                <p:cNvSpPr>
                  <a:spLocks noChangeShapeType="1"/>
                </p:cNvSpPr>
                <p:nvPr/>
              </p:nvSpPr>
              <p:spPr bwMode="auto">
                <a:xfrm>
                  <a:off x="1746" y="2251"/>
                  <a:ext cx="0" cy="18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76" name="Line 44"/>
                <p:cNvSpPr>
                  <a:spLocks noChangeShapeType="1"/>
                </p:cNvSpPr>
                <p:nvPr/>
              </p:nvSpPr>
              <p:spPr bwMode="auto">
                <a:xfrm flipH="1">
                  <a:off x="1746" y="2251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77" name="Rectangle 45"/>
                <p:cNvSpPr>
                  <a:spLocks noChangeArrowheads="1"/>
                </p:cNvSpPr>
                <p:nvPr/>
              </p:nvSpPr>
              <p:spPr bwMode="auto">
                <a:xfrm>
                  <a:off x="1156" y="2433"/>
                  <a:ext cx="1180" cy="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ru-RU" sz="2400" b="1" dirty="0" smtClean="0"/>
                    <a:t> </a:t>
                  </a:r>
                  <a:r>
                    <a:rPr lang="ru-RU" sz="2400" b="1" dirty="0"/>
                    <a:t>2</a:t>
                  </a:r>
                </a:p>
              </p:txBody>
            </p:sp>
            <p:sp>
              <p:nvSpPr>
                <p:cNvPr id="44078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3469" y="2251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79" name="Line 47"/>
                <p:cNvSpPr>
                  <a:spLocks noChangeShapeType="1"/>
                </p:cNvSpPr>
                <p:nvPr/>
              </p:nvSpPr>
              <p:spPr bwMode="auto">
                <a:xfrm>
                  <a:off x="3695" y="2251"/>
                  <a:ext cx="1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44080" name="Group 48"/>
                <p:cNvGrpSpPr>
                  <a:grpSpLocks/>
                </p:cNvGrpSpPr>
                <p:nvPr/>
              </p:nvGrpSpPr>
              <p:grpSpPr bwMode="auto">
                <a:xfrm>
                  <a:off x="2971" y="2387"/>
                  <a:ext cx="1496" cy="544"/>
                  <a:chOff x="930" y="1661"/>
                  <a:chExt cx="1496" cy="544"/>
                </a:xfrm>
              </p:grpSpPr>
              <p:sp>
                <p:nvSpPr>
                  <p:cNvPr id="44081" name="AutoShape 49"/>
                  <p:cNvSpPr>
                    <a:spLocks noChangeArrowheads="1"/>
                  </p:cNvSpPr>
                  <p:nvPr/>
                </p:nvSpPr>
                <p:spPr bwMode="auto">
                  <a:xfrm>
                    <a:off x="930" y="1661"/>
                    <a:ext cx="1496" cy="544"/>
                  </a:xfrm>
                  <a:prstGeom prst="flowChartDecision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82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57" y="1774"/>
                    <a:ext cx="10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hr-HR" sz="2400" b="1" dirty="0" smtClean="0"/>
                      <a:t>Şert </a:t>
                    </a:r>
                    <a:r>
                      <a:rPr lang="ru-RU" sz="2400" b="1" dirty="0" smtClean="0"/>
                      <a:t>3 </a:t>
                    </a:r>
                    <a:endParaRPr lang="ru-RU" sz="2400" b="1" dirty="0"/>
                  </a:p>
                </p:txBody>
              </p:sp>
            </p:grpSp>
            <p:sp>
              <p:nvSpPr>
                <p:cNvPr id="44083" name="Line 51"/>
                <p:cNvSpPr>
                  <a:spLocks noChangeShapeType="1"/>
                </p:cNvSpPr>
                <p:nvPr/>
              </p:nvSpPr>
              <p:spPr bwMode="auto">
                <a:xfrm>
                  <a:off x="2744" y="2659"/>
                  <a:ext cx="0" cy="18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84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2744" y="2659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85" name="Rectangle 53"/>
                <p:cNvSpPr>
                  <a:spLocks noChangeArrowheads="1"/>
                </p:cNvSpPr>
                <p:nvPr/>
              </p:nvSpPr>
              <p:spPr bwMode="auto">
                <a:xfrm>
                  <a:off x="4105" y="2840"/>
                  <a:ext cx="1180" cy="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ru-RU" sz="2400" b="1" dirty="0" smtClean="0"/>
                    <a:t>4</a:t>
                  </a:r>
                  <a:endParaRPr lang="ru-RU" sz="2400" b="1" dirty="0"/>
                </a:p>
              </p:txBody>
            </p:sp>
            <p:sp>
              <p:nvSpPr>
                <p:cNvPr id="44086" name="Line 54"/>
                <p:cNvSpPr>
                  <a:spLocks noChangeShapeType="1"/>
                </p:cNvSpPr>
                <p:nvPr/>
              </p:nvSpPr>
              <p:spPr bwMode="auto">
                <a:xfrm flipH="1">
                  <a:off x="4468" y="2659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87" name="Line 55"/>
                <p:cNvSpPr>
                  <a:spLocks noChangeShapeType="1"/>
                </p:cNvSpPr>
                <p:nvPr/>
              </p:nvSpPr>
              <p:spPr bwMode="auto">
                <a:xfrm>
                  <a:off x="4694" y="2659"/>
                  <a:ext cx="0" cy="18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88" name="Line 56"/>
                <p:cNvSpPr>
                  <a:spLocks noChangeShapeType="1"/>
                </p:cNvSpPr>
                <p:nvPr/>
              </p:nvSpPr>
              <p:spPr bwMode="auto">
                <a:xfrm>
                  <a:off x="4694" y="3113"/>
                  <a:ext cx="0" cy="135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89" name="Line 57"/>
                <p:cNvSpPr>
                  <a:spLocks noChangeShapeType="1"/>
                </p:cNvSpPr>
                <p:nvPr/>
              </p:nvSpPr>
              <p:spPr bwMode="auto">
                <a:xfrm>
                  <a:off x="1746" y="3385"/>
                  <a:ext cx="195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91" name="Line 59"/>
                <p:cNvSpPr>
                  <a:spLocks noChangeShapeType="1"/>
                </p:cNvSpPr>
                <p:nvPr/>
              </p:nvSpPr>
              <p:spPr bwMode="auto">
                <a:xfrm>
                  <a:off x="1746" y="2705"/>
                  <a:ext cx="0" cy="68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92" name="Line 60"/>
                <p:cNvSpPr>
                  <a:spLocks noChangeShapeType="1"/>
                </p:cNvSpPr>
                <p:nvPr/>
              </p:nvSpPr>
              <p:spPr bwMode="auto">
                <a:xfrm>
                  <a:off x="2699" y="3385"/>
                  <a:ext cx="0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93" name="Line 61"/>
                <p:cNvSpPr>
                  <a:spLocks noChangeShapeType="1"/>
                </p:cNvSpPr>
                <p:nvPr/>
              </p:nvSpPr>
              <p:spPr bwMode="auto">
                <a:xfrm>
                  <a:off x="703" y="2251"/>
                  <a:ext cx="0" cy="127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94" name="Line 62"/>
                <p:cNvSpPr>
                  <a:spLocks noChangeShapeType="1"/>
                </p:cNvSpPr>
                <p:nvPr/>
              </p:nvSpPr>
              <p:spPr bwMode="auto">
                <a:xfrm>
                  <a:off x="703" y="3521"/>
                  <a:ext cx="1995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4099" name="Group 67"/>
              <p:cNvGrpSpPr>
                <a:grpSpLocks/>
              </p:cNvGrpSpPr>
              <p:nvPr/>
            </p:nvGrpSpPr>
            <p:grpSpPr bwMode="auto">
              <a:xfrm>
                <a:off x="930" y="3339"/>
                <a:ext cx="1860" cy="969"/>
                <a:chOff x="930" y="3339"/>
                <a:chExt cx="1860" cy="969"/>
              </a:xfrm>
            </p:grpSpPr>
            <p:grpSp>
              <p:nvGrpSpPr>
                <p:cNvPr id="44060" name="Group 28"/>
                <p:cNvGrpSpPr>
                  <a:grpSpLocks/>
                </p:cNvGrpSpPr>
                <p:nvPr/>
              </p:nvGrpSpPr>
              <p:grpSpPr bwMode="auto">
                <a:xfrm>
                  <a:off x="930" y="3475"/>
                  <a:ext cx="1860" cy="737"/>
                  <a:chOff x="3016" y="3203"/>
                  <a:chExt cx="1860" cy="737"/>
                </a:xfrm>
              </p:grpSpPr>
              <p:sp>
                <p:nvSpPr>
                  <p:cNvPr id="44061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3016" y="3203"/>
                    <a:ext cx="1860" cy="454"/>
                  </a:xfrm>
                  <a:prstGeom prst="flowChartInputOutpu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62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07" y="3203"/>
                    <a:ext cx="1589" cy="7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sq-AL" sz="2000" dirty="0" smtClean="0"/>
                      <a:t>  alnan netijeleri çykarmak </a:t>
                    </a:r>
                    <a:endParaRPr lang="ru-RU" sz="2000" dirty="0" smtClean="0"/>
                  </a:p>
                  <a:p>
                    <a:pPr algn="ctr">
                      <a:spcBef>
                        <a:spcPct val="50000"/>
                      </a:spcBef>
                    </a:pPr>
                    <a:endParaRPr lang="ru-RU" sz="2000" dirty="0"/>
                  </a:p>
                </p:txBody>
              </p:sp>
            </p:grpSp>
            <p:grpSp>
              <p:nvGrpSpPr>
                <p:cNvPr id="44063" name="Group 31"/>
                <p:cNvGrpSpPr>
                  <a:grpSpLocks/>
                </p:cNvGrpSpPr>
                <p:nvPr/>
              </p:nvGrpSpPr>
              <p:grpSpPr bwMode="auto">
                <a:xfrm>
                  <a:off x="1020" y="4020"/>
                  <a:ext cx="1270" cy="288"/>
                  <a:chOff x="1429" y="3203"/>
                  <a:chExt cx="1179" cy="288"/>
                </a:xfrm>
              </p:grpSpPr>
              <p:sp>
                <p:nvSpPr>
                  <p:cNvPr id="44064" name="Auto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3203"/>
                    <a:ext cx="1179" cy="272"/>
                  </a:xfrm>
                  <a:prstGeom prst="flowChartTerminator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44065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10" y="3203"/>
                    <a:ext cx="862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hr-HR" sz="2400" dirty="0" smtClean="0"/>
                      <a:t>soňy</a:t>
                    </a:r>
                    <a:endParaRPr lang="ru-RU" sz="2400" dirty="0"/>
                  </a:p>
                </p:txBody>
              </p:sp>
            </p:grpSp>
            <p:sp>
              <p:nvSpPr>
                <p:cNvPr id="44097" name="Line 65"/>
                <p:cNvSpPr>
                  <a:spLocks noChangeShapeType="1"/>
                </p:cNvSpPr>
                <p:nvPr/>
              </p:nvSpPr>
              <p:spPr bwMode="auto">
                <a:xfrm>
                  <a:off x="1701" y="3339"/>
                  <a:ext cx="0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098" name="Line 66"/>
                <p:cNvSpPr>
                  <a:spLocks noChangeShapeType="1"/>
                </p:cNvSpPr>
                <p:nvPr/>
              </p:nvSpPr>
              <p:spPr bwMode="auto">
                <a:xfrm>
                  <a:off x="1701" y="3929"/>
                  <a:ext cx="0" cy="91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44101" name="Text Box 69"/>
            <p:cNvSpPr txBox="1">
              <a:spLocks noChangeArrowheads="1"/>
            </p:cNvSpPr>
            <p:nvPr/>
          </p:nvSpPr>
          <p:spPr bwMode="auto">
            <a:xfrm>
              <a:off x="1485" y="1800"/>
              <a:ext cx="80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howa</a:t>
              </a:r>
              <a:endParaRPr lang="ru-RU" sz="2000" b="1" dirty="0" smtClean="0"/>
            </a:p>
            <a:p>
              <a:pPr>
                <a:spcBef>
                  <a:spcPct val="50000"/>
                </a:spcBef>
              </a:pPr>
              <a:endParaRPr lang="ru-RU" sz="2000" b="1" dirty="0"/>
            </a:p>
          </p:txBody>
        </p:sp>
        <p:sp>
          <p:nvSpPr>
            <p:cNvPr id="44102" name="Text Box 70"/>
            <p:cNvSpPr txBox="1">
              <a:spLocks noChangeArrowheads="1"/>
            </p:cNvSpPr>
            <p:nvPr/>
          </p:nvSpPr>
          <p:spPr bwMode="auto">
            <a:xfrm>
              <a:off x="3424" y="1842"/>
              <a:ext cx="45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ýok</a:t>
              </a:r>
              <a:endParaRPr lang="ru-RU" sz="2000" b="1" dirty="0" smtClean="0"/>
            </a:p>
            <a:p>
              <a:pPr>
                <a:spcBef>
                  <a:spcPct val="50000"/>
                </a:spcBef>
              </a:pPr>
              <a:endParaRPr lang="ru-RU" sz="2000" b="1" dirty="0"/>
            </a:p>
          </p:txBody>
        </p:sp>
        <p:sp>
          <p:nvSpPr>
            <p:cNvPr id="44103" name="Text Box 71"/>
            <p:cNvSpPr txBox="1">
              <a:spLocks noChangeArrowheads="1"/>
            </p:cNvSpPr>
            <p:nvPr/>
          </p:nvSpPr>
          <p:spPr bwMode="auto">
            <a:xfrm>
              <a:off x="4377" y="2251"/>
              <a:ext cx="454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ýok</a:t>
              </a:r>
              <a:endParaRPr lang="ru-RU" sz="2000" b="1" dirty="0" smtClean="0"/>
            </a:p>
            <a:p>
              <a:pPr>
                <a:spcBef>
                  <a:spcPct val="50000"/>
                </a:spcBef>
              </a:pPr>
              <a:endParaRPr lang="ru-RU" sz="2000" b="1" dirty="0"/>
            </a:p>
          </p:txBody>
        </p:sp>
        <p:sp>
          <p:nvSpPr>
            <p:cNvPr id="44104" name="Text Box 72"/>
            <p:cNvSpPr txBox="1">
              <a:spLocks noChangeArrowheads="1"/>
            </p:cNvSpPr>
            <p:nvPr/>
          </p:nvSpPr>
          <p:spPr bwMode="auto">
            <a:xfrm>
              <a:off x="2610" y="2251"/>
              <a:ext cx="542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dirty="0" err="1" smtClean="0"/>
                <a:t>howa</a:t>
              </a:r>
              <a:endParaRPr lang="ru-RU" sz="2000" b="1" dirty="0" smtClean="0"/>
            </a:p>
            <a:p>
              <a:pPr>
                <a:spcBef>
                  <a:spcPct val="50000"/>
                </a:spcBef>
              </a:pPr>
              <a:endParaRPr lang="ru-RU" sz="2000" b="1" dirty="0"/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000240"/>
            <a:ext cx="8229600" cy="1143000"/>
          </a:xfrm>
          <a:effectLst>
            <a:outerShdw dist="107763" dir="13500000" algn="ctr" rotWithShape="0">
              <a:srgbClr val="FF6600">
                <a:alpha val="50000"/>
              </a:srgbClr>
            </a:outerShdw>
          </a:effectLst>
        </p:spPr>
        <p:txBody>
          <a:bodyPr/>
          <a:lstStyle/>
          <a:p>
            <a:r>
              <a:rPr lang="ru-RU" sz="7200" b="1" dirty="0" err="1" smtClean="0">
                <a:solidFill>
                  <a:srgbClr val="663300"/>
                </a:solidFill>
                <a:latin typeface="Comic Sans MS" pitchFamily="66" charset="0"/>
              </a:rPr>
              <a:t>Mysal</a:t>
            </a:r>
            <a:r>
              <a:rPr lang="ru-RU" sz="7200" b="1" dirty="0" smtClean="0">
                <a:solidFill>
                  <a:srgbClr val="663300"/>
                </a:solidFill>
                <a:latin typeface="Comic Sans MS" pitchFamily="66" charset="0"/>
              </a:rPr>
              <a:t> </a:t>
            </a:r>
            <a:r>
              <a:rPr lang="ru-RU" sz="7200" b="1" dirty="0" err="1" smtClean="0">
                <a:solidFill>
                  <a:srgbClr val="663300"/>
                </a:solidFill>
                <a:latin typeface="Comic Sans MS" pitchFamily="66" charset="0"/>
              </a:rPr>
              <a:t>üçin</a:t>
            </a:r>
            <a:r>
              <a:rPr lang="ru-RU" sz="7200" b="1" dirty="0" smtClean="0">
                <a:solidFill>
                  <a:srgbClr val="663300"/>
                </a:solidFill>
                <a:latin typeface="Comic Sans MS" pitchFamily="66" charset="0"/>
              </a:rPr>
              <a:t> </a:t>
            </a:r>
            <a:endParaRPr lang="ru-RU" sz="7200" b="1" dirty="0">
              <a:solidFill>
                <a:srgbClr val="66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4032250" cy="20891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tk-TM" sz="2800" dirty="0" smtClean="0"/>
              <a:t>Algoritmiň blok-shemasyny düzüň</a:t>
            </a:r>
            <a:endParaRPr lang="ru-RU" sz="2800" dirty="0"/>
          </a:p>
        </p:txBody>
      </p:sp>
      <p:grpSp>
        <p:nvGrpSpPr>
          <p:cNvPr id="46088" name="Group 8"/>
          <p:cNvGrpSpPr>
            <a:grpSpLocks/>
          </p:cNvGrpSpPr>
          <p:nvPr/>
        </p:nvGrpSpPr>
        <p:grpSpPr bwMode="auto">
          <a:xfrm>
            <a:off x="250825" y="4365625"/>
            <a:ext cx="4392613" cy="976313"/>
            <a:chOff x="113" y="2779"/>
            <a:chExt cx="2314" cy="615"/>
          </a:xfrm>
        </p:grpSpPr>
        <p:sp>
          <p:nvSpPr>
            <p:cNvPr id="46084" name="Text Box 4"/>
            <p:cNvSpPr txBox="1">
              <a:spLocks noChangeArrowheads="1"/>
            </p:cNvSpPr>
            <p:nvPr/>
          </p:nvSpPr>
          <p:spPr bwMode="auto">
            <a:xfrm>
              <a:off x="113" y="2976"/>
              <a:ext cx="9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/>
                <a:t>y = |x| =</a:t>
              </a:r>
              <a:endParaRPr lang="ru-RU" sz="2800" b="1"/>
            </a:p>
          </p:txBody>
        </p:sp>
        <p:sp>
          <p:nvSpPr>
            <p:cNvPr id="46085" name="Text Box 5"/>
            <p:cNvSpPr txBox="1">
              <a:spLocks noChangeArrowheads="1"/>
            </p:cNvSpPr>
            <p:nvPr/>
          </p:nvSpPr>
          <p:spPr bwMode="auto">
            <a:xfrm>
              <a:off x="975" y="2779"/>
              <a:ext cx="131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/>
                <a:t>x   </a:t>
              </a:r>
              <a:r>
                <a:rPr lang="ru-RU" sz="2800" b="1"/>
                <a:t>при </a:t>
              </a:r>
              <a:r>
                <a:rPr lang="en-US" sz="2800" b="1"/>
                <a:t> x </a:t>
              </a:r>
              <a:r>
                <a:rPr lang="en-US" sz="2800" b="1">
                  <a:cs typeface="Arial" charset="0"/>
                </a:rPr>
                <a:t>≥ 0</a:t>
              </a:r>
            </a:p>
          </p:txBody>
        </p:sp>
        <p:sp>
          <p:nvSpPr>
            <p:cNvPr id="46086" name="Text Box 6"/>
            <p:cNvSpPr txBox="1">
              <a:spLocks noChangeArrowheads="1"/>
            </p:cNvSpPr>
            <p:nvPr/>
          </p:nvSpPr>
          <p:spPr bwMode="auto">
            <a:xfrm>
              <a:off x="975" y="3067"/>
              <a:ext cx="14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/>
                <a:t>-x   </a:t>
              </a:r>
              <a:r>
                <a:rPr lang="ru-RU" sz="2800" b="1"/>
                <a:t>при </a:t>
              </a:r>
              <a:r>
                <a:rPr lang="en-US" sz="2800" b="1"/>
                <a:t> x &lt;</a:t>
              </a:r>
              <a:r>
                <a:rPr lang="en-US" sz="2800" b="1">
                  <a:cs typeface="Arial" charset="0"/>
                </a:rPr>
                <a:t> 0</a:t>
              </a:r>
            </a:p>
          </p:txBody>
        </p:sp>
        <p:sp>
          <p:nvSpPr>
            <p:cNvPr id="46087" name="AutoShape 7"/>
            <p:cNvSpPr>
              <a:spLocks/>
            </p:cNvSpPr>
            <p:nvPr/>
          </p:nvSpPr>
          <p:spPr bwMode="auto">
            <a:xfrm>
              <a:off x="930" y="2840"/>
              <a:ext cx="45" cy="499"/>
            </a:xfrm>
            <a:prstGeom prst="leftBrace">
              <a:avLst>
                <a:gd name="adj1" fmla="val 92407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6122" name="Group 42"/>
          <p:cNvGrpSpPr>
            <a:grpSpLocks/>
          </p:cNvGrpSpPr>
          <p:nvPr/>
        </p:nvGrpSpPr>
        <p:grpSpPr bwMode="auto">
          <a:xfrm>
            <a:off x="4065588" y="692150"/>
            <a:ext cx="4754562" cy="5065713"/>
            <a:chOff x="2561" y="436"/>
            <a:chExt cx="2995" cy="3191"/>
          </a:xfrm>
        </p:grpSpPr>
        <p:sp>
          <p:nvSpPr>
            <p:cNvPr id="46119" name="Line 39"/>
            <p:cNvSpPr>
              <a:spLocks noChangeShapeType="1"/>
            </p:cNvSpPr>
            <p:nvPr/>
          </p:nvSpPr>
          <p:spPr bwMode="auto">
            <a:xfrm>
              <a:off x="4059" y="3113"/>
              <a:ext cx="1" cy="22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6090" name="Line 10"/>
            <p:cNvSpPr>
              <a:spLocks noChangeShapeType="1"/>
            </p:cNvSpPr>
            <p:nvPr/>
          </p:nvSpPr>
          <p:spPr bwMode="auto">
            <a:xfrm>
              <a:off x="4058" y="679"/>
              <a:ext cx="1" cy="22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6105" name="Text Box 25"/>
            <p:cNvSpPr txBox="1">
              <a:spLocks noChangeArrowheads="1"/>
            </p:cNvSpPr>
            <p:nvPr/>
          </p:nvSpPr>
          <p:spPr bwMode="auto">
            <a:xfrm>
              <a:off x="4693" y="1525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ýok</a:t>
              </a:r>
              <a:endParaRPr lang="ru-RU" sz="2000" b="1" dirty="0">
                <a:solidFill>
                  <a:srgbClr val="663300"/>
                </a:solidFill>
              </a:endParaRPr>
            </a:p>
          </p:txBody>
        </p:sp>
        <p:sp>
          <p:nvSpPr>
            <p:cNvPr id="46106" name="Text Box 26"/>
            <p:cNvSpPr txBox="1">
              <a:spLocks noChangeArrowheads="1"/>
            </p:cNvSpPr>
            <p:nvPr/>
          </p:nvSpPr>
          <p:spPr bwMode="auto">
            <a:xfrm>
              <a:off x="2925" y="1525"/>
              <a:ext cx="589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hawa</a:t>
              </a:r>
              <a:endParaRPr lang="ru-RU" sz="2000" b="1" dirty="0">
                <a:solidFill>
                  <a:srgbClr val="663300"/>
                </a:solidFill>
              </a:endParaRPr>
            </a:p>
          </p:txBody>
        </p:sp>
        <p:grpSp>
          <p:nvGrpSpPr>
            <p:cNvPr id="46107" name="Group 27"/>
            <p:cNvGrpSpPr>
              <a:grpSpLocks/>
            </p:cNvGrpSpPr>
            <p:nvPr/>
          </p:nvGrpSpPr>
          <p:grpSpPr bwMode="auto">
            <a:xfrm>
              <a:off x="3465" y="436"/>
              <a:ext cx="1179" cy="291"/>
              <a:chOff x="1426" y="3203"/>
              <a:chExt cx="1179" cy="291"/>
            </a:xfrm>
          </p:grpSpPr>
          <p:sp>
            <p:nvSpPr>
              <p:cNvPr id="46108" name="AutoShape 28"/>
              <p:cNvSpPr>
                <a:spLocks noChangeArrowheads="1"/>
              </p:cNvSpPr>
              <p:nvPr/>
            </p:nvSpPr>
            <p:spPr bwMode="auto">
              <a:xfrm>
                <a:off x="1426" y="3217"/>
                <a:ext cx="1179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09" name="Text Box 29"/>
              <p:cNvSpPr txBox="1">
                <a:spLocks noChangeArrowheads="1"/>
              </p:cNvSpPr>
              <p:nvPr/>
            </p:nvSpPr>
            <p:spPr bwMode="auto">
              <a:xfrm>
                <a:off x="1471" y="3203"/>
                <a:ext cx="112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sz="2400" b="1" dirty="0" smtClean="0">
                    <a:solidFill>
                      <a:srgbClr val="663300"/>
                    </a:solidFill>
                  </a:rPr>
                  <a:t>başlangyjy</a:t>
                </a:r>
                <a:endParaRPr lang="ru-RU" sz="2400" b="1" dirty="0">
                  <a:solidFill>
                    <a:srgbClr val="663300"/>
                  </a:solidFill>
                </a:endParaRPr>
              </a:p>
            </p:txBody>
          </p:sp>
        </p:grpSp>
        <p:grpSp>
          <p:nvGrpSpPr>
            <p:cNvPr id="46110" name="Group 30"/>
            <p:cNvGrpSpPr>
              <a:grpSpLocks/>
            </p:cNvGrpSpPr>
            <p:nvPr/>
          </p:nvGrpSpPr>
          <p:grpSpPr bwMode="auto">
            <a:xfrm>
              <a:off x="3287" y="905"/>
              <a:ext cx="1542" cy="348"/>
              <a:chOff x="3016" y="1162"/>
              <a:chExt cx="1542" cy="454"/>
            </a:xfrm>
          </p:grpSpPr>
          <p:sp>
            <p:nvSpPr>
              <p:cNvPr id="46111" name="AutoShape 31"/>
              <p:cNvSpPr>
                <a:spLocks noChangeArrowheads="1"/>
              </p:cNvSpPr>
              <p:nvPr/>
            </p:nvSpPr>
            <p:spPr bwMode="auto">
              <a:xfrm>
                <a:off x="3016" y="1162"/>
                <a:ext cx="1542" cy="454"/>
              </a:xfrm>
              <a:prstGeom prst="flowChartInputOutpu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2" name="Text Box 32"/>
              <p:cNvSpPr txBox="1">
                <a:spLocks noChangeArrowheads="1"/>
              </p:cNvSpPr>
              <p:nvPr/>
            </p:nvSpPr>
            <p:spPr bwMode="auto">
              <a:xfrm>
                <a:off x="3198" y="1162"/>
                <a:ext cx="1270" cy="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 dirty="0" smtClean="0">
                    <a:solidFill>
                      <a:srgbClr val="663300"/>
                    </a:solidFill>
                  </a:rPr>
                  <a:t>G</a:t>
                </a:r>
                <a:r>
                  <a:rPr lang="ru-RU" sz="2400" b="1" dirty="0" err="1" smtClean="0">
                    <a:solidFill>
                      <a:srgbClr val="663300"/>
                    </a:solidFill>
                  </a:rPr>
                  <a:t>irizmeli</a:t>
                </a:r>
                <a:r>
                  <a:rPr lang="ru-RU" sz="2400" b="1" dirty="0" smtClean="0">
                    <a:solidFill>
                      <a:srgbClr val="663300"/>
                    </a:solidFill>
                  </a:rPr>
                  <a:t>  </a:t>
                </a:r>
                <a:r>
                  <a:rPr lang="en-US" sz="2400" b="1" dirty="0">
                    <a:solidFill>
                      <a:srgbClr val="663300"/>
                    </a:solidFill>
                  </a:rPr>
                  <a:t>x</a:t>
                </a:r>
                <a:endParaRPr lang="ru-RU" sz="2400" b="1" dirty="0">
                  <a:solidFill>
                    <a:srgbClr val="663300"/>
                  </a:solidFill>
                </a:endParaRPr>
              </a:p>
            </p:txBody>
          </p:sp>
        </p:grpSp>
        <p:grpSp>
          <p:nvGrpSpPr>
            <p:cNvPr id="46121" name="Group 41"/>
            <p:cNvGrpSpPr>
              <a:grpSpLocks/>
            </p:cNvGrpSpPr>
            <p:nvPr/>
          </p:nvGrpSpPr>
          <p:grpSpPr bwMode="auto">
            <a:xfrm>
              <a:off x="2561" y="1253"/>
              <a:ext cx="2995" cy="1890"/>
              <a:chOff x="2561" y="1359"/>
              <a:chExt cx="2995" cy="1890"/>
            </a:xfrm>
          </p:grpSpPr>
          <p:sp>
            <p:nvSpPr>
              <p:cNvPr id="46092" name="Line 12"/>
              <p:cNvSpPr>
                <a:spLocks noChangeShapeType="1"/>
              </p:cNvSpPr>
              <p:nvPr/>
            </p:nvSpPr>
            <p:spPr bwMode="auto">
              <a:xfrm>
                <a:off x="3152" y="1858"/>
                <a:ext cx="0" cy="31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93" name="Line 13"/>
              <p:cNvSpPr>
                <a:spLocks noChangeShapeType="1"/>
              </p:cNvSpPr>
              <p:nvPr/>
            </p:nvSpPr>
            <p:spPr bwMode="auto">
              <a:xfrm>
                <a:off x="3152" y="2674"/>
                <a:ext cx="181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94" name="AutoShape 14"/>
              <p:cNvSpPr>
                <a:spLocks noChangeArrowheads="1"/>
              </p:cNvSpPr>
              <p:nvPr/>
            </p:nvSpPr>
            <p:spPr bwMode="auto">
              <a:xfrm>
                <a:off x="3379" y="1586"/>
                <a:ext cx="1361" cy="544"/>
              </a:xfrm>
              <a:prstGeom prst="flowChartDecision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095" name="Rectangle 15"/>
              <p:cNvSpPr>
                <a:spLocks noChangeArrowheads="1"/>
              </p:cNvSpPr>
              <p:nvPr/>
            </p:nvSpPr>
            <p:spPr bwMode="auto">
              <a:xfrm>
                <a:off x="2561" y="2176"/>
                <a:ext cx="1180" cy="272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b="1">
                    <a:solidFill>
                      <a:srgbClr val="663300"/>
                    </a:solidFill>
                  </a:rPr>
                  <a:t>y = - x</a:t>
                </a:r>
                <a:endParaRPr lang="ru-RU" sz="2400" b="1">
                  <a:solidFill>
                    <a:srgbClr val="663300"/>
                  </a:solidFill>
                </a:endParaRPr>
              </a:p>
            </p:txBody>
          </p:sp>
          <p:sp>
            <p:nvSpPr>
              <p:cNvPr id="46096" name="Text Box 16"/>
              <p:cNvSpPr txBox="1">
                <a:spLocks noChangeArrowheads="1"/>
              </p:cNvSpPr>
              <p:nvPr/>
            </p:nvSpPr>
            <p:spPr bwMode="auto">
              <a:xfrm>
                <a:off x="3561" y="1699"/>
                <a:ext cx="95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663300"/>
                    </a:solidFill>
                  </a:rPr>
                  <a:t>x &lt; 0</a:t>
                </a:r>
                <a:endParaRPr lang="ru-RU" sz="2400" b="1">
                  <a:solidFill>
                    <a:srgbClr val="663300"/>
                  </a:solidFill>
                </a:endParaRPr>
              </a:p>
            </p:txBody>
          </p:sp>
          <p:sp>
            <p:nvSpPr>
              <p:cNvPr id="46097" name="Rectangle 17"/>
              <p:cNvSpPr>
                <a:spLocks noChangeArrowheads="1"/>
              </p:cNvSpPr>
              <p:nvPr/>
            </p:nvSpPr>
            <p:spPr bwMode="auto">
              <a:xfrm>
                <a:off x="4376" y="2175"/>
                <a:ext cx="1180" cy="272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b="1">
                    <a:solidFill>
                      <a:srgbClr val="663300"/>
                    </a:solidFill>
                  </a:rPr>
                  <a:t>y = x</a:t>
                </a:r>
                <a:endParaRPr lang="ru-RU" sz="2400" b="1">
                  <a:solidFill>
                    <a:srgbClr val="663300"/>
                  </a:solidFill>
                </a:endParaRPr>
              </a:p>
            </p:txBody>
          </p:sp>
          <p:sp>
            <p:nvSpPr>
              <p:cNvPr id="46098" name="Line 18"/>
              <p:cNvSpPr>
                <a:spLocks noChangeShapeType="1"/>
              </p:cNvSpPr>
              <p:nvPr/>
            </p:nvSpPr>
            <p:spPr bwMode="auto">
              <a:xfrm>
                <a:off x="4058" y="1359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99" name="Line 19"/>
              <p:cNvSpPr>
                <a:spLocks noChangeShapeType="1"/>
              </p:cNvSpPr>
              <p:nvPr/>
            </p:nvSpPr>
            <p:spPr bwMode="auto">
              <a:xfrm flipH="1">
                <a:off x="3152" y="1858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00" name="Line 20"/>
              <p:cNvSpPr>
                <a:spLocks noChangeShapeType="1"/>
              </p:cNvSpPr>
              <p:nvPr/>
            </p:nvSpPr>
            <p:spPr bwMode="auto">
              <a:xfrm flipH="1">
                <a:off x="4739" y="1858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01" name="Line 21"/>
              <p:cNvSpPr>
                <a:spLocks noChangeShapeType="1"/>
              </p:cNvSpPr>
              <p:nvPr/>
            </p:nvSpPr>
            <p:spPr bwMode="auto">
              <a:xfrm>
                <a:off x="4966" y="1858"/>
                <a:ext cx="0" cy="31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02" name="Line 22"/>
              <p:cNvSpPr>
                <a:spLocks noChangeShapeType="1"/>
              </p:cNvSpPr>
              <p:nvPr/>
            </p:nvSpPr>
            <p:spPr bwMode="auto">
              <a:xfrm>
                <a:off x="3152" y="2448"/>
                <a:ext cx="0" cy="22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03" name="Line 23"/>
              <p:cNvSpPr>
                <a:spLocks noChangeShapeType="1"/>
              </p:cNvSpPr>
              <p:nvPr/>
            </p:nvSpPr>
            <p:spPr bwMode="auto">
              <a:xfrm>
                <a:off x="4966" y="2448"/>
                <a:ext cx="0" cy="22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04" name="Line 24"/>
              <p:cNvSpPr>
                <a:spLocks noChangeShapeType="1"/>
              </p:cNvSpPr>
              <p:nvPr/>
            </p:nvSpPr>
            <p:spPr bwMode="auto">
              <a:xfrm>
                <a:off x="4058" y="2675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6113" name="Group 33"/>
              <p:cNvGrpSpPr>
                <a:grpSpLocks/>
              </p:cNvGrpSpPr>
              <p:nvPr/>
            </p:nvGrpSpPr>
            <p:grpSpPr bwMode="auto">
              <a:xfrm>
                <a:off x="3287" y="2902"/>
                <a:ext cx="1542" cy="347"/>
                <a:chOff x="3016" y="3203"/>
                <a:chExt cx="1542" cy="454"/>
              </a:xfrm>
            </p:grpSpPr>
            <p:sp>
              <p:nvSpPr>
                <p:cNvPr id="46114" name="AutoShape 34"/>
                <p:cNvSpPr>
                  <a:spLocks noChangeArrowheads="1"/>
                </p:cNvSpPr>
                <p:nvPr/>
              </p:nvSpPr>
              <p:spPr bwMode="auto">
                <a:xfrm>
                  <a:off x="3016" y="3203"/>
                  <a:ext cx="1542" cy="454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6115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3107" y="3203"/>
                  <a:ext cx="1270" cy="4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000" b="1" dirty="0" smtClean="0">
                      <a:solidFill>
                        <a:srgbClr val="663300"/>
                      </a:solidFill>
                    </a:rPr>
                    <a:t>Ç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ap</a:t>
                  </a:r>
                  <a:r>
                    <a:rPr lang="ru-RU" sz="20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etmeli</a:t>
                  </a:r>
                  <a:r>
                    <a:rPr lang="en-US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en-US" sz="2800" b="1" dirty="0">
                      <a:solidFill>
                        <a:srgbClr val="663300"/>
                      </a:solidFill>
                    </a:rPr>
                    <a:t>y</a:t>
                  </a:r>
                  <a:r>
                    <a:rPr lang="en-US" sz="2000" dirty="0">
                      <a:solidFill>
                        <a:srgbClr val="663300"/>
                      </a:solidFill>
                    </a:rPr>
                    <a:t> </a:t>
                  </a:r>
                  <a:r>
                    <a:rPr lang="ru-RU" sz="2000" dirty="0"/>
                    <a:t> </a:t>
                  </a:r>
                  <a:endParaRPr lang="ru-RU" sz="2000" dirty="0">
                    <a:solidFill>
                      <a:srgbClr val="663300"/>
                    </a:solidFill>
                  </a:endParaRPr>
                </a:p>
              </p:txBody>
            </p:sp>
          </p:grpSp>
        </p:grpSp>
        <p:grpSp>
          <p:nvGrpSpPr>
            <p:cNvPr id="46116" name="Group 36"/>
            <p:cNvGrpSpPr>
              <a:grpSpLocks/>
            </p:cNvGrpSpPr>
            <p:nvPr/>
          </p:nvGrpSpPr>
          <p:grpSpPr bwMode="auto">
            <a:xfrm>
              <a:off x="3470" y="3339"/>
              <a:ext cx="1179" cy="288"/>
              <a:chOff x="1429" y="3203"/>
              <a:chExt cx="1179" cy="288"/>
            </a:xfrm>
          </p:grpSpPr>
          <p:sp>
            <p:nvSpPr>
              <p:cNvPr id="46117" name="AutoShape 37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118" name="Text Box 38"/>
              <p:cNvSpPr txBox="1">
                <a:spLocks noChangeArrowheads="1"/>
              </p:cNvSpPr>
              <p:nvPr/>
            </p:nvSpPr>
            <p:spPr bwMode="auto">
              <a:xfrm>
                <a:off x="1610" y="3203"/>
                <a:ext cx="86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sz="2400" b="1" dirty="0" smtClean="0">
                    <a:solidFill>
                      <a:srgbClr val="663300"/>
                    </a:solidFill>
                  </a:rPr>
                  <a:t>soňy</a:t>
                </a:r>
                <a:endParaRPr lang="ru-RU" sz="2400" b="1" dirty="0">
                  <a:solidFill>
                    <a:srgbClr val="663300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333375"/>
            <a:ext cx="3251200" cy="15827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400" dirty="0" err="1" smtClean="0"/>
              <a:t>Aňlatmanyň</a:t>
            </a:r>
            <a:r>
              <a:rPr lang="ru-RU" sz="2400" dirty="0" smtClean="0"/>
              <a:t> </a:t>
            </a:r>
            <a:r>
              <a:rPr lang="ru-RU" sz="2400" dirty="0" err="1" smtClean="0"/>
              <a:t>bahasyny</a:t>
            </a:r>
            <a:r>
              <a:rPr lang="ru-RU" sz="2400" dirty="0" smtClean="0"/>
              <a:t> </a:t>
            </a:r>
            <a:r>
              <a:rPr lang="ru-RU" sz="2400" dirty="0" err="1" smtClean="0"/>
              <a:t>hasaplamagyň</a:t>
            </a:r>
            <a:r>
              <a:rPr lang="ru-RU" sz="2400" dirty="0" smtClean="0"/>
              <a:t> </a:t>
            </a:r>
            <a:r>
              <a:rPr lang="ru-RU" sz="2400" dirty="0" err="1" smtClean="0"/>
              <a:t>blok-shemasyny</a:t>
            </a:r>
            <a:r>
              <a:rPr lang="ru-RU" sz="2400" dirty="0" smtClean="0"/>
              <a:t>  </a:t>
            </a:r>
            <a:r>
              <a:rPr lang="ru-RU" sz="2400" dirty="0" err="1" smtClean="0"/>
              <a:t>düzüň</a:t>
            </a:r>
            <a:endParaRPr lang="ru-RU" sz="2400" dirty="0" smtClean="0"/>
          </a:p>
          <a:p>
            <a:pPr marL="0" indent="0">
              <a:buFontTx/>
              <a:buNone/>
            </a:pPr>
            <a:r>
              <a:rPr lang="en-US" sz="2000" dirty="0" smtClean="0"/>
              <a:t> </a:t>
            </a:r>
            <a:endParaRPr lang="ru-RU" sz="2000" dirty="0"/>
          </a:p>
        </p:txBody>
      </p:sp>
      <p:grpSp>
        <p:nvGrpSpPr>
          <p:cNvPr id="47115" name="Group 11"/>
          <p:cNvGrpSpPr>
            <a:grpSpLocks/>
          </p:cNvGrpSpPr>
          <p:nvPr/>
        </p:nvGrpSpPr>
        <p:grpSpPr bwMode="auto">
          <a:xfrm>
            <a:off x="755650" y="1916113"/>
            <a:ext cx="1800225" cy="885825"/>
            <a:chOff x="249" y="1344"/>
            <a:chExt cx="1134" cy="558"/>
          </a:xfrm>
        </p:grpSpPr>
        <p:graphicFrame>
          <p:nvGraphicFramePr>
            <p:cNvPr id="47111" name="Object 7"/>
            <p:cNvGraphicFramePr>
              <a:graphicFrameLocks noChangeAspect="1"/>
            </p:cNvGraphicFramePr>
            <p:nvPr/>
          </p:nvGraphicFramePr>
          <p:xfrm>
            <a:off x="657" y="1344"/>
            <a:ext cx="726" cy="558"/>
          </p:xfrm>
          <a:graphic>
            <a:graphicData uri="http://schemas.openxmlformats.org/presentationml/2006/ole">
              <p:oleObj spid="_x0000_s47111" name="Формула" r:id="rId3" imgW="545760" imgH="419040" progId="Equation.3">
                <p:embed/>
              </p:oleObj>
            </a:graphicData>
          </a:graphic>
        </p:graphicFrame>
        <p:sp>
          <p:nvSpPr>
            <p:cNvPr id="47114" name="Text Box 10"/>
            <p:cNvSpPr txBox="1">
              <a:spLocks noChangeArrowheads="1"/>
            </p:cNvSpPr>
            <p:nvPr/>
          </p:nvSpPr>
          <p:spPr bwMode="auto">
            <a:xfrm>
              <a:off x="249" y="1434"/>
              <a:ext cx="5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/>
                <a:t>y = </a:t>
              </a:r>
              <a:endParaRPr lang="ru-RU" sz="2800"/>
            </a:p>
          </p:txBody>
        </p:sp>
      </p:grpSp>
      <p:grpSp>
        <p:nvGrpSpPr>
          <p:cNvPr id="47214" name="Group 110"/>
          <p:cNvGrpSpPr>
            <a:grpSpLocks/>
          </p:cNvGrpSpPr>
          <p:nvPr/>
        </p:nvGrpSpPr>
        <p:grpSpPr bwMode="auto">
          <a:xfrm>
            <a:off x="827088" y="739775"/>
            <a:ext cx="8208962" cy="5929313"/>
            <a:chOff x="476" y="119"/>
            <a:chExt cx="5171" cy="3735"/>
          </a:xfrm>
        </p:grpSpPr>
        <p:sp>
          <p:nvSpPr>
            <p:cNvPr id="47167" name="Text Box 63"/>
            <p:cNvSpPr txBox="1">
              <a:spLocks noChangeArrowheads="1"/>
            </p:cNvSpPr>
            <p:nvPr/>
          </p:nvSpPr>
          <p:spPr bwMode="auto">
            <a:xfrm>
              <a:off x="2472" y="1207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ýok</a:t>
              </a:r>
              <a:endParaRPr lang="ru-RU" sz="2000" b="1" dirty="0">
                <a:solidFill>
                  <a:srgbClr val="663300"/>
                </a:solidFill>
              </a:endParaRPr>
            </a:p>
          </p:txBody>
        </p:sp>
        <p:sp>
          <p:nvSpPr>
            <p:cNvPr id="47168" name="Text Box 64"/>
            <p:cNvSpPr txBox="1">
              <a:spLocks noChangeArrowheads="1"/>
            </p:cNvSpPr>
            <p:nvPr/>
          </p:nvSpPr>
          <p:spPr bwMode="auto">
            <a:xfrm>
              <a:off x="4332" y="1184"/>
              <a:ext cx="618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hawa</a:t>
              </a:r>
              <a:endParaRPr lang="ru-RU" sz="2000" b="1" dirty="0" smtClean="0">
                <a:solidFill>
                  <a:srgbClr val="663300"/>
                </a:solidFill>
              </a:endParaRPr>
            </a:p>
            <a:p>
              <a:pPr algn="ctr">
                <a:spcBef>
                  <a:spcPct val="50000"/>
                </a:spcBef>
              </a:pPr>
              <a:endParaRPr lang="ru-RU" sz="2000" b="1" dirty="0">
                <a:solidFill>
                  <a:srgbClr val="663300"/>
                </a:solidFill>
              </a:endParaRPr>
            </a:p>
          </p:txBody>
        </p:sp>
        <p:sp>
          <p:nvSpPr>
            <p:cNvPr id="47209" name="Text Box 105"/>
            <p:cNvSpPr txBox="1">
              <a:spLocks noChangeArrowheads="1"/>
            </p:cNvSpPr>
            <p:nvPr/>
          </p:nvSpPr>
          <p:spPr bwMode="auto">
            <a:xfrm>
              <a:off x="3061" y="1683"/>
              <a:ext cx="629" cy="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hawa</a:t>
              </a:r>
              <a:endParaRPr lang="ru-RU" sz="2000" b="1" dirty="0" smtClean="0">
                <a:solidFill>
                  <a:srgbClr val="663300"/>
                </a:solidFill>
              </a:endParaRPr>
            </a:p>
            <a:p>
              <a:pPr algn="ctr">
                <a:spcBef>
                  <a:spcPct val="50000"/>
                </a:spcBef>
              </a:pPr>
              <a:endParaRPr lang="ru-RU" sz="2000" b="1" dirty="0">
                <a:solidFill>
                  <a:srgbClr val="663300"/>
                </a:solidFill>
              </a:endParaRPr>
            </a:p>
          </p:txBody>
        </p:sp>
        <p:grpSp>
          <p:nvGrpSpPr>
            <p:cNvPr id="47212" name="Group 108"/>
            <p:cNvGrpSpPr>
              <a:grpSpLocks/>
            </p:cNvGrpSpPr>
            <p:nvPr/>
          </p:nvGrpSpPr>
          <p:grpSpPr bwMode="auto">
            <a:xfrm>
              <a:off x="476" y="119"/>
              <a:ext cx="5171" cy="3735"/>
              <a:chOff x="476" y="119"/>
              <a:chExt cx="5171" cy="3735"/>
            </a:xfrm>
          </p:grpSpPr>
          <p:sp>
            <p:nvSpPr>
              <p:cNvPr id="47165" name="Line 61"/>
              <p:cNvSpPr>
                <a:spLocks noChangeShapeType="1"/>
              </p:cNvSpPr>
              <p:nvPr/>
            </p:nvSpPr>
            <p:spPr bwMode="auto">
              <a:xfrm>
                <a:off x="1246" y="3022"/>
                <a:ext cx="1" cy="31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82" name="Line 78"/>
              <p:cNvSpPr>
                <a:spLocks noChangeShapeType="1"/>
              </p:cNvSpPr>
              <p:nvPr/>
            </p:nvSpPr>
            <p:spPr bwMode="auto">
              <a:xfrm>
                <a:off x="3606" y="935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66" name="Line 62"/>
              <p:cNvSpPr>
                <a:spLocks noChangeShapeType="1"/>
              </p:cNvSpPr>
              <p:nvPr/>
            </p:nvSpPr>
            <p:spPr bwMode="auto">
              <a:xfrm>
                <a:off x="3606" y="391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7169" name="Group 65"/>
              <p:cNvGrpSpPr>
                <a:grpSpLocks/>
              </p:cNvGrpSpPr>
              <p:nvPr/>
            </p:nvGrpSpPr>
            <p:grpSpPr bwMode="auto">
              <a:xfrm>
                <a:off x="3016" y="119"/>
                <a:ext cx="1179" cy="288"/>
                <a:chOff x="1429" y="3203"/>
                <a:chExt cx="1179" cy="288"/>
              </a:xfrm>
            </p:grpSpPr>
            <p:sp>
              <p:nvSpPr>
                <p:cNvPr id="47170" name="AutoShape 66"/>
                <p:cNvSpPr>
                  <a:spLocks noChangeArrowheads="1"/>
                </p:cNvSpPr>
                <p:nvPr/>
              </p:nvSpPr>
              <p:spPr bwMode="auto">
                <a:xfrm>
                  <a:off x="1429" y="3203"/>
                  <a:ext cx="1179" cy="272"/>
                </a:xfrm>
                <a:prstGeom prst="flowChartTerminator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r>
                    <a:rPr lang="tk-TM" sz="2400" dirty="0" smtClean="0"/>
                    <a:t>başlangyjy</a:t>
                  </a:r>
                  <a:endParaRPr lang="ru-RU" sz="2400" dirty="0"/>
                </a:p>
              </p:txBody>
            </p:sp>
            <p:sp>
              <p:nvSpPr>
                <p:cNvPr id="47171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1610" y="3203"/>
                  <a:ext cx="86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47172" name="Group 68"/>
              <p:cNvGrpSpPr>
                <a:grpSpLocks/>
              </p:cNvGrpSpPr>
              <p:nvPr/>
            </p:nvGrpSpPr>
            <p:grpSpPr bwMode="auto">
              <a:xfrm>
                <a:off x="2835" y="618"/>
                <a:ext cx="1542" cy="348"/>
                <a:chOff x="3016" y="1162"/>
                <a:chExt cx="1542" cy="454"/>
              </a:xfrm>
            </p:grpSpPr>
            <p:sp>
              <p:nvSpPr>
                <p:cNvPr id="47173" name="AutoShape 69"/>
                <p:cNvSpPr>
                  <a:spLocks noChangeArrowheads="1"/>
                </p:cNvSpPr>
                <p:nvPr/>
              </p:nvSpPr>
              <p:spPr bwMode="auto">
                <a:xfrm>
                  <a:off x="3016" y="1162"/>
                  <a:ext cx="1542" cy="454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174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3198" y="1162"/>
                  <a:ext cx="1270" cy="3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400" b="1" dirty="0" smtClean="0">
                      <a:solidFill>
                        <a:srgbClr val="663300"/>
                      </a:solidFill>
                    </a:rPr>
                    <a:t>Girizmeli </a:t>
                  </a:r>
                  <a:r>
                    <a:rPr lang="en-US" sz="2400" b="1" dirty="0" smtClean="0">
                      <a:solidFill>
                        <a:srgbClr val="663300"/>
                      </a:solidFill>
                    </a:rPr>
                    <a:t>a</a:t>
                  </a: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sp>
            <p:nvSpPr>
              <p:cNvPr id="47176" name="Line 72"/>
              <p:cNvSpPr>
                <a:spLocks noChangeShapeType="1"/>
              </p:cNvSpPr>
              <p:nvPr/>
            </p:nvSpPr>
            <p:spPr bwMode="auto">
              <a:xfrm>
                <a:off x="2427" y="1434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77" name="Line 73"/>
              <p:cNvSpPr>
                <a:spLocks noChangeShapeType="1"/>
              </p:cNvSpPr>
              <p:nvPr/>
            </p:nvSpPr>
            <p:spPr bwMode="auto">
              <a:xfrm>
                <a:off x="1247" y="3339"/>
                <a:ext cx="3493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79" name="Rectangle 75"/>
              <p:cNvSpPr>
                <a:spLocks noChangeArrowheads="1"/>
              </p:cNvSpPr>
              <p:nvPr/>
            </p:nvSpPr>
            <p:spPr bwMode="auto">
              <a:xfrm>
                <a:off x="476" y="2160"/>
                <a:ext cx="1542" cy="318"/>
              </a:xfrm>
              <a:prstGeom prst="rect">
                <a:avLst/>
              </a:prstGeom>
              <a:solidFill>
                <a:srgbClr val="FFFFCC"/>
              </a:soli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400" b="1">
                    <a:solidFill>
                      <a:srgbClr val="663300"/>
                    </a:solidFill>
                  </a:rPr>
                  <a:t>y = 5 / a * (a – 9)</a:t>
                </a:r>
                <a:endParaRPr lang="ru-RU" sz="2400" b="1">
                  <a:solidFill>
                    <a:srgbClr val="663300"/>
                  </a:solidFill>
                </a:endParaRPr>
              </a:p>
            </p:txBody>
          </p:sp>
          <p:grpSp>
            <p:nvGrpSpPr>
              <p:cNvPr id="47197" name="Group 93"/>
              <p:cNvGrpSpPr>
                <a:grpSpLocks/>
              </p:cNvGrpSpPr>
              <p:nvPr/>
            </p:nvGrpSpPr>
            <p:grpSpPr bwMode="auto">
              <a:xfrm>
                <a:off x="2926" y="1162"/>
                <a:ext cx="1361" cy="544"/>
                <a:chOff x="3379" y="1480"/>
                <a:chExt cx="1361" cy="544"/>
              </a:xfrm>
            </p:grpSpPr>
            <p:sp>
              <p:nvSpPr>
                <p:cNvPr id="47178" name="AutoShape 74"/>
                <p:cNvSpPr>
                  <a:spLocks noChangeArrowheads="1"/>
                </p:cNvSpPr>
                <p:nvPr/>
              </p:nvSpPr>
              <p:spPr bwMode="auto">
                <a:xfrm>
                  <a:off x="3379" y="1480"/>
                  <a:ext cx="1361" cy="544"/>
                </a:xfrm>
                <a:prstGeom prst="flowChartDecision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180" name="Text Box 76"/>
                <p:cNvSpPr txBox="1">
                  <a:spLocks noChangeArrowheads="1"/>
                </p:cNvSpPr>
                <p:nvPr/>
              </p:nvSpPr>
              <p:spPr bwMode="auto">
                <a:xfrm>
                  <a:off x="3561" y="1593"/>
                  <a:ext cx="95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663300"/>
                      </a:solidFill>
                    </a:rPr>
                    <a:t>x = 0</a:t>
                  </a:r>
                  <a:endParaRPr lang="ru-RU" sz="2400" b="1">
                    <a:solidFill>
                      <a:srgbClr val="663300"/>
                    </a:solidFill>
                  </a:endParaRPr>
                </a:p>
              </p:txBody>
            </p:sp>
          </p:grpSp>
          <p:sp>
            <p:nvSpPr>
              <p:cNvPr id="47183" name="Line 79"/>
              <p:cNvSpPr>
                <a:spLocks noChangeShapeType="1"/>
              </p:cNvSpPr>
              <p:nvPr/>
            </p:nvSpPr>
            <p:spPr bwMode="auto">
              <a:xfrm flipH="1">
                <a:off x="2427" y="1434"/>
                <a:ext cx="500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84" name="Line 80"/>
              <p:cNvSpPr>
                <a:spLocks noChangeShapeType="1"/>
              </p:cNvSpPr>
              <p:nvPr/>
            </p:nvSpPr>
            <p:spPr bwMode="auto">
              <a:xfrm flipH="1">
                <a:off x="4286" y="1434"/>
                <a:ext cx="499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85" name="Line 81"/>
              <p:cNvSpPr>
                <a:spLocks noChangeShapeType="1"/>
              </p:cNvSpPr>
              <p:nvPr/>
            </p:nvSpPr>
            <p:spPr bwMode="auto">
              <a:xfrm>
                <a:off x="4785" y="1434"/>
                <a:ext cx="0" cy="72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7195" name="Group 91"/>
              <p:cNvGrpSpPr>
                <a:grpSpLocks/>
              </p:cNvGrpSpPr>
              <p:nvPr/>
            </p:nvGrpSpPr>
            <p:grpSpPr bwMode="auto">
              <a:xfrm>
                <a:off x="3833" y="2159"/>
                <a:ext cx="1814" cy="771"/>
                <a:chOff x="4105" y="2069"/>
                <a:chExt cx="1542" cy="907"/>
              </a:xfrm>
            </p:grpSpPr>
            <p:sp>
              <p:nvSpPr>
                <p:cNvPr id="47190" name="AutoShape 86"/>
                <p:cNvSpPr>
                  <a:spLocks noChangeArrowheads="1"/>
                </p:cNvSpPr>
                <p:nvPr/>
              </p:nvSpPr>
              <p:spPr bwMode="auto">
                <a:xfrm>
                  <a:off x="4105" y="2069"/>
                  <a:ext cx="1542" cy="907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191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4196" y="2070"/>
                  <a:ext cx="1270" cy="5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000" b="1" dirty="0" smtClean="0">
                      <a:solidFill>
                        <a:srgbClr val="663300"/>
                      </a:solidFill>
                    </a:rPr>
                    <a:t>“</a:t>
                  </a:r>
                  <a:r>
                    <a:rPr lang="en-US" sz="2000" b="1" dirty="0" smtClean="0">
                      <a:solidFill>
                        <a:srgbClr val="663300"/>
                      </a:solidFill>
                    </a:rPr>
                    <a:t>M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any</a:t>
                  </a:r>
                  <a:r>
                    <a:rPr lang="ru-RU" sz="20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aňladmaýar</a:t>
                  </a:r>
                  <a:r>
                    <a:rPr lang="ru-RU" sz="2000" b="1" dirty="0" smtClean="0">
                      <a:solidFill>
                        <a:srgbClr val="663300"/>
                      </a:solidFill>
                    </a:rPr>
                    <a:t>»</a:t>
                  </a:r>
                  <a:r>
                    <a:rPr lang="en-US" sz="2000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ru-RU" sz="2000" dirty="0" smtClean="0"/>
                    <a:t> </a:t>
                  </a:r>
                  <a:endParaRPr lang="ru-RU" sz="2000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47192" name="Group 88"/>
              <p:cNvGrpSpPr>
                <a:grpSpLocks/>
              </p:cNvGrpSpPr>
              <p:nvPr/>
            </p:nvGrpSpPr>
            <p:grpSpPr bwMode="auto">
              <a:xfrm>
                <a:off x="3062" y="3566"/>
                <a:ext cx="1179" cy="288"/>
                <a:chOff x="1429" y="3203"/>
                <a:chExt cx="1179" cy="288"/>
              </a:xfrm>
            </p:grpSpPr>
            <p:sp>
              <p:nvSpPr>
                <p:cNvPr id="47193" name="AutoShape 89"/>
                <p:cNvSpPr>
                  <a:spLocks noChangeArrowheads="1"/>
                </p:cNvSpPr>
                <p:nvPr/>
              </p:nvSpPr>
              <p:spPr bwMode="auto">
                <a:xfrm>
                  <a:off x="1429" y="3203"/>
                  <a:ext cx="1179" cy="272"/>
                </a:xfrm>
                <a:prstGeom prst="flowChartTerminator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194" name="Text Box 90"/>
                <p:cNvSpPr txBox="1">
                  <a:spLocks noChangeArrowheads="1"/>
                </p:cNvSpPr>
                <p:nvPr/>
              </p:nvSpPr>
              <p:spPr bwMode="auto">
                <a:xfrm>
                  <a:off x="1610" y="3203"/>
                  <a:ext cx="86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400" b="1" dirty="0" smtClean="0">
                      <a:solidFill>
                        <a:srgbClr val="663300"/>
                      </a:solidFill>
                    </a:rPr>
                    <a:t>soňy</a:t>
                  </a: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47198" name="Group 94"/>
              <p:cNvGrpSpPr>
                <a:grpSpLocks/>
              </p:cNvGrpSpPr>
              <p:nvPr/>
            </p:nvGrpSpPr>
            <p:grpSpPr bwMode="auto">
              <a:xfrm>
                <a:off x="1746" y="1661"/>
                <a:ext cx="1361" cy="544"/>
                <a:chOff x="3379" y="1480"/>
                <a:chExt cx="1361" cy="544"/>
              </a:xfrm>
            </p:grpSpPr>
            <p:sp>
              <p:nvSpPr>
                <p:cNvPr id="47199" name="AutoShape 95"/>
                <p:cNvSpPr>
                  <a:spLocks noChangeArrowheads="1"/>
                </p:cNvSpPr>
                <p:nvPr/>
              </p:nvSpPr>
              <p:spPr bwMode="auto">
                <a:xfrm>
                  <a:off x="3379" y="1480"/>
                  <a:ext cx="1361" cy="544"/>
                </a:xfrm>
                <a:prstGeom prst="flowChartDecision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200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3561" y="1593"/>
                  <a:ext cx="95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400" b="1">
                      <a:solidFill>
                        <a:srgbClr val="663300"/>
                      </a:solidFill>
                    </a:rPr>
                    <a:t>a &gt; 9</a:t>
                  </a:r>
                  <a:endParaRPr lang="ru-RU" sz="2400" b="1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47201" name="Group 97"/>
              <p:cNvGrpSpPr>
                <a:grpSpLocks/>
              </p:cNvGrpSpPr>
              <p:nvPr/>
            </p:nvGrpSpPr>
            <p:grpSpPr bwMode="auto">
              <a:xfrm>
                <a:off x="476" y="2704"/>
                <a:ext cx="1542" cy="349"/>
                <a:chOff x="3016" y="1161"/>
                <a:chExt cx="1542" cy="455"/>
              </a:xfrm>
            </p:grpSpPr>
            <p:sp>
              <p:nvSpPr>
                <p:cNvPr id="47202" name="AutoShape 98"/>
                <p:cNvSpPr>
                  <a:spLocks noChangeArrowheads="1"/>
                </p:cNvSpPr>
                <p:nvPr/>
              </p:nvSpPr>
              <p:spPr bwMode="auto">
                <a:xfrm>
                  <a:off x="3016" y="1162"/>
                  <a:ext cx="1542" cy="454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7203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3198" y="1161"/>
                  <a:ext cx="1270" cy="3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000" b="1" dirty="0" smtClean="0">
                      <a:solidFill>
                        <a:srgbClr val="663300"/>
                      </a:solidFill>
                    </a:rPr>
                    <a:t>Ç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ap</a:t>
                  </a:r>
                  <a:r>
                    <a:rPr lang="ru-RU" sz="20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ru-RU" sz="2000" b="1" dirty="0" err="1" smtClean="0">
                      <a:solidFill>
                        <a:srgbClr val="663300"/>
                      </a:solidFill>
                    </a:rPr>
                    <a:t>etmeli</a:t>
                  </a:r>
                  <a:r>
                    <a:rPr lang="ru-RU" sz="2000" b="1" dirty="0" smtClean="0">
                      <a:solidFill>
                        <a:srgbClr val="663300"/>
                      </a:solidFill>
                    </a:rPr>
                    <a:t>  </a:t>
                  </a:r>
                  <a:r>
                    <a:rPr lang="en-US" sz="2400" b="1" dirty="0">
                      <a:solidFill>
                        <a:srgbClr val="663300"/>
                      </a:solidFill>
                    </a:rPr>
                    <a:t>y</a:t>
                  </a: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sp>
            <p:nvSpPr>
              <p:cNvPr id="47204" name="Line 100"/>
              <p:cNvSpPr>
                <a:spLocks noChangeShapeType="1"/>
              </p:cNvSpPr>
              <p:nvPr/>
            </p:nvSpPr>
            <p:spPr bwMode="auto">
              <a:xfrm>
                <a:off x="1247" y="2478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05" name="Line 101"/>
              <p:cNvSpPr>
                <a:spLocks noChangeShapeType="1"/>
              </p:cNvSpPr>
              <p:nvPr/>
            </p:nvSpPr>
            <p:spPr bwMode="auto">
              <a:xfrm>
                <a:off x="4740" y="2931"/>
                <a:ext cx="0" cy="408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06" name="Line 102"/>
              <p:cNvSpPr>
                <a:spLocks noChangeShapeType="1"/>
              </p:cNvSpPr>
              <p:nvPr/>
            </p:nvSpPr>
            <p:spPr bwMode="auto">
              <a:xfrm>
                <a:off x="3651" y="3339"/>
                <a:ext cx="1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07" name="Line 103"/>
              <p:cNvSpPr>
                <a:spLocks noChangeShapeType="1"/>
              </p:cNvSpPr>
              <p:nvPr/>
            </p:nvSpPr>
            <p:spPr bwMode="auto">
              <a:xfrm>
                <a:off x="3107" y="1933"/>
                <a:ext cx="1678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10" name="Line 106"/>
              <p:cNvSpPr>
                <a:spLocks noChangeShapeType="1"/>
              </p:cNvSpPr>
              <p:nvPr/>
            </p:nvSpPr>
            <p:spPr bwMode="auto">
              <a:xfrm>
                <a:off x="1247" y="1933"/>
                <a:ext cx="0" cy="227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11" name="Line 107"/>
              <p:cNvSpPr>
                <a:spLocks noChangeShapeType="1"/>
              </p:cNvSpPr>
              <p:nvPr/>
            </p:nvSpPr>
            <p:spPr bwMode="auto">
              <a:xfrm flipH="1">
                <a:off x="1247" y="1933"/>
                <a:ext cx="500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7213" name="Text Box 109"/>
            <p:cNvSpPr txBox="1">
              <a:spLocks noChangeArrowheads="1"/>
            </p:cNvSpPr>
            <p:nvPr/>
          </p:nvSpPr>
          <p:spPr bwMode="auto">
            <a:xfrm>
              <a:off x="1337" y="1706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k-TM" sz="2000" b="1" dirty="0" smtClean="0">
                  <a:solidFill>
                    <a:srgbClr val="663300"/>
                  </a:solidFill>
                </a:rPr>
                <a:t>ýok</a:t>
              </a:r>
              <a:endParaRPr lang="ru-RU" sz="2000" b="1" dirty="0">
                <a:solidFill>
                  <a:srgbClr val="663300"/>
                </a:solidFill>
              </a:endParaRP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3" dur="500"/>
                                        <p:tgtEl>
                                          <p:spTgt spid="4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395288" y="765175"/>
            <a:ext cx="8497887" cy="5903913"/>
            <a:chOff x="249" y="391"/>
            <a:chExt cx="5353" cy="3719"/>
          </a:xfrm>
        </p:grpSpPr>
        <p:grpSp>
          <p:nvGrpSpPr>
            <p:cNvPr id="18472" name="Group 40"/>
            <p:cNvGrpSpPr>
              <a:grpSpLocks/>
            </p:cNvGrpSpPr>
            <p:nvPr/>
          </p:nvGrpSpPr>
          <p:grpSpPr bwMode="auto">
            <a:xfrm>
              <a:off x="249" y="391"/>
              <a:ext cx="5353" cy="3719"/>
              <a:chOff x="249" y="391"/>
              <a:chExt cx="5353" cy="3719"/>
            </a:xfrm>
          </p:grpSpPr>
          <p:grpSp>
            <p:nvGrpSpPr>
              <p:cNvPr id="18467" name="Group 35"/>
              <p:cNvGrpSpPr>
                <a:grpSpLocks/>
              </p:cNvGrpSpPr>
              <p:nvPr/>
            </p:nvGrpSpPr>
            <p:grpSpPr bwMode="auto">
              <a:xfrm>
                <a:off x="3107" y="2750"/>
                <a:ext cx="2495" cy="452"/>
                <a:chOff x="3107" y="2750"/>
                <a:chExt cx="2495" cy="452"/>
              </a:xfrm>
            </p:grpSpPr>
            <p:sp>
              <p:nvSpPr>
                <p:cNvPr id="18451" name="AutoShape 19"/>
                <p:cNvSpPr>
                  <a:spLocks noChangeArrowheads="1"/>
                </p:cNvSpPr>
                <p:nvPr/>
              </p:nvSpPr>
              <p:spPr bwMode="auto">
                <a:xfrm>
                  <a:off x="3107" y="2750"/>
                  <a:ext cx="2495" cy="452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52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288" y="2795"/>
                  <a:ext cx="2132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sp>
            <p:nvSpPr>
              <p:cNvPr id="18455" name="Line 23"/>
              <p:cNvSpPr>
                <a:spLocks noChangeShapeType="1"/>
              </p:cNvSpPr>
              <p:nvPr/>
            </p:nvSpPr>
            <p:spPr bwMode="auto">
              <a:xfrm flipH="1">
                <a:off x="1429" y="2205"/>
                <a:ext cx="544" cy="0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6" name="Line 24"/>
              <p:cNvSpPr>
                <a:spLocks noChangeShapeType="1"/>
              </p:cNvSpPr>
              <p:nvPr/>
            </p:nvSpPr>
            <p:spPr bwMode="auto">
              <a:xfrm flipH="1">
                <a:off x="4059" y="2205"/>
                <a:ext cx="544" cy="0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0" name="Line 28"/>
              <p:cNvSpPr>
                <a:spLocks noChangeShapeType="1"/>
              </p:cNvSpPr>
              <p:nvPr/>
            </p:nvSpPr>
            <p:spPr bwMode="auto">
              <a:xfrm>
                <a:off x="1429" y="3203"/>
                <a:ext cx="0" cy="272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1" name="Line 29"/>
              <p:cNvSpPr>
                <a:spLocks noChangeShapeType="1"/>
              </p:cNvSpPr>
              <p:nvPr/>
            </p:nvSpPr>
            <p:spPr bwMode="auto">
              <a:xfrm>
                <a:off x="4604" y="3203"/>
                <a:ext cx="0" cy="272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8438" name="Group 6"/>
              <p:cNvGrpSpPr>
                <a:grpSpLocks/>
              </p:cNvGrpSpPr>
              <p:nvPr/>
            </p:nvGrpSpPr>
            <p:grpSpPr bwMode="auto">
              <a:xfrm>
                <a:off x="1837" y="981"/>
                <a:ext cx="2404" cy="453"/>
                <a:chOff x="1837" y="1117"/>
                <a:chExt cx="2404" cy="453"/>
              </a:xfrm>
            </p:grpSpPr>
            <p:sp>
              <p:nvSpPr>
                <p:cNvPr id="18439" name="AutoShape 7"/>
                <p:cNvSpPr>
                  <a:spLocks noChangeArrowheads="1"/>
                </p:cNvSpPr>
                <p:nvPr/>
              </p:nvSpPr>
              <p:spPr bwMode="auto">
                <a:xfrm>
                  <a:off x="1837" y="1117"/>
                  <a:ext cx="2404" cy="453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40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290" y="1162"/>
                  <a:ext cx="1760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ru-RU" sz="2800" b="1" dirty="0" err="1" smtClean="0">
                      <a:solidFill>
                        <a:srgbClr val="663300"/>
                      </a:solidFill>
                    </a:rPr>
                    <a:t>girizmeli</a:t>
                  </a:r>
                  <a:r>
                    <a:rPr lang="ru-RU" sz="28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en-US" sz="2800" b="1" dirty="0" err="1">
                      <a:solidFill>
                        <a:srgbClr val="663300"/>
                      </a:solidFill>
                    </a:rPr>
                    <a:t>a,b,c</a:t>
                  </a:r>
                  <a:endParaRPr lang="ru-RU" sz="2800" b="1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18441" name="Group 9"/>
              <p:cNvGrpSpPr>
                <a:grpSpLocks/>
              </p:cNvGrpSpPr>
              <p:nvPr/>
            </p:nvGrpSpPr>
            <p:grpSpPr bwMode="auto">
              <a:xfrm>
                <a:off x="1882" y="391"/>
                <a:ext cx="2358" cy="408"/>
                <a:chOff x="1882" y="527"/>
                <a:chExt cx="2358" cy="408"/>
              </a:xfrm>
            </p:grpSpPr>
            <p:sp>
              <p:nvSpPr>
                <p:cNvPr id="18442" name="AutoShape 10"/>
                <p:cNvSpPr>
                  <a:spLocks noChangeArrowheads="1"/>
                </p:cNvSpPr>
                <p:nvPr/>
              </p:nvSpPr>
              <p:spPr bwMode="auto">
                <a:xfrm>
                  <a:off x="1882" y="527"/>
                  <a:ext cx="2358" cy="408"/>
                </a:xfrm>
                <a:prstGeom prst="flowChartTerminator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43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154" y="563"/>
                  <a:ext cx="1815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800" b="1" dirty="0" smtClean="0">
                      <a:solidFill>
                        <a:srgbClr val="663300"/>
                      </a:solidFill>
                    </a:rPr>
                    <a:t>başlangyjy</a:t>
                  </a:r>
                  <a:endParaRPr lang="ru-RU" sz="2800" b="1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18444" name="Group 12"/>
              <p:cNvGrpSpPr>
                <a:grpSpLocks/>
              </p:cNvGrpSpPr>
              <p:nvPr/>
            </p:nvGrpSpPr>
            <p:grpSpPr bwMode="auto">
              <a:xfrm>
                <a:off x="1837" y="3702"/>
                <a:ext cx="2359" cy="408"/>
                <a:chOff x="1973" y="3702"/>
                <a:chExt cx="2359" cy="408"/>
              </a:xfrm>
            </p:grpSpPr>
            <p:sp>
              <p:nvSpPr>
                <p:cNvPr id="18445" name="AutoShape 13"/>
                <p:cNvSpPr>
                  <a:spLocks noChangeArrowheads="1"/>
                </p:cNvSpPr>
                <p:nvPr/>
              </p:nvSpPr>
              <p:spPr bwMode="auto">
                <a:xfrm>
                  <a:off x="1973" y="3702"/>
                  <a:ext cx="2359" cy="408"/>
                </a:xfrm>
                <a:prstGeom prst="flowChartTerminator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4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244" y="3748"/>
                  <a:ext cx="1815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800" b="1" dirty="0" smtClean="0">
                      <a:solidFill>
                        <a:srgbClr val="663300"/>
                      </a:solidFill>
                    </a:rPr>
                    <a:t>soňy</a:t>
                  </a:r>
                  <a:endParaRPr lang="ru-RU" sz="2800" b="1" dirty="0">
                    <a:solidFill>
                      <a:srgbClr val="663300"/>
                    </a:solidFill>
                  </a:endParaRPr>
                </a:p>
              </p:txBody>
            </p:sp>
          </p:grpSp>
          <p:grpSp>
            <p:nvGrpSpPr>
              <p:cNvPr id="18468" name="Group 36"/>
              <p:cNvGrpSpPr>
                <a:grpSpLocks/>
              </p:cNvGrpSpPr>
              <p:nvPr/>
            </p:nvGrpSpPr>
            <p:grpSpPr bwMode="auto">
              <a:xfrm>
                <a:off x="249" y="2750"/>
                <a:ext cx="2404" cy="453"/>
                <a:chOff x="249" y="2750"/>
                <a:chExt cx="2404" cy="453"/>
              </a:xfrm>
            </p:grpSpPr>
            <p:sp>
              <p:nvSpPr>
                <p:cNvPr id="18448" name="AutoShape 16"/>
                <p:cNvSpPr>
                  <a:spLocks noChangeArrowheads="1"/>
                </p:cNvSpPr>
                <p:nvPr/>
              </p:nvSpPr>
              <p:spPr bwMode="auto">
                <a:xfrm>
                  <a:off x="249" y="2750"/>
                  <a:ext cx="2404" cy="453"/>
                </a:xfrm>
                <a:prstGeom prst="flowChartInputOutput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49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521" y="2796"/>
                  <a:ext cx="1860" cy="2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ru-RU" sz="2400" b="1" dirty="0">
                    <a:solidFill>
                      <a:srgbClr val="663300"/>
                    </a:solidFill>
                  </a:endParaRPr>
                </a:p>
              </p:txBody>
            </p:sp>
          </p:grpSp>
          <p:sp>
            <p:nvSpPr>
              <p:cNvPr id="18453" name="Line 21"/>
              <p:cNvSpPr>
                <a:spLocks noChangeShapeType="1"/>
              </p:cNvSpPr>
              <p:nvPr/>
            </p:nvSpPr>
            <p:spPr bwMode="auto">
              <a:xfrm>
                <a:off x="3016" y="799"/>
                <a:ext cx="0" cy="182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4" name="Line 22"/>
              <p:cNvSpPr>
                <a:spLocks noChangeShapeType="1"/>
              </p:cNvSpPr>
              <p:nvPr/>
            </p:nvSpPr>
            <p:spPr bwMode="auto">
              <a:xfrm>
                <a:off x="3016" y="1434"/>
                <a:ext cx="0" cy="182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7" name="Line 25"/>
              <p:cNvSpPr>
                <a:spLocks noChangeShapeType="1"/>
              </p:cNvSpPr>
              <p:nvPr/>
            </p:nvSpPr>
            <p:spPr bwMode="auto">
              <a:xfrm>
                <a:off x="1429" y="2205"/>
                <a:ext cx="0" cy="544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8" name="Line 26"/>
              <p:cNvSpPr>
                <a:spLocks noChangeShapeType="1"/>
              </p:cNvSpPr>
              <p:nvPr/>
            </p:nvSpPr>
            <p:spPr bwMode="auto">
              <a:xfrm>
                <a:off x="4604" y="2205"/>
                <a:ext cx="0" cy="544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9" name="Line 27"/>
              <p:cNvSpPr>
                <a:spLocks noChangeShapeType="1"/>
              </p:cNvSpPr>
              <p:nvPr/>
            </p:nvSpPr>
            <p:spPr bwMode="auto">
              <a:xfrm>
                <a:off x="1429" y="3475"/>
                <a:ext cx="3175" cy="0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2" name="Line 30"/>
              <p:cNvSpPr>
                <a:spLocks noChangeShapeType="1"/>
              </p:cNvSpPr>
              <p:nvPr/>
            </p:nvSpPr>
            <p:spPr bwMode="auto">
              <a:xfrm>
                <a:off x="3016" y="3475"/>
                <a:ext cx="0" cy="227"/>
              </a:xfrm>
              <a:prstGeom prst="line">
                <a:avLst/>
              </a:prstGeom>
              <a:noFill/>
              <a:ln w="28575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8466" name="Group 34"/>
              <p:cNvGrpSpPr>
                <a:grpSpLocks/>
              </p:cNvGrpSpPr>
              <p:nvPr/>
            </p:nvGrpSpPr>
            <p:grpSpPr bwMode="auto">
              <a:xfrm>
                <a:off x="1882" y="1610"/>
                <a:ext cx="2314" cy="1185"/>
                <a:chOff x="1882" y="1565"/>
                <a:chExt cx="2314" cy="1185"/>
              </a:xfrm>
            </p:grpSpPr>
            <p:sp>
              <p:nvSpPr>
                <p:cNvPr id="18464" name="AutoShape 32"/>
                <p:cNvSpPr>
                  <a:spLocks noChangeArrowheads="1"/>
                </p:cNvSpPr>
                <p:nvPr/>
              </p:nvSpPr>
              <p:spPr bwMode="auto">
                <a:xfrm>
                  <a:off x="1882" y="1565"/>
                  <a:ext cx="2314" cy="1185"/>
                </a:xfrm>
                <a:prstGeom prst="flowChartDecision">
                  <a:avLst/>
                </a:prstGeom>
                <a:solidFill>
                  <a:srgbClr val="FFFFCC"/>
                </a:soli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46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290" y="1749"/>
                  <a:ext cx="1497" cy="8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2800" b="1" dirty="0" err="1">
                      <a:solidFill>
                        <a:srgbClr val="663300"/>
                      </a:solidFill>
                    </a:rPr>
                    <a:t>a+b</a:t>
                  </a:r>
                  <a:r>
                    <a:rPr lang="en-US" sz="2800" b="1" dirty="0">
                      <a:solidFill>
                        <a:srgbClr val="663300"/>
                      </a:solidFill>
                    </a:rPr>
                    <a:t>&gt;c  </a:t>
                  </a:r>
                  <a:r>
                    <a:rPr lang="ru-RU" sz="2800" b="1" dirty="0" err="1" smtClean="0">
                      <a:solidFill>
                        <a:srgbClr val="663300"/>
                      </a:solidFill>
                    </a:rPr>
                    <a:t>we</a:t>
                  </a:r>
                  <a:r>
                    <a:rPr lang="ru-RU" sz="28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en-US" sz="2800" b="1" dirty="0" err="1">
                      <a:solidFill>
                        <a:srgbClr val="663300"/>
                      </a:solidFill>
                    </a:rPr>
                    <a:t>a+c</a:t>
                  </a:r>
                  <a:r>
                    <a:rPr lang="en-US" sz="2800" b="1" dirty="0">
                      <a:solidFill>
                        <a:srgbClr val="663300"/>
                      </a:solidFill>
                    </a:rPr>
                    <a:t>&gt;b </a:t>
                  </a:r>
                  <a:r>
                    <a:rPr lang="ru-RU" sz="2800" b="1" dirty="0" err="1" smtClean="0">
                      <a:solidFill>
                        <a:srgbClr val="663300"/>
                      </a:solidFill>
                    </a:rPr>
                    <a:t>we</a:t>
                  </a:r>
                  <a:r>
                    <a:rPr lang="en-US" sz="2800" b="1" dirty="0" smtClean="0">
                      <a:solidFill>
                        <a:srgbClr val="663300"/>
                      </a:solidFill>
                    </a:rPr>
                    <a:t> </a:t>
                  </a:r>
                  <a:r>
                    <a:rPr lang="en-US" sz="2800" b="1" dirty="0" err="1">
                      <a:solidFill>
                        <a:srgbClr val="663300"/>
                      </a:solidFill>
                    </a:rPr>
                    <a:t>b+c</a:t>
                  </a:r>
                  <a:r>
                    <a:rPr lang="en-US" sz="2800" b="1" dirty="0">
                      <a:solidFill>
                        <a:srgbClr val="663300"/>
                      </a:solidFill>
                    </a:rPr>
                    <a:t>&gt;a</a:t>
                  </a:r>
                  <a:endParaRPr lang="ru-RU" sz="2800" b="1" dirty="0">
                    <a:solidFill>
                      <a:srgbClr val="663300"/>
                    </a:solidFill>
                  </a:endParaRPr>
                </a:p>
              </p:txBody>
            </p:sp>
          </p:grpSp>
        </p:grpSp>
        <p:sp>
          <p:nvSpPr>
            <p:cNvPr id="18469" name="Text Box 37"/>
            <p:cNvSpPr txBox="1">
              <a:spLocks noChangeArrowheads="1"/>
            </p:cNvSpPr>
            <p:nvPr/>
          </p:nvSpPr>
          <p:spPr bwMode="auto">
            <a:xfrm>
              <a:off x="1080" y="1917"/>
              <a:ext cx="84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sz="2400" b="1" dirty="0" smtClean="0">
                  <a:solidFill>
                    <a:srgbClr val="663300"/>
                  </a:solidFill>
                </a:rPr>
                <a:t>hawa</a:t>
              </a:r>
              <a:endParaRPr lang="ru-RU" sz="2400" b="1" dirty="0">
                <a:solidFill>
                  <a:srgbClr val="663300"/>
                </a:solidFill>
              </a:endParaRPr>
            </a:p>
          </p:txBody>
        </p:sp>
        <p:sp>
          <p:nvSpPr>
            <p:cNvPr id="18470" name="Text Box 38"/>
            <p:cNvSpPr txBox="1">
              <a:spLocks noChangeArrowheads="1"/>
            </p:cNvSpPr>
            <p:nvPr/>
          </p:nvSpPr>
          <p:spPr bwMode="auto">
            <a:xfrm>
              <a:off x="4150" y="1917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sz="2400" b="1" dirty="0" smtClean="0">
                  <a:solidFill>
                    <a:srgbClr val="663300"/>
                  </a:solidFill>
                </a:rPr>
                <a:t>ýok</a:t>
              </a:r>
              <a:endParaRPr lang="ru-RU" sz="2400" b="1" dirty="0">
                <a:solidFill>
                  <a:srgbClr val="663300"/>
                </a:solidFill>
              </a:endParaRPr>
            </a:p>
          </p:txBody>
        </p: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Разветвляющиеся алгоритмы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Разветвляющиеся алгоритмы</Template>
  <TotalTime>36</TotalTime>
  <Words>401</Words>
  <Application>Microsoft Office PowerPoint</Application>
  <PresentationFormat>Экран (4:3)</PresentationFormat>
  <Paragraphs>125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Разветвляющиеся алгоритмы</vt:lpstr>
      <vt:lpstr>Формула</vt:lpstr>
      <vt:lpstr>Şahalanýan algoritmler </vt:lpstr>
      <vt:lpstr>Слайд 2</vt:lpstr>
      <vt:lpstr>Doly görnüşli gaýtalanma</vt:lpstr>
      <vt:lpstr>Doly  däl görnüşli gaýtalanma</vt:lpstr>
      <vt:lpstr>Слайд 5</vt:lpstr>
      <vt:lpstr>Mysal üçin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Şahalanýan algoritmler </dc:title>
  <dc:creator>User</dc:creator>
  <cp:lastModifiedBy>meylis1998</cp:lastModifiedBy>
  <cp:revision>5</cp:revision>
  <dcterms:created xsi:type="dcterms:W3CDTF">2013-11-03T09:20:17Z</dcterms:created>
  <dcterms:modified xsi:type="dcterms:W3CDTF">2017-08-13T19:01:55Z</dcterms:modified>
</cp:coreProperties>
</file>