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  <p:sldId id="267" r:id="rId9"/>
    <p:sldId id="269" r:id="rId10"/>
    <p:sldId id="264" r:id="rId11"/>
    <p:sldId id="266" r:id="rId12"/>
    <p:sldId id="270" r:id="rId13"/>
    <p:sldId id="268" r:id="rId14"/>
    <p:sldId id="271" r:id="rId15"/>
    <p:sldId id="272" r:id="rId16"/>
    <p:sldId id="273" r:id="rId17"/>
    <p:sldId id="274" r:id="rId18"/>
    <p:sldId id="275" r:id="rId19"/>
    <p:sldId id="277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2" d="100"/>
          <a:sy n="62" d="100"/>
        </p:scale>
        <p:origin x="-854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7A215F2-3461-4804-9848-4582300AE908}" type="datetimeFigureOut">
              <a:rPr lang="ru-RU" smtClean="0"/>
              <a:pPr/>
              <a:t>25.01.2015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60B4DB-7C68-4FB7-BF24-9026EB6180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advClick="0" advTm="10000">
    <p:push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7A215F2-3461-4804-9848-4582300AE908}" type="datetimeFigureOut">
              <a:rPr lang="ru-RU" smtClean="0"/>
              <a:pPr/>
              <a:t>25.01.2015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60B4DB-7C68-4FB7-BF24-9026EB6180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push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7A215F2-3461-4804-9848-4582300AE908}" type="datetimeFigureOut">
              <a:rPr lang="ru-RU" smtClean="0"/>
              <a:pPr/>
              <a:t>25.01.2015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60B4DB-7C68-4FB7-BF24-9026EB6180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7A215F2-3461-4804-9848-4582300AE908}" type="datetimeFigureOut">
              <a:rPr lang="ru-RU" smtClean="0"/>
              <a:pPr/>
              <a:t>25.01.2015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60B4DB-7C68-4FB7-BF24-9026EB6180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push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7A215F2-3461-4804-9848-4582300AE908}" type="datetimeFigureOut">
              <a:rPr lang="ru-RU" smtClean="0"/>
              <a:pPr/>
              <a:t>25.01.2015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60B4DB-7C68-4FB7-BF24-9026EB6180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advClick="0" advTm="10000">
    <p:push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7A215F2-3461-4804-9848-4582300AE908}" type="datetimeFigureOut">
              <a:rPr lang="ru-RU" smtClean="0"/>
              <a:pPr/>
              <a:t>25.01.2015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60B4DB-7C68-4FB7-BF24-9026EB6180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push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7A215F2-3461-4804-9848-4582300AE908}" type="datetimeFigureOut">
              <a:rPr lang="ru-RU" smtClean="0"/>
              <a:pPr/>
              <a:t>25.01.2015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60B4DB-7C68-4FB7-BF24-9026EB6180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push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7A215F2-3461-4804-9848-4582300AE908}" type="datetimeFigureOut">
              <a:rPr lang="ru-RU" smtClean="0"/>
              <a:pPr/>
              <a:t>25.01.2015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60B4DB-7C68-4FB7-BF24-9026EB6180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push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7A215F2-3461-4804-9848-4582300AE908}" type="datetimeFigureOut">
              <a:rPr lang="ru-RU" smtClean="0"/>
              <a:pPr/>
              <a:t>25.01.2015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60B4DB-7C68-4FB7-BF24-9026EB6180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advClick="0" advTm="10000">
    <p:push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7A215F2-3461-4804-9848-4582300AE908}" type="datetimeFigureOut">
              <a:rPr lang="ru-RU" smtClean="0"/>
              <a:pPr/>
              <a:t>25.01.2015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60B4DB-7C68-4FB7-BF24-9026EB6180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push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7A215F2-3461-4804-9848-4582300AE908}" type="datetimeFigureOut">
              <a:rPr lang="ru-RU" smtClean="0"/>
              <a:pPr/>
              <a:t>25.01.2015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60B4DB-7C68-4FB7-BF24-9026EB6180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advClick="0" advTm="10000">
    <p:push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87A215F2-3461-4804-9848-4582300AE908}" type="datetimeFigureOut">
              <a:rPr lang="ru-RU" smtClean="0"/>
              <a:pPr/>
              <a:t>25.01.2015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6560B4DB-7C68-4FB7-BF24-9026EB6180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 advClick="0" advTm="10000">
    <p:push dir="r"/>
  </p:transition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928670"/>
            <a:ext cx="7406640" cy="1714512"/>
          </a:xfrm>
        </p:spPr>
        <p:txBody>
          <a:bodyPr>
            <a:normAutofit fontScale="90000"/>
          </a:bodyPr>
          <a:lstStyle/>
          <a:p>
            <a:pPr algn="ctr"/>
            <a:r>
              <a:rPr lang="tk-TM" dirty="0" smtClean="0"/>
              <a:t/>
            </a:r>
            <a:br>
              <a:rPr lang="tk-TM" dirty="0" smtClean="0"/>
            </a:br>
            <a:r>
              <a:rPr lang="tk-TM" dirty="0" smtClean="0"/>
              <a:t/>
            </a:r>
            <a:br>
              <a:rPr lang="tk-TM" dirty="0" smtClean="0"/>
            </a:br>
            <a:r>
              <a:rPr lang="tk-TM" dirty="0" smtClean="0"/>
              <a:t/>
            </a:r>
            <a:br>
              <a:rPr lang="tk-TM" dirty="0" smtClean="0"/>
            </a:br>
            <a:r>
              <a:rPr lang="tk-TM" dirty="0" smtClean="0"/>
              <a:t/>
            </a:r>
            <a:br>
              <a:rPr lang="tk-TM" dirty="0" smtClean="0"/>
            </a:br>
            <a:r>
              <a:rPr lang="tk-TM" dirty="0" smtClean="0"/>
              <a:t/>
            </a:r>
            <a:br>
              <a:rPr lang="tk-TM" dirty="0" smtClean="0"/>
            </a:br>
            <a:r>
              <a:rPr lang="tk-TM" dirty="0" smtClean="0"/>
              <a:t/>
            </a:r>
            <a:br>
              <a:rPr lang="tk-TM" dirty="0" smtClean="0"/>
            </a:br>
            <a:r>
              <a:rPr lang="tk-TM" dirty="0" smtClean="0"/>
              <a:t/>
            </a:r>
            <a:br>
              <a:rPr lang="tk-TM" dirty="0" smtClean="0"/>
            </a:br>
            <a:r>
              <a:rPr lang="tk-TM" dirty="0" smtClean="0"/>
              <a:t/>
            </a:r>
            <a:br>
              <a:rPr lang="tk-TM" dirty="0" smtClean="0"/>
            </a:br>
            <a:r>
              <a:rPr lang="tk-TM" dirty="0" smtClean="0"/>
              <a:t/>
            </a:r>
            <a:br>
              <a:rPr lang="tk-TM" dirty="0" smtClean="0"/>
            </a:br>
            <a:r>
              <a:rPr lang="tk-TM" dirty="0" smtClean="0"/>
              <a:t/>
            </a:r>
            <a:br>
              <a:rPr lang="tk-TM" dirty="0" smtClean="0"/>
            </a:br>
            <a:r>
              <a:rPr lang="tk-TM" dirty="0" smtClean="0"/>
              <a:t/>
            </a:r>
            <a:br>
              <a:rPr lang="tk-TM" dirty="0" smtClean="0"/>
            </a:br>
            <a:r>
              <a:rPr lang="tk-TM" dirty="0" smtClean="0"/>
              <a:t/>
            </a:r>
            <a:br>
              <a:rPr lang="tk-TM" dirty="0" smtClean="0"/>
            </a:br>
            <a:r>
              <a:rPr lang="tk-TM" dirty="0" smtClean="0"/>
              <a:t/>
            </a:r>
            <a:br>
              <a:rPr lang="tk-TM" dirty="0" smtClean="0"/>
            </a:br>
            <a:r>
              <a:rPr lang="tk-TM" dirty="0" smtClean="0"/>
              <a:t/>
            </a:r>
            <a:br>
              <a:rPr lang="tk-TM" dirty="0" smtClean="0"/>
            </a:br>
            <a:r>
              <a:rPr lang="tk-TM" dirty="0" smtClean="0"/>
              <a:t/>
            </a:r>
            <a:br>
              <a:rPr lang="tk-TM" dirty="0" smtClean="0"/>
            </a:br>
            <a:r>
              <a:rPr lang="tk-TM" dirty="0" smtClean="0"/>
              <a:t/>
            </a:r>
            <a:br>
              <a:rPr lang="tk-TM" dirty="0" smtClean="0"/>
            </a:br>
            <a:r>
              <a:rPr lang="tk-TM" dirty="0" smtClean="0"/>
              <a:t/>
            </a:r>
            <a:br>
              <a:rPr lang="tk-TM" dirty="0" smtClean="0"/>
            </a:br>
            <a:r>
              <a:rPr lang="tk-TM" dirty="0" smtClean="0"/>
              <a:t/>
            </a:r>
            <a:br>
              <a:rPr lang="tk-TM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1428736"/>
            <a:ext cx="7406640" cy="714380"/>
          </a:xfrm>
        </p:spPr>
        <p:txBody>
          <a:bodyPr>
            <a:noAutofit/>
          </a:bodyPr>
          <a:lstStyle/>
          <a:p>
            <a:pPr algn="ctr"/>
            <a:r>
              <a:rPr lang="tk-TM" sz="400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Kerki etrabyndaky </a:t>
            </a:r>
            <a:r>
              <a:rPr lang="tk-TM" sz="40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10-njy orta mekdebiň informatika mugallymy </a:t>
            </a:r>
          </a:p>
          <a:p>
            <a:pPr algn="ctr"/>
            <a:r>
              <a:rPr lang="tk-TM" sz="40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Aýjan  Saparowanyň</a:t>
            </a:r>
          </a:p>
          <a:p>
            <a:pPr algn="ctr"/>
            <a:endParaRPr lang="tk-TM" sz="4000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tk-TM" sz="4000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iş tejribesinden </a:t>
            </a:r>
            <a:endParaRPr lang="ru-RU" sz="4000" dirty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10000">
    <p:push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214414" y="1500174"/>
          <a:ext cx="7715304" cy="4214844"/>
        </p:xfrm>
        <a:graphic>
          <a:graphicData uri="http://schemas.openxmlformats.org/drawingml/2006/table">
            <a:tbl>
              <a:tblPr/>
              <a:tblGrid>
                <a:gridCol w="2013007"/>
                <a:gridCol w="5702297"/>
              </a:tblGrid>
              <a:tr h="7024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err="1">
                          <a:solidFill>
                            <a:srgbClr val="7692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Tipler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solidFill>
                            <a:srgbClr val="7692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Aralyk 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24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err="1">
                          <a:solidFill>
                            <a:srgbClr val="7692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Byte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rgbClr val="7692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0...255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24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err="1">
                          <a:solidFill>
                            <a:srgbClr val="7692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Shorting</a:t>
                      </a:r>
                      <a:r>
                        <a:rPr lang="ru-RU" sz="3600" dirty="0">
                          <a:solidFill>
                            <a:srgbClr val="7692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rgbClr val="7692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-128...127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24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solidFill>
                            <a:srgbClr val="7692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Integer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rgbClr val="7692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-32768...32767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24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solidFill>
                            <a:srgbClr val="7692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Word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rgbClr val="7692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0...65536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24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solidFill>
                            <a:srgbClr val="7692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Longint 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rgbClr val="7692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-2147483648...2147483647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0"/>
            <a:ext cx="7359707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0" i="0" u="none" strike="noStrike" cap="none" normalizeH="0" baseline="0" dirty="0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</a:t>
            </a:r>
            <a:r>
              <a:rPr kumimoji="0" lang="ru-RU" sz="6000" b="0" i="0" u="none" strike="noStrike" cap="none" normalizeH="0" baseline="0" dirty="0" err="1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Bitin</a:t>
            </a:r>
            <a:r>
              <a:rPr kumimoji="0" lang="ru-RU" sz="6000" b="0" i="0" u="none" strike="noStrike" cap="none" normalizeH="0" baseline="0" dirty="0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6000" b="0" i="0" u="none" strike="noStrike" cap="none" normalizeH="0" baseline="0" dirty="0" err="1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tipli</a:t>
            </a:r>
            <a:r>
              <a:rPr kumimoji="0" lang="ru-RU" sz="6000" b="0" i="0" u="none" strike="noStrike" cap="none" normalizeH="0" baseline="0" dirty="0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6000" b="0" i="0" u="none" strike="noStrike" cap="none" normalizeH="0" baseline="0" dirty="0" err="1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bahalar</a:t>
            </a:r>
            <a:r>
              <a:rPr kumimoji="0" lang="ru-RU" sz="6000" b="0" i="0" u="none" strike="noStrike" cap="none" normalizeH="0" baseline="0" dirty="0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10000">
    <p:push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9787006" cy="1511288"/>
          </a:xfrm>
        </p:spPr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</a:pPr>
            <a:r>
              <a:rPr lang="ru-RU" sz="4400" dirty="0" smtClean="0"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4400" dirty="0" smtClean="0"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4400" dirty="0" smtClean="0"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4400" dirty="0" smtClean="0"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en-US" sz="4400" b="1" dirty="0" err="1" smtClean="0"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Ikibelgili</a:t>
            </a:r>
            <a:r>
              <a:rPr lang="en-US" sz="4400" b="1" dirty="0" smtClean="0"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san </a:t>
            </a:r>
            <a:r>
              <a:rPr lang="en-US" sz="4400" b="1" dirty="0" err="1" smtClean="0"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berlipdir</a:t>
            </a:r>
            <a:r>
              <a:rPr lang="en-US" sz="4400" b="1" dirty="0" smtClean="0"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lang="en-US" sz="4400" b="1" dirty="0" err="1" smtClean="0"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Onuň</a:t>
            </a:r>
            <a:r>
              <a:rPr lang="en-US" sz="4400" b="1" dirty="0" smtClean="0"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sifrleriniň</a:t>
            </a:r>
            <a:r>
              <a:rPr lang="en-US" sz="4400" b="1" dirty="0" smtClean="0"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jemini</a:t>
            </a:r>
            <a:r>
              <a:rPr lang="en-US" sz="4400" b="1" dirty="0" smtClean="0"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we </a:t>
            </a:r>
            <a:r>
              <a:rPr lang="en-US" sz="4400" b="1" dirty="0" err="1" smtClean="0"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k</a:t>
            </a:r>
            <a:r>
              <a:rPr lang="en-US" sz="4400" b="1" dirty="0" err="1" smtClean="0">
                <a:solidFill>
                  <a:srgbClr val="00B05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ö</a:t>
            </a:r>
            <a:r>
              <a:rPr lang="en-US" sz="4400" b="1" dirty="0" err="1" smtClean="0"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peltmek</a:t>
            </a:r>
            <a:r>
              <a:rPr lang="en-US" sz="4400" b="1" dirty="0" smtClean="0"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hasylyny</a:t>
            </a:r>
            <a:r>
              <a:rPr lang="en-US" sz="4400" b="1" dirty="0" smtClean="0"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tapmaly</a:t>
            </a:r>
            <a:r>
              <a:rPr lang="en-US" sz="4400" dirty="0" smtClean="0"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lang="ru-RU" sz="20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en-US" sz="54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en-US" sz="54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47800"/>
            <a:ext cx="8719406" cy="4800600"/>
          </a:xfrm>
        </p:spPr>
        <p:txBody>
          <a:bodyPr>
            <a:normAutofit fontScale="25000" lnSpcReduction="20000"/>
          </a:bodyPr>
          <a:lstStyle/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sz="1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uses </a:t>
            </a:r>
            <a:r>
              <a:rPr lang="en-US" sz="1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crt</a:t>
            </a:r>
            <a:r>
              <a:rPr lang="en-US" sz="1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lang="ru-RU" sz="12800" dirty="0" smtClean="0">
              <a:latin typeface="Arial" pitchFamily="34" charset="0"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sz="1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var</a:t>
            </a:r>
            <a:r>
              <a:rPr lang="en-US" sz="1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1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a,x,y,s,p:integer</a:t>
            </a:r>
            <a:r>
              <a:rPr lang="en-US" sz="1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lang="ru-RU" sz="12800" dirty="0" smtClean="0">
              <a:latin typeface="Arial" pitchFamily="34" charset="0"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sz="1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begin</a:t>
            </a:r>
            <a:endParaRPr lang="ru-RU" sz="12800" dirty="0" smtClean="0">
              <a:latin typeface="Arial" pitchFamily="34" charset="0"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sz="1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clrscr</a:t>
            </a:r>
            <a:r>
              <a:rPr lang="en-US" sz="1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lang="ru-RU" sz="12800" dirty="0" smtClean="0">
              <a:latin typeface="Arial" pitchFamily="34" charset="0"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sz="1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write ('</a:t>
            </a:r>
            <a:r>
              <a:rPr lang="en-US" sz="1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ikibelgili</a:t>
            </a:r>
            <a:r>
              <a:rPr lang="en-US" sz="1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1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sany</a:t>
            </a:r>
            <a:r>
              <a:rPr lang="en-US" sz="1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1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giriz</a:t>
            </a:r>
            <a:r>
              <a:rPr lang="en-US" sz="1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:'); read (a);</a:t>
            </a:r>
            <a:endParaRPr lang="ru-RU" sz="12800" dirty="0" smtClean="0">
              <a:latin typeface="Arial" pitchFamily="34" charset="0"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sz="1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x:=a div 10;</a:t>
            </a:r>
            <a:endParaRPr lang="ru-RU" sz="12800" dirty="0" smtClean="0">
              <a:latin typeface="Arial" pitchFamily="34" charset="0"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sz="1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y:=a mod 10;</a:t>
            </a:r>
            <a:endParaRPr lang="ru-RU" sz="12800" dirty="0" smtClean="0">
              <a:latin typeface="Arial" pitchFamily="34" charset="0"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sz="1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s:=</a:t>
            </a:r>
            <a:r>
              <a:rPr lang="en-US" sz="1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x+y</a:t>
            </a:r>
            <a:r>
              <a:rPr lang="en-US" sz="1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lang="ru-RU" sz="12800" dirty="0" smtClean="0">
              <a:latin typeface="Arial" pitchFamily="34" charset="0"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sz="1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p:=x*y;</a:t>
            </a:r>
            <a:endParaRPr lang="ru-RU" sz="12800" dirty="0" smtClean="0">
              <a:latin typeface="Arial" pitchFamily="34" charset="0"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sz="1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</a:t>
            </a:r>
            <a:r>
              <a:rPr lang="en-US" sz="1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writeln</a:t>
            </a:r>
            <a:r>
              <a:rPr lang="en-US" sz="1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('</a:t>
            </a:r>
            <a:r>
              <a:rPr lang="en-US" sz="1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sifrlerin</a:t>
            </a:r>
            <a:r>
              <a:rPr lang="en-US" sz="1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1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jemi</a:t>
            </a:r>
            <a:r>
              <a:rPr lang="en-US" sz="1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',s);</a:t>
            </a:r>
            <a:endParaRPr lang="ru-RU" sz="12800" dirty="0" smtClean="0">
              <a:latin typeface="Arial" pitchFamily="34" charset="0"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sz="1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write ('</a:t>
            </a:r>
            <a:r>
              <a:rPr lang="en-US" sz="1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sifrlerin</a:t>
            </a:r>
            <a:r>
              <a:rPr lang="en-US" sz="1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1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kopeltmek</a:t>
            </a:r>
            <a:r>
              <a:rPr lang="en-US" sz="1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1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hasyly</a:t>
            </a:r>
            <a:r>
              <a:rPr lang="en-US" sz="1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',p);</a:t>
            </a:r>
            <a:endParaRPr lang="ru-RU" sz="12800" dirty="0" smtClean="0">
              <a:latin typeface="Arial" pitchFamily="34" charset="0"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sz="128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readkey</a:t>
            </a:r>
            <a:r>
              <a:rPr lang="en-US" sz="1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lang="ru-RU" sz="12800" dirty="0" smtClean="0">
              <a:latin typeface="Arial" pitchFamily="34" charset="0"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sz="1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end.</a:t>
            </a:r>
            <a:endParaRPr lang="ru-RU" sz="12800" dirty="0"/>
          </a:p>
        </p:txBody>
      </p:sp>
    </p:spTree>
  </p:cSld>
  <p:clrMapOvr>
    <a:masterClrMapping/>
  </p:clrMapOvr>
  <p:transition advClick="0" advTm="10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42910" y="274638"/>
            <a:ext cx="8501090" cy="1143000"/>
          </a:xfrm>
        </p:spPr>
        <p:txBody>
          <a:bodyPr>
            <a:noAutofit/>
          </a:bodyPr>
          <a:lstStyle/>
          <a:p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6600" dirty="0" err="1" smtClean="0"/>
              <a:t>Şahalanýan</a:t>
            </a:r>
            <a:r>
              <a:rPr lang="ru-RU" sz="6600" dirty="0" smtClean="0"/>
              <a:t> </a:t>
            </a:r>
            <a:r>
              <a:rPr lang="ru-RU" sz="6600" dirty="0" err="1" smtClean="0"/>
              <a:t>gurluşly</a:t>
            </a:r>
            <a:r>
              <a:rPr lang="ru-RU" sz="6600" dirty="0" smtClean="0"/>
              <a:t> </a:t>
            </a:r>
            <a:r>
              <a:rPr lang="ru-RU" sz="6600" dirty="0" err="1" smtClean="0"/>
              <a:t>algoritmleri</a:t>
            </a:r>
            <a:r>
              <a:rPr lang="ru-RU" sz="6600" dirty="0" smtClean="0"/>
              <a:t> </a:t>
            </a:r>
            <a:r>
              <a:rPr lang="ru-RU" sz="6600" dirty="0" err="1" smtClean="0"/>
              <a:t>programm</a:t>
            </a:r>
            <a:r>
              <a:rPr lang="en-US" sz="6600" dirty="0" smtClean="0"/>
              <a:t>ala</a:t>
            </a:r>
            <a:r>
              <a:rPr lang="ru-RU" sz="6600" dirty="0" err="1" smtClean="0"/>
              <a:t>şdyrmak</a:t>
            </a:r>
            <a:endParaRPr lang="ru-RU" sz="6600" dirty="0"/>
          </a:p>
        </p:txBody>
      </p:sp>
    </p:spTree>
  </p:cSld>
  <p:clrMapOvr>
    <a:masterClrMapping/>
  </p:clrMapOvr>
  <p:transition advClick="0" advTm="10000">
    <p:push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85720" y="571480"/>
            <a:ext cx="8285168" cy="5500726"/>
          </a:xfrm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pPr>
              <a:buNone/>
            </a:pPr>
            <a:r>
              <a:rPr lang="en-US" sz="14400" dirty="0" smtClean="0"/>
              <a:t>Bu b</a:t>
            </a:r>
            <a:r>
              <a:rPr lang="ru-RU" sz="14400" dirty="0" err="1" smtClean="0"/>
              <a:t>ölümde</a:t>
            </a:r>
            <a:r>
              <a:rPr lang="ru-RU" sz="14400" dirty="0" smtClean="0"/>
              <a:t> </a:t>
            </a:r>
            <a:r>
              <a:rPr lang="ru-RU" sz="14400" dirty="0" err="1" smtClean="0"/>
              <a:t>ulanylýa</a:t>
            </a:r>
            <a:r>
              <a:rPr lang="en-US" sz="14400" dirty="0" smtClean="0"/>
              <a:t>n </a:t>
            </a:r>
            <a:r>
              <a:rPr lang="ru-RU" sz="14400" dirty="0" err="1" smtClean="0"/>
              <a:t>operatorlar</a:t>
            </a:r>
            <a:r>
              <a:rPr lang="ru-RU" sz="14400" dirty="0" smtClean="0"/>
              <a:t>:</a:t>
            </a:r>
          </a:p>
          <a:p>
            <a:pPr>
              <a:buNone/>
            </a:pPr>
            <a:r>
              <a:rPr lang="ru-RU" sz="14400" dirty="0" err="1" smtClean="0"/>
              <a:t>Geçiş</a:t>
            </a:r>
            <a:r>
              <a:rPr lang="ru-RU" sz="14400" dirty="0" smtClean="0"/>
              <a:t> </a:t>
            </a:r>
            <a:r>
              <a:rPr lang="ru-RU" sz="14400" dirty="0" err="1" smtClean="0"/>
              <a:t>operatory</a:t>
            </a:r>
            <a:r>
              <a:rPr lang="ru-RU" sz="14400" dirty="0" smtClean="0"/>
              <a:t>: </a:t>
            </a:r>
            <a:r>
              <a:rPr lang="ru-RU" sz="14400" dirty="0" err="1" smtClean="0"/>
              <a:t>goto</a:t>
            </a:r>
            <a:r>
              <a:rPr lang="ru-RU" sz="14400" dirty="0" smtClean="0"/>
              <a:t> </a:t>
            </a:r>
            <a:r>
              <a:rPr lang="ru-RU" sz="14400" dirty="0" err="1" smtClean="0"/>
              <a:t>n</a:t>
            </a:r>
            <a:r>
              <a:rPr lang="ru-RU" sz="14400" dirty="0" smtClean="0"/>
              <a:t> </a:t>
            </a:r>
          </a:p>
          <a:p>
            <a:pPr>
              <a:buNone/>
            </a:pPr>
            <a:r>
              <a:rPr lang="en-US" sz="14400" dirty="0" err="1" smtClean="0"/>
              <a:t>Belgileri</a:t>
            </a:r>
            <a:r>
              <a:rPr lang="ru-RU" sz="14400" dirty="0" err="1" smtClean="0"/>
              <a:t>ň</a:t>
            </a:r>
            <a:r>
              <a:rPr lang="en-US" sz="14400" dirty="0" smtClean="0"/>
              <a:t> be</a:t>
            </a:r>
            <a:r>
              <a:rPr lang="ru-RU" sz="14400" dirty="0" err="1" smtClean="0"/>
              <a:t>ýan</a:t>
            </a:r>
            <a:r>
              <a:rPr lang="ru-RU" sz="14400" dirty="0" smtClean="0"/>
              <a:t> </a:t>
            </a:r>
            <a:r>
              <a:rPr lang="ru-RU" sz="14400" dirty="0" err="1" smtClean="0"/>
              <a:t>edilýän</a:t>
            </a:r>
            <a:r>
              <a:rPr lang="ru-RU" sz="14400" dirty="0" smtClean="0"/>
              <a:t> </a:t>
            </a:r>
            <a:r>
              <a:rPr lang="ru-RU" sz="14400" dirty="0" err="1" smtClean="0"/>
              <a:t>bölümi</a:t>
            </a:r>
            <a:r>
              <a:rPr lang="ru-RU" sz="14400" dirty="0" smtClean="0"/>
              <a:t>: </a:t>
            </a:r>
            <a:r>
              <a:rPr lang="en-US" sz="14400" dirty="0" smtClean="0"/>
              <a:t>Label</a:t>
            </a:r>
            <a:r>
              <a:rPr lang="ru-RU" sz="14400" dirty="0" smtClean="0"/>
              <a:t> n1</a:t>
            </a:r>
            <a:r>
              <a:rPr lang="en-US" sz="14400" dirty="0" smtClean="0"/>
              <a:t>  </a:t>
            </a:r>
            <a:endParaRPr lang="ru-RU" sz="14400" dirty="0" smtClean="0"/>
          </a:p>
          <a:p>
            <a:pPr>
              <a:buNone/>
            </a:pPr>
            <a:r>
              <a:rPr lang="ru-RU" sz="14400" dirty="0" err="1" smtClean="0"/>
              <a:t>Şertli</a:t>
            </a:r>
            <a:r>
              <a:rPr lang="ru-RU" sz="14400" dirty="0" smtClean="0"/>
              <a:t> </a:t>
            </a:r>
            <a:r>
              <a:rPr lang="ru-RU" sz="14400" dirty="0" err="1" smtClean="0"/>
              <a:t>operator</a:t>
            </a:r>
            <a:r>
              <a:rPr lang="ru-RU" sz="14400" dirty="0" smtClean="0"/>
              <a:t>: 1. </a:t>
            </a:r>
            <a:r>
              <a:rPr lang="ru-RU" sz="14400" dirty="0" err="1" smtClean="0"/>
              <a:t>if</a:t>
            </a:r>
            <a:r>
              <a:rPr lang="ru-RU" sz="14400" dirty="0" smtClean="0"/>
              <a:t> </a:t>
            </a:r>
            <a:r>
              <a:rPr lang="ru-RU" sz="14400" dirty="0" err="1" smtClean="0"/>
              <a:t>b</a:t>
            </a:r>
            <a:r>
              <a:rPr lang="ru-RU" sz="14400" dirty="0" smtClean="0"/>
              <a:t> </a:t>
            </a:r>
            <a:r>
              <a:rPr lang="ru-RU" sz="14400" dirty="0" err="1" smtClean="0"/>
              <a:t>then</a:t>
            </a:r>
            <a:r>
              <a:rPr lang="ru-RU" sz="14400" dirty="0" smtClean="0"/>
              <a:t> </a:t>
            </a:r>
            <a:r>
              <a:rPr lang="ru-RU" sz="14400" dirty="0" err="1" smtClean="0"/>
              <a:t>a</a:t>
            </a:r>
            <a:r>
              <a:rPr lang="ru-RU" sz="14400" dirty="0" smtClean="0"/>
              <a:t>;</a:t>
            </a:r>
          </a:p>
          <a:p>
            <a:pPr>
              <a:buNone/>
            </a:pPr>
            <a:r>
              <a:rPr lang="ru-RU" sz="14400" dirty="0" smtClean="0"/>
              <a:t>               </a:t>
            </a:r>
            <a:r>
              <a:rPr lang="en-US" sz="14400" dirty="0" smtClean="0"/>
              <a:t>         </a:t>
            </a:r>
            <a:r>
              <a:rPr lang="ru-RU" sz="14400" dirty="0" smtClean="0"/>
              <a:t>  2. </a:t>
            </a:r>
            <a:r>
              <a:rPr lang="ru-RU" sz="14400" dirty="0" err="1" smtClean="0"/>
              <a:t>if</a:t>
            </a:r>
            <a:r>
              <a:rPr lang="ru-RU" sz="14400" dirty="0" smtClean="0"/>
              <a:t> </a:t>
            </a:r>
            <a:r>
              <a:rPr lang="ru-RU" sz="14400" dirty="0" err="1" smtClean="0"/>
              <a:t>b</a:t>
            </a:r>
            <a:r>
              <a:rPr lang="ru-RU" sz="14400" dirty="0" smtClean="0"/>
              <a:t> </a:t>
            </a:r>
            <a:r>
              <a:rPr lang="ru-RU" sz="14400" dirty="0" err="1" smtClean="0"/>
              <a:t>then</a:t>
            </a:r>
            <a:r>
              <a:rPr lang="ru-RU" sz="14400" dirty="0" smtClean="0"/>
              <a:t> a1 </a:t>
            </a:r>
            <a:r>
              <a:rPr lang="ru-RU" sz="14400" dirty="0" err="1" smtClean="0"/>
              <a:t>else</a:t>
            </a:r>
            <a:r>
              <a:rPr lang="ru-RU" sz="14400" dirty="0" smtClean="0"/>
              <a:t> a2;</a:t>
            </a:r>
          </a:p>
          <a:p>
            <a:pPr>
              <a:buNone/>
            </a:pPr>
            <a:r>
              <a:rPr lang="en-US" sz="14400" dirty="0" smtClean="0"/>
              <a:t> </a:t>
            </a:r>
            <a:r>
              <a:rPr lang="ru-RU" sz="14400" dirty="0" smtClean="0"/>
              <a:t>       </a:t>
            </a:r>
            <a:r>
              <a:rPr lang="en-US" sz="14400" dirty="0" smtClean="0"/>
              <a:t>                   3.if b1 then a1 else if b2 then a2 else a3;</a:t>
            </a:r>
            <a:endParaRPr lang="ru-RU" sz="14400" dirty="0" smtClean="0"/>
          </a:p>
          <a:p>
            <a:pPr>
              <a:buNone/>
            </a:pPr>
            <a:r>
              <a:rPr lang="ru-RU" sz="14400" dirty="0" err="1" smtClean="0"/>
              <a:t>Saýlaw</a:t>
            </a:r>
            <a:r>
              <a:rPr lang="ru-RU" sz="14400" dirty="0" smtClean="0"/>
              <a:t> </a:t>
            </a:r>
            <a:r>
              <a:rPr lang="ru-RU" sz="14400" dirty="0" err="1" smtClean="0"/>
              <a:t>operatory</a:t>
            </a:r>
            <a:r>
              <a:rPr lang="ru-RU" sz="14400" dirty="0" smtClean="0"/>
              <a:t>: </a:t>
            </a:r>
            <a:r>
              <a:rPr lang="ru-RU" sz="14400" dirty="0" err="1" smtClean="0"/>
              <a:t>сase</a:t>
            </a:r>
            <a:r>
              <a:rPr lang="ru-RU" sz="14400" dirty="0" smtClean="0"/>
              <a:t> с </a:t>
            </a:r>
            <a:r>
              <a:rPr lang="ru-RU" sz="14400" dirty="0" err="1" smtClean="0"/>
              <a:t>of</a:t>
            </a:r>
            <a:r>
              <a:rPr lang="ru-RU" sz="14400" dirty="0" smtClean="0"/>
              <a:t> </a:t>
            </a:r>
          </a:p>
          <a:p>
            <a:pPr>
              <a:buNone/>
            </a:pPr>
            <a:r>
              <a:rPr lang="en-US" sz="14400" dirty="0" smtClean="0"/>
              <a:t> </a:t>
            </a:r>
            <a:endParaRPr lang="ru-RU" sz="14400" dirty="0" smtClean="0"/>
          </a:p>
        </p:txBody>
      </p:sp>
    </p:spTree>
  </p:cSld>
  <p:clrMapOvr>
    <a:masterClrMapping/>
  </p:clrMapOvr>
  <p:transition advClick="0" advTm="10000">
    <p:push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00036" y="1571612"/>
          <a:ext cx="8429682" cy="4684555"/>
        </p:xfrm>
        <a:graphic>
          <a:graphicData uri="http://schemas.openxmlformats.org/drawingml/2006/table">
            <a:tbl>
              <a:tblPr/>
              <a:tblGrid>
                <a:gridCol w="1760525"/>
                <a:gridCol w="3864408"/>
                <a:gridCol w="2804749"/>
              </a:tblGrid>
              <a:tr h="9501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err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Tipler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err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Aralyk</a:t>
                      </a:r>
                      <a:r>
                        <a:rPr lang="ru-RU" sz="3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err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Sany</a:t>
                      </a:r>
                      <a:r>
                        <a:rPr lang="ru-RU" sz="3200" b="1" dirty="0" err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ň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manyly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sifrleri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95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solidFill>
                            <a:srgbClr val="7692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Real 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7692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-1.7*10</a:t>
                      </a:r>
                      <a:r>
                        <a:rPr lang="en-US" sz="3200" baseline="30000" dirty="0">
                          <a:solidFill>
                            <a:srgbClr val="7692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38 </a:t>
                      </a:r>
                      <a:r>
                        <a:rPr lang="en-US" sz="3200" dirty="0">
                          <a:solidFill>
                            <a:srgbClr val="7692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…1.7*10</a:t>
                      </a:r>
                      <a:r>
                        <a:rPr lang="en-US" sz="3200" baseline="30000" dirty="0">
                          <a:solidFill>
                            <a:srgbClr val="7692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38</a:t>
                      </a:r>
                      <a:r>
                        <a:rPr lang="en-US" sz="3200" dirty="0">
                          <a:solidFill>
                            <a:srgbClr val="7692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solidFill>
                            <a:srgbClr val="7692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11...12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95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solidFill>
                            <a:srgbClr val="7692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Single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rgbClr val="7692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r>
                        <a:rPr lang="en-US" sz="3200" dirty="0">
                          <a:solidFill>
                            <a:srgbClr val="7692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3.4*10</a:t>
                      </a:r>
                      <a:r>
                        <a:rPr lang="en-US" sz="3200" baseline="30000" dirty="0">
                          <a:solidFill>
                            <a:srgbClr val="7692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38</a:t>
                      </a:r>
                      <a:r>
                        <a:rPr lang="en-US" sz="3200" dirty="0">
                          <a:solidFill>
                            <a:srgbClr val="7692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…3.4*10</a:t>
                      </a:r>
                      <a:r>
                        <a:rPr lang="en-US" sz="3200" baseline="30000" dirty="0">
                          <a:solidFill>
                            <a:srgbClr val="7692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38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rgbClr val="7692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7...8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95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solidFill>
                            <a:srgbClr val="7692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Double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rgbClr val="7692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r>
                        <a:rPr lang="en-US" sz="3200" dirty="0">
                          <a:solidFill>
                            <a:srgbClr val="7692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1.7*10</a:t>
                      </a:r>
                      <a:r>
                        <a:rPr lang="en-US" sz="3200" baseline="30000" dirty="0">
                          <a:solidFill>
                            <a:srgbClr val="7692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308</a:t>
                      </a:r>
                      <a:r>
                        <a:rPr lang="en-US" sz="3200" dirty="0">
                          <a:solidFill>
                            <a:srgbClr val="7692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…1.7*10</a:t>
                      </a:r>
                      <a:r>
                        <a:rPr lang="en-US" sz="3200" baseline="30000" dirty="0">
                          <a:solidFill>
                            <a:srgbClr val="7692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308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rgbClr val="7692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15...16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50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solidFill>
                            <a:srgbClr val="7692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E</a:t>
                      </a:r>
                      <a:r>
                        <a:rPr lang="en-US" sz="3200">
                          <a:solidFill>
                            <a:srgbClr val="7692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x</a:t>
                      </a:r>
                      <a:r>
                        <a:rPr lang="ru-RU" sz="3200">
                          <a:solidFill>
                            <a:srgbClr val="7692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tende</a:t>
                      </a:r>
                      <a:r>
                        <a:rPr lang="en-US" sz="3200">
                          <a:solidFill>
                            <a:srgbClr val="7692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d 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7692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-1.1*10</a:t>
                      </a:r>
                      <a:r>
                        <a:rPr lang="en-US" sz="3200" baseline="30000" dirty="0">
                          <a:solidFill>
                            <a:srgbClr val="7692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4932</a:t>
                      </a:r>
                      <a:r>
                        <a:rPr lang="en-US" sz="3200" dirty="0">
                          <a:solidFill>
                            <a:srgbClr val="7692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…1.1*10</a:t>
                      </a:r>
                      <a:r>
                        <a:rPr lang="en-US" sz="3200" baseline="30000" dirty="0">
                          <a:solidFill>
                            <a:srgbClr val="7692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4932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rgbClr val="7692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19...20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95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7692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Comp 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solidFill>
                            <a:srgbClr val="7692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-2</a:t>
                      </a:r>
                      <a:r>
                        <a:rPr lang="en-US" sz="3200">
                          <a:solidFill>
                            <a:srgbClr val="7692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.2</a:t>
                      </a:r>
                      <a:r>
                        <a:rPr lang="en-US" sz="3200" baseline="30000">
                          <a:solidFill>
                            <a:srgbClr val="7692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63</a:t>
                      </a:r>
                      <a:r>
                        <a:rPr lang="en-US" sz="3200">
                          <a:solidFill>
                            <a:srgbClr val="7692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+1…2.2</a:t>
                      </a:r>
                      <a:r>
                        <a:rPr lang="en-US" sz="3200" baseline="30000">
                          <a:solidFill>
                            <a:srgbClr val="7692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63</a:t>
                      </a:r>
                      <a:r>
                        <a:rPr lang="en-US" sz="3200">
                          <a:solidFill>
                            <a:srgbClr val="7692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-1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rgbClr val="76923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19...20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785786" y="285729"/>
            <a:ext cx="8032968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0" i="0" u="none" strike="noStrike" cap="none" normalizeH="0" baseline="0" dirty="0" err="1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Hakyky</a:t>
            </a:r>
            <a:r>
              <a:rPr kumimoji="0" lang="ru-RU" sz="7200" b="0" i="0" u="none" strike="noStrike" cap="none" normalizeH="0" baseline="0" dirty="0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7200" b="0" i="0" u="none" strike="noStrike" cap="none" normalizeH="0" baseline="0" dirty="0" err="1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tipli</a:t>
            </a:r>
            <a:r>
              <a:rPr kumimoji="0" lang="ru-RU" sz="7200" b="0" i="0" u="none" strike="noStrike" cap="none" normalizeH="0" baseline="0" dirty="0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7200" b="0" i="0" u="none" strike="noStrike" cap="none" normalizeH="0" baseline="0" dirty="0" err="1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bahalar</a:t>
            </a:r>
            <a:r>
              <a:rPr kumimoji="0" lang="ru-RU" sz="7200" b="0" i="0" u="none" strike="noStrike" cap="none" normalizeH="0" baseline="0" dirty="0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10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5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14290"/>
            <a:ext cx="835824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solidFill>
                  <a:srgbClr val="00B050"/>
                </a:solidFill>
                <a:cs typeface="Aharoni" pitchFamily="2" charset="-79"/>
              </a:rPr>
              <a:t>                               </a:t>
            </a:r>
            <a:r>
              <a:rPr lang="tk-TM" sz="5400" dirty="0" smtClean="0">
                <a:solidFill>
                  <a:srgbClr val="00B050"/>
                </a:solidFill>
                <a:latin typeface="Algerian" pitchFamily="82" charset="0"/>
                <a:cs typeface="Aharoni" pitchFamily="2" charset="-79"/>
              </a:rPr>
              <a:t>Mysal</a:t>
            </a:r>
          </a:p>
          <a:p>
            <a:r>
              <a:rPr lang="en-US" sz="5400" dirty="0" err="1" smtClean="0"/>
              <a:t>Bitin</a:t>
            </a:r>
            <a:r>
              <a:rPr lang="en-US" sz="5400" dirty="0" smtClean="0"/>
              <a:t> san </a:t>
            </a:r>
            <a:r>
              <a:rPr lang="en-US" sz="5400" dirty="0" err="1" smtClean="0"/>
              <a:t>berlipdir</a:t>
            </a:r>
            <a:r>
              <a:rPr lang="en-US" sz="5400" dirty="0" smtClean="0"/>
              <a:t>. Eger-de </a:t>
            </a:r>
            <a:r>
              <a:rPr lang="en-US" sz="5400" dirty="0" err="1" smtClean="0"/>
              <a:t>ol</a:t>
            </a:r>
            <a:r>
              <a:rPr lang="en-US" sz="5400" dirty="0" smtClean="0"/>
              <a:t> </a:t>
            </a:r>
            <a:r>
              <a:rPr lang="en-US" sz="5400" dirty="0" err="1" smtClean="0"/>
              <a:t>položitel</a:t>
            </a:r>
            <a:r>
              <a:rPr lang="en-US" sz="5400" dirty="0" smtClean="0"/>
              <a:t> </a:t>
            </a:r>
            <a:r>
              <a:rPr lang="en-US" sz="5400" dirty="0" err="1" smtClean="0"/>
              <a:t>bolsa</a:t>
            </a:r>
            <a:r>
              <a:rPr lang="en-US" sz="5400" dirty="0" smtClean="0"/>
              <a:t>, </a:t>
            </a:r>
            <a:r>
              <a:rPr lang="en-US" sz="5400" dirty="0" err="1" smtClean="0"/>
              <a:t>onda</a:t>
            </a:r>
            <a:r>
              <a:rPr lang="en-US" sz="5400" dirty="0" smtClean="0"/>
              <a:t> </a:t>
            </a:r>
            <a:r>
              <a:rPr lang="en-US" sz="5400" dirty="0" err="1" smtClean="0"/>
              <a:t>ol</a:t>
            </a:r>
            <a:r>
              <a:rPr lang="en-US" sz="5400" dirty="0" smtClean="0"/>
              <a:t> </a:t>
            </a:r>
            <a:r>
              <a:rPr lang="en-US" sz="5400" dirty="0" err="1" smtClean="0"/>
              <a:t>sana</a:t>
            </a:r>
            <a:r>
              <a:rPr lang="en-US" sz="5400" dirty="0" smtClean="0"/>
              <a:t> 1-i </a:t>
            </a:r>
            <a:r>
              <a:rPr lang="en-US" sz="5400" dirty="0" err="1" smtClean="0"/>
              <a:t>goşmaly</a:t>
            </a:r>
            <a:r>
              <a:rPr lang="en-US" sz="5400" dirty="0" smtClean="0"/>
              <a:t>; </a:t>
            </a:r>
            <a:r>
              <a:rPr lang="en-US" sz="5400" dirty="0" err="1" smtClean="0"/>
              <a:t>galan</a:t>
            </a:r>
            <a:r>
              <a:rPr lang="en-US" sz="5400" dirty="0" smtClean="0"/>
              <a:t> </a:t>
            </a:r>
            <a:r>
              <a:rPr lang="en-US" sz="5400" dirty="0" err="1" smtClean="0"/>
              <a:t>ýagdaýda</a:t>
            </a:r>
            <a:r>
              <a:rPr lang="en-US" sz="5400" dirty="0" smtClean="0"/>
              <a:t> </a:t>
            </a:r>
            <a:r>
              <a:rPr lang="en-US" sz="5400" dirty="0" err="1" smtClean="0"/>
              <a:t>ol</a:t>
            </a:r>
            <a:r>
              <a:rPr lang="en-US" sz="5400" dirty="0" smtClean="0"/>
              <a:t> </a:t>
            </a:r>
            <a:r>
              <a:rPr lang="en-US" sz="5400" dirty="0" err="1" smtClean="0"/>
              <a:t>sandan</a:t>
            </a:r>
            <a:r>
              <a:rPr lang="en-US" sz="5400" dirty="0" smtClean="0"/>
              <a:t> 2-ni </a:t>
            </a:r>
            <a:r>
              <a:rPr lang="en-US" sz="5400" dirty="0" err="1" smtClean="0"/>
              <a:t>aýyrmaly</a:t>
            </a:r>
            <a:r>
              <a:rPr lang="en-US" sz="5400" dirty="0" smtClean="0"/>
              <a:t>. </a:t>
            </a:r>
            <a:r>
              <a:rPr lang="en-US" sz="5400" dirty="0" err="1" smtClean="0"/>
              <a:t>Emele</a:t>
            </a:r>
            <a:r>
              <a:rPr lang="en-US" sz="5400" dirty="0" smtClean="0"/>
              <a:t> </a:t>
            </a:r>
            <a:r>
              <a:rPr lang="en-US" sz="5400" dirty="0" err="1" smtClean="0"/>
              <a:t>gelen</a:t>
            </a:r>
            <a:r>
              <a:rPr lang="en-US" sz="5400" dirty="0" smtClean="0"/>
              <a:t> </a:t>
            </a:r>
            <a:r>
              <a:rPr lang="en-US" sz="5400" dirty="0" err="1" smtClean="0"/>
              <a:t>sany</a:t>
            </a:r>
            <a:r>
              <a:rPr lang="en-US" sz="5400" dirty="0" smtClean="0"/>
              <a:t> </a:t>
            </a:r>
            <a:r>
              <a:rPr lang="en-US" sz="5400" dirty="0" err="1" smtClean="0"/>
              <a:t>çapa</a:t>
            </a:r>
            <a:r>
              <a:rPr lang="en-US" sz="5400" dirty="0" smtClean="0"/>
              <a:t> </a:t>
            </a:r>
            <a:r>
              <a:rPr lang="en-US" sz="5400" dirty="0" err="1" smtClean="0"/>
              <a:t>çykarmaly</a:t>
            </a:r>
            <a:endParaRPr lang="ru-RU" sz="5400" dirty="0"/>
          </a:p>
        </p:txBody>
      </p:sp>
    </p:spTree>
  </p:cSld>
  <p:clrMapOvr>
    <a:masterClrMapping/>
  </p:clrMapOvr>
  <p:transition advClick="0" advTm="10000">
    <p:push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214282" y="0"/>
            <a:ext cx="8929718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k-TM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uses </a:t>
            </a:r>
            <a:r>
              <a:rPr kumimoji="0" 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crt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var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a: integer;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begin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clrscr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write ('</a:t>
            </a:r>
            <a:r>
              <a:rPr kumimoji="0" 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sany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giriz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='); read (a);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if a&gt;0 then write('a=', a,' san </a:t>
            </a:r>
            <a:r>
              <a:rPr kumimoji="0" 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polozitel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a+1=',a+1)</a:t>
            </a:r>
            <a:r>
              <a:rPr kumimoji="0" lang="ru-RU" sz="4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else write('a=',a,' san </a:t>
            </a:r>
            <a:r>
              <a:rPr kumimoji="0" 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otrisatel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a-2= ',a-2);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readkey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end.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10000">
    <p:push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357298"/>
            <a:ext cx="878684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dirty="0" err="1" smtClean="0"/>
              <a:t>Ga</a:t>
            </a:r>
            <a:r>
              <a:rPr lang="ru-RU" sz="6000" dirty="0" err="1" smtClean="0"/>
              <a:t>ýtalanýan</a:t>
            </a:r>
            <a:r>
              <a:rPr lang="ru-RU" sz="6000" dirty="0" smtClean="0"/>
              <a:t> </a:t>
            </a:r>
            <a:r>
              <a:rPr lang="ru-RU" sz="6000" dirty="0" err="1" smtClean="0"/>
              <a:t>gurluşly</a:t>
            </a:r>
            <a:r>
              <a:rPr lang="ru-RU" sz="6000" dirty="0" smtClean="0"/>
              <a:t> </a:t>
            </a:r>
            <a:r>
              <a:rPr lang="ru-RU" sz="6000" dirty="0" err="1" smtClean="0"/>
              <a:t>algoritmleri</a:t>
            </a:r>
            <a:r>
              <a:rPr lang="ru-RU" sz="6000" dirty="0" smtClean="0"/>
              <a:t> </a:t>
            </a:r>
            <a:r>
              <a:rPr lang="ru-RU" sz="6000" dirty="0" err="1" smtClean="0"/>
              <a:t>programmalaşdyrmak</a:t>
            </a:r>
            <a:endParaRPr lang="ru-RU" sz="6000" dirty="0"/>
          </a:p>
        </p:txBody>
      </p:sp>
    </p:spTree>
  </p:cSld>
  <p:clrMapOvr>
    <a:masterClrMapping/>
  </p:clrMapOvr>
  <p:transition advClick="0" advTm="10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214282" y="214290"/>
            <a:ext cx="8429685" cy="3262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76923C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800" dirty="0" smtClean="0">
              <a:solidFill>
                <a:srgbClr val="76923C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Parametrli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sikl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operatory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1. 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for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i:= m1 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to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m2 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do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for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i:= m1 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downto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m2 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do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10000">
    <p:push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0"/>
            <a:ext cx="892971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rgbClr val="76923C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Şerti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rgbClr val="76923C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ö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ň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rgbClr val="76923C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ü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nden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goýulýan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operator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while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&lt;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şert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&gt; 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do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Şerti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soňundan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goýulýan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operator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0" i="0" u="none" strike="noStrike" cap="none" normalizeH="0" baseline="0" dirty="0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epeat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until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&lt;</a:t>
            </a:r>
            <a:r>
              <a:rPr kumimoji="0" lang="ru-RU" sz="4800" b="0" i="0" u="none" strike="noStrike" cap="none" normalizeH="0" baseline="0" dirty="0" err="1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şert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&gt;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10000">
    <p:push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k-TM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9-njy synp</a:t>
            </a:r>
            <a:endParaRPr lang="ru-RU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k-TM" sz="48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en-US" sz="4800" dirty="0" err="1" smtClean="0">
                <a:latin typeface="Arial" pitchFamily="34" charset="0"/>
                <a:cs typeface="Arial" pitchFamily="34" charset="0"/>
              </a:rPr>
              <a:t>PaskalABC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800" dirty="0" err="1" smtClean="0">
                <a:latin typeface="Arial" pitchFamily="34" charset="0"/>
                <a:cs typeface="Arial" pitchFamily="34" charset="0"/>
              </a:rPr>
              <a:t>programmany</a:t>
            </a:r>
            <a:r>
              <a:rPr lang="tk-TM" sz="4800" dirty="0" smtClean="0">
                <a:latin typeface="Arial" pitchFamily="34" charset="0"/>
                <a:cs typeface="Arial" pitchFamily="34" charset="0"/>
              </a:rPr>
              <a:t>ň gurluşy</a:t>
            </a:r>
            <a:endParaRPr lang="ru-RU" sz="4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10000">
    <p:push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10000">
    <p:push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k-TM" dirty="0" smtClean="0"/>
              <a:t>Programma-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k-TM" sz="4000" dirty="0" smtClean="0">
                <a:latin typeface="Arial" pitchFamily="34" charset="0"/>
                <a:cs typeface="Arial" pitchFamily="34" charset="0"/>
              </a:rPr>
              <a:t>Kompýuter üçin düşnükli bolan operatorlaryň tertipleşdirilen yzygiderligidir.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10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4400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PaskalABC</a:t>
            </a:r>
            <a:r>
              <a:rPr lang="en-US" sz="4400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programmany</a:t>
            </a:r>
            <a:r>
              <a:rPr lang="tk-TM" sz="4400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ň penjiresiniň umumy görnüşi: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Pupil.учитель1\Desktop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00174"/>
            <a:ext cx="8429684" cy="503379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k-TM" b="1" dirty="0" smtClean="0"/>
              <a:t>     </a:t>
            </a:r>
            <a:r>
              <a:rPr lang="en-US" sz="5400" b="1" dirty="0" err="1" smtClean="0">
                <a:solidFill>
                  <a:srgbClr val="FF0000"/>
                </a:solidFill>
              </a:rPr>
              <a:t>Işjeň</a:t>
            </a:r>
            <a:r>
              <a:rPr lang="en-US" sz="5400" b="1" dirty="0" smtClean="0">
                <a:solidFill>
                  <a:srgbClr val="FF0000"/>
                </a:solidFill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</a:rPr>
              <a:t>penjire</a:t>
            </a:r>
            <a:r>
              <a:rPr lang="tk-TM" sz="5400" b="1" dirty="0" smtClean="0">
                <a:solidFill>
                  <a:srgbClr val="FF0000"/>
                </a:solidFill>
              </a:rPr>
              <a:t>- bu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tk-TM" dirty="0" smtClean="0">
                <a:solidFill>
                  <a:srgbClr val="FF0000"/>
                </a:solidFill>
              </a:rPr>
              <a:t>   </a:t>
            </a:r>
            <a:r>
              <a:rPr lang="en-US" sz="43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ekrany</a:t>
            </a:r>
            <a:r>
              <a:rPr lang="en-US" sz="43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3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doly</a:t>
            </a:r>
            <a:r>
              <a:rPr lang="en-US" sz="43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3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tutup</a:t>
            </a:r>
            <a:r>
              <a:rPr lang="en-US" sz="43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3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ýa-da</a:t>
            </a:r>
            <a:r>
              <a:rPr lang="en-US" sz="43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3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onuň</a:t>
            </a:r>
            <a:r>
              <a:rPr lang="en-US" sz="43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belli </a:t>
            </a:r>
            <a:r>
              <a:rPr lang="en-US" sz="43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bir</a:t>
            </a:r>
            <a:r>
              <a:rPr lang="en-US" sz="43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3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bölegini</a:t>
            </a:r>
            <a:r>
              <a:rPr lang="en-US" sz="43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3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tutup</a:t>
            </a:r>
            <a:r>
              <a:rPr lang="en-US" sz="43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3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biler</a:t>
            </a:r>
            <a:r>
              <a:rPr lang="en-US" sz="43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sz="43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Onuň</a:t>
            </a:r>
            <a:r>
              <a:rPr lang="en-US" sz="43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3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kömegi</a:t>
            </a:r>
            <a:r>
              <a:rPr lang="en-US" sz="43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3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bilen</a:t>
            </a:r>
            <a:r>
              <a:rPr lang="en-US" sz="43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3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ulanyjy</a:t>
            </a:r>
            <a:r>
              <a:rPr lang="en-US" sz="43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3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saýlap</a:t>
            </a:r>
            <a:r>
              <a:rPr lang="en-US" sz="43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3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alan</a:t>
            </a:r>
            <a:r>
              <a:rPr lang="en-US" sz="43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3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hereketini</a:t>
            </a:r>
            <a:r>
              <a:rPr lang="en-US" sz="43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3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takyklaýar</a:t>
            </a:r>
            <a:r>
              <a:rPr lang="en-US" sz="43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sz="43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Işjeň</a:t>
            </a:r>
            <a:r>
              <a:rPr lang="en-US" sz="43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3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penjiräniň</a:t>
            </a:r>
            <a:r>
              <a:rPr lang="en-US" sz="43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3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içinde</a:t>
            </a:r>
            <a:r>
              <a:rPr lang="en-US" sz="43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3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birnäçe</a:t>
            </a:r>
            <a:r>
              <a:rPr lang="en-US" sz="43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3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uçastoklar</a:t>
            </a:r>
            <a:r>
              <a:rPr lang="en-US" sz="43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3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bolup</a:t>
            </a:r>
            <a:r>
              <a:rPr lang="en-US" sz="43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3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bilýär</a:t>
            </a:r>
            <a:r>
              <a:rPr lang="en-US" sz="43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sz="43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Giriş</a:t>
            </a:r>
            <a:r>
              <a:rPr lang="en-US" sz="43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3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uçastogynda</a:t>
            </a:r>
            <a:r>
              <a:rPr lang="en-US" sz="43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3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programmist</a:t>
            </a:r>
            <a:r>
              <a:rPr lang="en-US" sz="43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3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tekst</a:t>
            </a:r>
            <a:r>
              <a:rPr lang="en-US" sz="43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3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ýazgyly</a:t>
            </a:r>
            <a:r>
              <a:rPr lang="en-US" sz="43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3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setiri</a:t>
            </a:r>
            <a:r>
              <a:rPr lang="en-US" sz="43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3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girizip</a:t>
            </a:r>
            <a:r>
              <a:rPr lang="en-US" sz="43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3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biler</a:t>
            </a:r>
            <a:r>
              <a:rPr lang="tk-TM" sz="43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10000">
    <p:push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4000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PaskalABC</a:t>
            </a:r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dilin</a:t>
            </a:r>
            <a:r>
              <a:rPr lang="tk-TM" sz="4000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de </a:t>
            </a:r>
            <a:r>
              <a:rPr lang="en-US" sz="4000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programmany</a:t>
            </a:r>
            <a:r>
              <a:rPr lang="tk-TM" sz="4000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ň umumy görnüşde ýazylyşy: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48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uses </a:t>
            </a:r>
            <a:r>
              <a:rPr lang="en-US" sz="48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crt</a:t>
            </a:r>
            <a:r>
              <a:rPr lang="en-US" sz="48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;</a:t>
            </a:r>
          </a:p>
          <a:p>
            <a:r>
              <a:rPr lang="en-US" sz="48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begin </a:t>
            </a:r>
            <a:endParaRPr lang="tk-TM" sz="4800" b="1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48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clrscr</a:t>
            </a:r>
            <a:r>
              <a:rPr lang="en-US" sz="48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;</a:t>
            </a:r>
          </a:p>
          <a:p>
            <a:r>
              <a:rPr lang="en-US" sz="48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            write ('s</a:t>
            </a:r>
            <a:r>
              <a:rPr lang="tk-TM" sz="48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alam</a:t>
            </a:r>
            <a:r>
              <a:rPr lang="en-US" sz="48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');</a:t>
            </a:r>
          </a:p>
          <a:p>
            <a:r>
              <a:rPr lang="en-US" sz="4800" b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readln</a:t>
            </a:r>
            <a:r>
              <a:rPr lang="en-US" sz="48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;</a:t>
            </a:r>
          </a:p>
          <a:p>
            <a:r>
              <a:rPr lang="en-US" sz="4800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end.</a:t>
            </a:r>
            <a:endParaRPr lang="ru-RU" sz="480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10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k-TM" dirty="0" smtClean="0">
                <a:solidFill>
                  <a:schemeClr val="accent1">
                    <a:lumMod val="75000"/>
                  </a:schemeClr>
                </a:solidFill>
              </a:rPr>
              <a:t>Netijäni almak üçin Shrft we F9 düwmeleri basmaly.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Pupil.учитель1\Desktop\2.jpg"/>
          <p:cNvPicPr>
            <a:picLocks noChangeAspect="1" noChangeArrowheads="1"/>
          </p:cNvPicPr>
          <p:nvPr/>
        </p:nvPicPr>
        <p:blipFill>
          <a:blip r:embed="rId2">
            <a:lum bright="50000" contrast="21000"/>
          </a:blip>
          <a:srcRect/>
          <a:stretch>
            <a:fillRect/>
          </a:stretch>
        </p:blipFill>
        <p:spPr bwMode="auto">
          <a:xfrm>
            <a:off x="1928794" y="2000240"/>
            <a:ext cx="6448425" cy="32385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20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14348" y="500042"/>
            <a:ext cx="7611379" cy="3847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0" i="0" u="none" strike="noStrike" cap="none" normalizeH="0" baseline="0" dirty="0" err="1" smtClean="0">
                <a:ln>
                  <a:noFill/>
                </a:ln>
                <a:solidFill>
                  <a:srgbClr val="76923C"/>
                </a:solidFill>
                <a:effectLst/>
                <a:latin typeface="Calibri"/>
                <a:ea typeface="Calibri" pitchFamily="34" charset="0"/>
                <a:cs typeface="Aharoni" pitchFamily="2" charset="-79"/>
              </a:rPr>
              <a:t>Ç</a:t>
            </a:r>
            <a:r>
              <a:rPr kumimoji="0" lang="ru-RU" sz="6600" b="0" i="0" u="none" strike="noStrike" cap="none" normalizeH="0" baseline="0" dirty="0" err="1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Aharoni" pitchFamily="2" charset="-79"/>
              </a:rPr>
              <a:t>yzykly</a:t>
            </a:r>
            <a:r>
              <a:rPr kumimoji="0" lang="ru-RU" sz="6600" b="0" i="0" u="none" strike="noStrike" cap="none" normalizeH="0" baseline="0" dirty="0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Aharoni" pitchFamily="2" charset="-79"/>
              </a:rPr>
              <a:t> </a:t>
            </a:r>
            <a:r>
              <a:rPr kumimoji="0" lang="ru-RU" sz="6600" b="0" i="0" u="none" strike="noStrike" cap="none" normalizeH="0" baseline="0" dirty="0" err="1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Aharoni" pitchFamily="2" charset="-79"/>
              </a:rPr>
              <a:t>gurluşly</a:t>
            </a:r>
            <a:r>
              <a:rPr kumimoji="0" lang="ru-RU" sz="6600" b="0" i="0" u="none" strike="noStrike" cap="none" normalizeH="0" baseline="0" dirty="0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Aharoni" pitchFamily="2" charset="-79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0" i="0" u="none" strike="noStrike" cap="none" normalizeH="0" baseline="0" dirty="0" err="1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Aharoni" pitchFamily="2" charset="-79"/>
              </a:rPr>
              <a:t>algoritmleri</a:t>
            </a:r>
            <a:r>
              <a:rPr kumimoji="0" lang="ru-RU" sz="6600" b="0" i="0" u="none" strike="noStrike" cap="none" normalizeH="0" baseline="0" dirty="0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Aharoni" pitchFamily="2" charset="-79"/>
              </a:rPr>
              <a:t> </a:t>
            </a:r>
            <a:endParaRPr lang="ru-RU" sz="6600" dirty="0" smtClean="0">
              <a:solidFill>
                <a:srgbClr val="76923C"/>
              </a:solidFill>
              <a:latin typeface="Times New Roman" pitchFamily="18" charset="0"/>
              <a:ea typeface="Calibri" pitchFamily="34" charset="0"/>
              <a:cs typeface="Aharoni" pitchFamily="2" charset="-79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0" i="0" u="none" strike="noStrike" cap="none" normalizeH="0" baseline="0" dirty="0" err="1" smtClean="0">
                <a:ln>
                  <a:noFill/>
                </a:ln>
                <a:solidFill>
                  <a:srgbClr val="76923C"/>
                </a:solidFill>
                <a:effectLst/>
                <a:latin typeface="Times New Roman" pitchFamily="18" charset="0"/>
                <a:ea typeface="Calibri" pitchFamily="34" charset="0"/>
                <a:cs typeface="Aharoni" pitchFamily="2" charset="-79"/>
              </a:rPr>
              <a:t>programmalaşdyrmak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haroni" pitchFamily="2" charset="-79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76923C"/>
              </a:solidFill>
              <a:effectLst/>
              <a:latin typeface="Times New Roman" pitchFamily="18" charset="0"/>
              <a:ea typeface="Calibri" pitchFamily="34" charset="0"/>
              <a:cs typeface="Aharoni" pitchFamily="2" charset="-79"/>
            </a:endParaRPr>
          </a:p>
        </p:txBody>
      </p:sp>
    </p:spTree>
  </p:cSld>
  <p:clrMapOvr>
    <a:masterClrMapping/>
  </p:clrMapOvr>
  <p:transition advClick="0" advTm="10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285728"/>
            <a:ext cx="821537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err="1" smtClean="0">
                <a:solidFill>
                  <a:srgbClr val="76923C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Bu</a:t>
            </a:r>
            <a:r>
              <a:rPr lang="ru-RU" sz="3600" dirty="0" smtClean="0">
                <a:solidFill>
                  <a:srgbClr val="76923C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 </a:t>
            </a:r>
            <a:r>
              <a:rPr lang="ru-RU" sz="3600" dirty="0" err="1" smtClean="0">
                <a:solidFill>
                  <a:srgbClr val="76923C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b</a:t>
            </a:r>
            <a:r>
              <a:rPr lang="ru-RU" sz="3600" dirty="0" err="1" smtClean="0">
                <a:solidFill>
                  <a:srgbClr val="76923C"/>
                </a:solidFill>
                <a:latin typeface="Calibri"/>
                <a:ea typeface="Calibri" pitchFamily="34" charset="0"/>
                <a:cs typeface="Aharoni" pitchFamily="2" charset="-79"/>
              </a:rPr>
              <a:t>ö</a:t>
            </a:r>
            <a:r>
              <a:rPr lang="ru-RU" sz="3600" dirty="0" err="1" smtClean="0">
                <a:solidFill>
                  <a:srgbClr val="76923C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l</a:t>
            </a:r>
            <a:r>
              <a:rPr lang="ru-RU" sz="3600" dirty="0" err="1" smtClean="0">
                <a:solidFill>
                  <a:srgbClr val="76923C"/>
                </a:solidFill>
                <a:latin typeface="Calibri"/>
                <a:ea typeface="Calibri" pitchFamily="34" charset="0"/>
                <a:cs typeface="Aharoni" pitchFamily="2" charset="-79"/>
              </a:rPr>
              <a:t>ü</a:t>
            </a:r>
            <a:r>
              <a:rPr lang="ru-RU" sz="3600" dirty="0" err="1" smtClean="0">
                <a:solidFill>
                  <a:srgbClr val="76923C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mde</a:t>
            </a:r>
            <a:r>
              <a:rPr lang="ru-RU" sz="3600" dirty="0" smtClean="0">
                <a:solidFill>
                  <a:srgbClr val="76923C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 </a:t>
            </a:r>
            <a:r>
              <a:rPr lang="ru-RU" sz="3600" dirty="0" err="1" smtClean="0">
                <a:solidFill>
                  <a:srgbClr val="76923C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ulanylýa</a:t>
            </a:r>
            <a:r>
              <a:rPr lang="en-US" sz="3600" dirty="0" smtClean="0">
                <a:solidFill>
                  <a:srgbClr val="76923C"/>
                </a:solidFill>
                <a:latin typeface="Aharoni" pitchFamily="2" charset="-79"/>
                <a:ea typeface="Calibri" pitchFamily="34" charset="0"/>
                <a:cs typeface="Aharoni" pitchFamily="2" charset="-79"/>
              </a:rPr>
              <a:t>n </a:t>
            </a:r>
            <a:r>
              <a:rPr lang="ru-RU" sz="3600" dirty="0" err="1" smtClean="0">
                <a:solidFill>
                  <a:srgbClr val="76923C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operatorlar</a:t>
            </a:r>
            <a:r>
              <a:rPr lang="ru-RU" sz="3600" dirty="0" smtClean="0">
                <a:solidFill>
                  <a:srgbClr val="76923C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: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dirty="0" smtClean="0">
              <a:latin typeface="Arial" pitchFamily="34" charset="0"/>
              <a:cs typeface="Aharoni" pitchFamily="2" charset="-79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err="1" smtClean="0">
                <a:solidFill>
                  <a:srgbClr val="76923C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Baha</a:t>
            </a:r>
            <a:r>
              <a:rPr lang="ru-RU" sz="3600" dirty="0" smtClean="0">
                <a:solidFill>
                  <a:srgbClr val="76923C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 </a:t>
            </a:r>
            <a:r>
              <a:rPr lang="ru-RU" sz="3600" dirty="0" err="1" smtClean="0">
                <a:solidFill>
                  <a:srgbClr val="76923C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bermek</a:t>
            </a:r>
            <a:r>
              <a:rPr lang="ru-RU" sz="3600" dirty="0" smtClean="0">
                <a:solidFill>
                  <a:srgbClr val="76923C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 </a:t>
            </a:r>
            <a:r>
              <a:rPr lang="ru-RU" sz="3600" dirty="0" err="1" smtClean="0">
                <a:solidFill>
                  <a:srgbClr val="76923C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operatory</a:t>
            </a:r>
            <a:r>
              <a:rPr lang="ru-RU" sz="3600" dirty="0" smtClean="0">
                <a:solidFill>
                  <a:srgbClr val="76923C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  : = .</a:t>
            </a:r>
            <a:endParaRPr lang="ru-RU" sz="3600" dirty="0" smtClean="0">
              <a:latin typeface="Arial" pitchFamily="34" charset="0"/>
              <a:cs typeface="Aharoni" pitchFamily="2" charset="-79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err="1" smtClean="0">
                <a:solidFill>
                  <a:srgbClr val="76923C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Giriş</a:t>
            </a:r>
            <a:r>
              <a:rPr lang="ru-RU" sz="3600" dirty="0" smtClean="0">
                <a:solidFill>
                  <a:srgbClr val="76923C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 </a:t>
            </a:r>
            <a:r>
              <a:rPr lang="ru-RU" sz="3600" dirty="0" err="1" smtClean="0">
                <a:solidFill>
                  <a:srgbClr val="76923C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operator</a:t>
            </a:r>
            <a:r>
              <a:rPr lang="en-US" sz="3600" dirty="0" err="1" smtClean="0">
                <a:solidFill>
                  <a:srgbClr val="76923C"/>
                </a:solidFill>
                <a:latin typeface="Aharoni" pitchFamily="2" charset="-79"/>
                <a:ea typeface="Calibri" pitchFamily="34" charset="0"/>
                <a:cs typeface="Aharoni" pitchFamily="2" charset="-79"/>
              </a:rPr>
              <a:t>lary</a:t>
            </a:r>
            <a:r>
              <a:rPr lang="ru-RU" sz="3600" dirty="0" smtClean="0">
                <a:solidFill>
                  <a:srgbClr val="76923C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:  </a:t>
            </a:r>
            <a:r>
              <a:rPr lang="ru-RU" sz="3600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read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, </a:t>
            </a:r>
            <a:r>
              <a:rPr lang="ru-RU" sz="3600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readln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 </a:t>
            </a:r>
            <a:r>
              <a:rPr lang="ru-RU" sz="3600" dirty="0" smtClean="0">
                <a:solidFill>
                  <a:srgbClr val="76923C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.</a:t>
            </a:r>
            <a:endParaRPr lang="ru-RU" sz="3600" dirty="0" smtClean="0">
              <a:latin typeface="Arial" pitchFamily="34" charset="0"/>
              <a:cs typeface="Aharoni" pitchFamily="2" charset="-79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err="1" smtClean="0">
                <a:solidFill>
                  <a:srgbClr val="76923C"/>
                </a:solidFill>
                <a:latin typeface="Calibri"/>
                <a:ea typeface="Calibri" pitchFamily="34" charset="0"/>
                <a:cs typeface="Aharoni" pitchFamily="2" charset="-79"/>
              </a:rPr>
              <a:t>Ç</a:t>
            </a:r>
            <a:r>
              <a:rPr lang="ru-RU" sz="3600" dirty="0" err="1" smtClean="0">
                <a:solidFill>
                  <a:srgbClr val="76923C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ykyş</a:t>
            </a:r>
            <a:r>
              <a:rPr lang="ru-RU" sz="3600" dirty="0" smtClean="0">
                <a:solidFill>
                  <a:srgbClr val="76923C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 </a:t>
            </a:r>
            <a:r>
              <a:rPr lang="ru-RU" sz="3600" dirty="0" err="1" smtClean="0">
                <a:solidFill>
                  <a:srgbClr val="76923C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operatorlary</a:t>
            </a:r>
            <a:r>
              <a:rPr lang="ru-RU" sz="3600" dirty="0" smtClean="0">
                <a:solidFill>
                  <a:srgbClr val="76923C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:   </a:t>
            </a:r>
            <a:r>
              <a:rPr lang="ru-RU" sz="3600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write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, </a:t>
            </a:r>
            <a:r>
              <a:rPr lang="ru-RU" sz="3600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writeln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 </a:t>
            </a:r>
            <a:r>
              <a:rPr lang="ru-RU" sz="3600" dirty="0" smtClean="0">
                <a:solidFill>
                  <a:srgbClr val="76923C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.</a:t>
            </a:r>
            <a:endParaRPr lang="ru-RU" sz="3600" dirty="0" smtClean="0">
              <a:latin typeface="Arial" pitchFamily="34" charset="0"/>
              <a:cs typeface="Aharoni" pitchFamily="2" charset="-79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err="1" smtClean="0">
                <a:solidFill>
                  <a:srgbClr val="76923C"/>
                </a:solidFill>
                <a:latin typeface="Calibri"/>
                <a:ea typeface="Calibri" pitchFamily="34" charset="0"/>
                <a:cs typeface="Aharoni" pitchFamily="2" charset="-79"/>
              </a:rPr>
              <a:t>Ü</a:t>
            </a:r>
            <a:r>
              <a:rPr lang="ru-RU" sz="3600" dirty="0" err="1" smtClean="0">
                <a:solidFill>
                  <a:srgbClr val="76923C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ýtgeý</a:t>
            </a:r>
            <a:r>
              <a:rPr lang="ru-RU" sz="3600" dirty="0" err="1" smtClean="0">
                <a:solidFill>
                  <a:srgbClr val="76923C"/>
                </a:solidFill>
                <a:latin typeface="Calibri"/>
                <a:ea typeface="Calibri" pitchFamily="34" charset="0"/>
                <a:cs typeface="Aharoni" pitchFamily="2" charset="-79"/>
              </a:rPr>
              <a:t>ä</a:t>
            </a:r>
            <a:r>
              <a:rPr lang="ru-RU" sz="3600" dirty="0" err="1" smtClean="0">
                <a:solidFill>
                  <a:srgbClr val="76923C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n</a:t>
            </a:r>
            <a:r>
              <a:rPr lang="ru-RU" sz="3600" dirty="0" smtClean="0">
                <a:solidFill>
                  <a:srgbClr val="76923C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 </a:t>
            </a:r>
            <a:r>
              <a:rPr lang="ru-RU" sz="3600" dirty="0" err="1" smtClean="0">
                <a:solidFill>
                  <a:srgbClr val="76923C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ululuklary</a:t>
            </a:r>
            <a:r>
              <a:rPr lang="ru-RU" sz="3600" dirty="0" smtClean="0">
                <a:solidFill>
                  <a:srgbClr val="76923C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 </a:t>
            </a:r>
            <a:r>
              <a:rPr lang="ru-RU" sz="3600" dirty="0" err="1" smtClean="0">
                <a:solidFill>
                  <a:srgbClr val="76923C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beýan</a:t>
            </a:r>
            <a:endParaRPr lang="ru-RU" sz="3600" dirty="0" smtClean="0">
              <a:solidFill>
                <a:srgbClr val="76923C"/>
              </a:solidFill>
              <a:latin typeface="Times New Roman" pitchFamily="18" charset="0"/>
              <a:ea typeface="Calibri" pitchFamily="34" charset="0"/>
              <a:cs typeface="Aharoni" pitchFamily="2" charset="-79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solidFill>
                  <a:srgbClr val="76923C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                      </a:t>
            </a:r>
            <a:r>
              <a:rPr lang="ru-RU" sz="3600" dirty="0" err="1" smtClean="0">
                <a:solidFill>
                  <a:srgbClr val="76923C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edý</a:t>
            </a:r>
            <a:r>
              <a:rPr lang="ru-RU" sz="3600" dirty="0" err="1" smtClean="0">
                <a:solidFill>
                  <a:srgbClr val="76923C"/>
                </a:solidFill>
                <a:latin typeface="Calibri"/>
                <a:ea typeface="Calibri" pitchFamily="34" charset="0"/>
                <a:cs typeface="Aharoni" pitchFamily="2" charset="-79"/>
              </a:rPr>
              <a:t>ä</a:t>
            </a:r>
            <a:r>
              <a:rPr lang="ru-RU" sz="3600" dirty="0" err="1" smtClean="0">
                <a:solidFill>
                  <a:srgbClr val="76923C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n</a:t>
            </a:r>
            <a:r>
              <a:rPr lang="ru-RU" sz="3600" dirty="0" smtClean="0">
                <a:solidFill>
                  <a:srgbClr val="76923C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 </a:t>
            </a:r>
            <a:r>
              <a:rPr lang="ru-RU" sz="3600" dirty="0" err="1" smtClean="0">
                <a:solidFill>
                  <a:srgbClr val="76923C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b</a:t>
            </a:r>
            <a:r>
              <a:rPr lang="ru-RU" sz="3600" dirty="0" err="1" smtClean="0">
                <a:solidFill>
                  <a:srgbClr val="76923C"/>
                </a:solidFill>
                <a:latin typeface="Calibri"/>
                <a:ea typeface="Calibri" pitchFamily="34" charset="0"/>
                <a:cs typeface="Aharoni" pitchFamily="2" charset="-79"/>
              </a:rPr>
              <a:t>ö</a:t>
            </a:r>
            <a:r>
              <a:rPr lang="ru-RU" sz="3600" dirty="0" err="1" smtClean="0">
                <a:solidFill>
                  <a:srgbClr val="76923C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l</a:t>
            </a:r>
            <a:r>
              <a:rPr lang="ru-RU" sz="3600" dirty="0" err="1" smtClean="0">
                <a:solidFill>
                  <a:srgbClr val="76923C"/>
                </a:solidFill>
                <a:latin typeface="Calibri"/>
                <a:ea typeface="Calibri" pitchFamily="34" charset="0"/>
                <a:cs typeface="Aharoni" pitchFamily="2" charset="-79"/>
              </a:rPr>
              <a:t>ü</a:t>
            </a:r>
            <a:r>
              <a:rPr lang="ru-RU" sz="3600" dirty="0" err="1" smtClean="0">
                <a:solidFill>
                  <a:srgbClr val="76923C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mi</a:t>
            </a:r>
            <a:r>
              <a:rPr lang="ru-RU" sz="3600" dirty="0" smtClean="0">
                <a:solidFill>
                  <a:srgbClr val="76923C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:  </a:t>
            </a:r>
            <a:r>
              <a:rPr lang="ru-RU" sz="3600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var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 .</a:t>
            </a:r>
            <a:endParaRPr lang="ru-RU" sz="3600" dirty="0" smtClean="0">
              <a:solidFill>
                <a:srgbClr val="76923C"/>
              </a:solidFill>
              <a:latin typeface="Aharoni" pitchFamily="2" charset="-79"/>
              <a:ea typeface="Calibri" pitchFamily="34" charset="0"/>
              <a:cs typeface="Aharoni" pitchFamily="2" charset="-79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err="1" smtClean="0">
                <a:solidFill>
                  <a:srgbClr val="76923C"/>
                </a:solidFill>
                <a:latin typeface="Aharoni" pitchFamily="2" charset="-79"/>
                <a:ea typeface="Calibri" pitchFamily="34" charset="0"/>
                <a:cs typeface="Aharoni" pitchFamily="2" charset="-79"/>
              </a:rPr>
              <a:t>Arifmetiki</a:t>
            </a:r>
            <a:r>
              <a:rPr lang="en-US" sz="3600" dirty="0" smtClean="0">
                <a:solidFill>
                  <a:srgbClr val="76923C"/>
                </a:solidFill>
                <a:latin typeface="Aharoni" pitchFamily="2" charset="-79"/>
                <a:ea typeface="Calibri" pitchFamily="34" charset="0"/>
                <a:cs typeface="Aharoni" pitchFamily="2" charset="-79"/>
              </a:rPr>
              <a:t> </a:t>
            </a:r>
            <a:r>
              <a:rPr lang="en-US" sz="3600" dirty="0" err="1" smtClean="0">
                <a:solidFill>
                  <a:srgbClr val="76923C"/>
                </a:solidFill>
                <a:latin typeface="Aharoni" pitchFamily="2" charset="-79"/>
                <a:ea typeface="Calibri" pitchFamily="34" charset="0"/>
                <a:cs typeface="Aharoni" pitchFamily="2" charset="-79"/>
              </a:rPr>
              <a:t>amallar</a:t>
            </a:r>
            <a:r>
              <a:rPr lang="en-US" sz="3600" dirty="0" smtClean="0">
                <a:solidFill>
                  <a:srgbClr val="76923C"/>
                </a:solidFill>
                <a:latin typeface="Aharoni" pitchFamily="2" charset="-79"/>
                <a:ea typeface="Calibri" pitchFamily="34" charset="0"/>
                <a:cs typeface="Aharoni" pitchFamily="2" charset="-79"/>
              </a:rPr>
              <a:t>: </a:t>
            </a:r>
            <a:endParaRPr lang="ru-RU" sz="3600" dirty="0" smtClean="0">
              <a:solidFill>
                <a:srgbClr val="76923C"/>
              </a:solidFill>
              <a:latin typeface="Aharoni" pitchFamily="2" charset="-79"/>
              <a:ea typeface="Calibri" pitchFamily="34" charset="0"/>
              <a:cs typeface="Aharoni" pitchFamily="2" charset="-79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0000"/>
                </a:solidFill>
                <a:latin typeface="Aharoni" pitchFamily="2" charset="-79"/>
                <a:ea typeface="Calibri" pitchFamily="34" charset="0"/>
                <a:cs typeface="Aharoni" pitchFamily="2" charset="-79"/>
              </a:rPr>
              <a:t>div</a:t>
            </a:r>
            <a:r>
              <a:rPr lang="en-US" sz="3600" dirty="0" smtClean="0">
                <a:solidFill>
                  <a:srgbClr val="76923C"/>
                </a:solidFill>
                <a:latin typeface="Aharoni" pitchFamily="2" charset="-79"/>
                <a:ea typeface="Calibri" pitchFamily="34" charset="0"/>
                <a:cs typeface="Aharoni" pitchFamily="2" charset="-79"/>
              </a:rPr>
              <a:t> (</a:t>
            </a:r>
            <a:r>
              <a:rPr lang="en-US" sz="3600" dirty="0" err="1" smtClean="0">
                <a:solidFill>
                  <a:srgbClr val="76923C"/>
                </a:solidFill>
                <a:latin typeface="Aharoni" pitchFamily="2" charset="-79"/>
                <a:ea typeface="Calibri" pitchFamily="34" charset="0"/>
                <a:cs typeface="Aharoni" pitchFamily="2" charset="-79"/>
              </a:rPr>
              <a:t>bitinle</a:t>
            </a:r>
            <a:r>
              <a:rPr lang="ru-RU" sz="3600" dirty="0" err="1" smtClean="0">
                <a:solidFill>
                  <a:srgbClr val="76923C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ý</a:t>
            </a:r>
            <a:r>
              <a:rPr lang="en-US" sz="3600" dirty="0" smtClean="0">
                <a:solidFill>
                  <a:srgbClr val="76923C"/>
                </a:solidFill>
                <a:latin typeface="Aharoni" pitchFamily="2" charset="-79"/>
                <a:ea typeface="Calibri" pitchFamily="34" charset="0"/>
                <a:cs typeface="Aharoni" pitchFamily="2" charset="-79"/>
              </a:rPr>
              <a:t>in b</a:t>
            </a:r>
            <a:r>
              <a:rPr lang="ru-RU" sz="3600" dirty="0" err="1" smtClean="0">
                <a:solidFill>
                  <a:srgbClr val="76923C"/>
                </a:solidFill>
                <a:latin typeface="Calibri"/>
                <a:ea typeface="Calibri" pitchFamily="34" charset="0"/>
                <a:cs typeface="Aharoni" pitchFamily="2" charset="-79"/>
              </a:rPr>
              <a:t>ö</a:t>
            </a:r>
            <a:r>
              <a:rPr lang="en-US" sz="3600" dirty="0" err="1" smtClean="0">
                <a:solidFill>
                  <a:srgbClr val="76923C"/>
                </a:solidFill>
                <a:latin typeface="Aharoni" pitchFamily="2" charset="-79"/>
                <a:ea typeface="Calibri" pitchFamily="34" charset="0"/>
                <a:cs typeface="Aharoni" pitchFamily="2" charset="-79"/>
              </a:rPr>
              <a:t>lmek</a:t>
            </a:r>
            <a:r>
              <a:rPr lang="en-US" sz="3600" dirty="0" smtClean="0">
                <a:solidFill>
                  <a:srgbClr val="76923C"/>
                </a:solidFill>
                <a:latin typeface="Aharoni" pitchFamily="2" charset="-79"/>
                <a:ea typeface="Calibri" pitchFamily="34" charset="0"/>
                <a:cs typeface="Aharoni" pitchFamily="2" charset="-79"/>
              </a:rPr>
              <a:t>), </a:t>
            </a:r>
            <a:endParaRPr lang="ru-RU" sz="3600" dirty="0" smtClean="0">
              <a:latin typeface="Arial" pitchFamily="34" charset="0"/>
              <a:cs typeface="Aharoni" pitchFamily="2" charset="-79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solidFill>
                  <a:srgbClr val="76923C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                     </a:t>
            </a:r>
            <a:r>
              <a:rPr lang="en-US" sz="3600" dirty="0" smtClean="0">
                <a:solidFill>
                  <a:srgbClr val="FF0000"/>
                </a:solidFill>
                <a:latin typeface="Aharoni" pitchFamily="2" charset="-79"/>
                <a:ea typeface="Calibri" pitchFamily="34" charset="0"/>
                <a:cs typeface="Aharoni" pitchFamily="2" charset="-79"/>
              </a:rPr>
              <a:t>mod </a:t>
            </a:r>
            <a:r>
              <a:rPr lang="en-US" sz="3600" dirty="0" smtClean="0">
                <a:solidFill>
                  <a:srgbClr val="76923C"/>
                </a:solidFill>
                <a:latin typeface="Aharoni" pitchFamily="2" charset="-79"/>
                <a:ea typeface="Calibri" pitchFamily="34" charset="0"/>
                <a:cs typeface="Aharoni" pitchFamily="2" charset="-79"/>
              </a:rPr>
              <a:t>(</a:t>
            </a:r>
            <a:r>
              <a:rPr lang="en-US" sz="3600" dirty="0" err="1" smtClean="0">
                <a:solidFill>
                  <a:srgbClr val="76923C"/>
                </a:solidFill>
                <a:latin typeface="Aharoni" pitchFamily="2" charset="-79"/>
                <a:ea typeface="Calibri" pitchFamily="34" charset="0"/>
                <a:cs typeface="Aharoni" pitchFamily="2" charset="-79"/>
              </a:rPr>
              <a:t>galyndy</a:t>
            </a:r>
            <a:r>
              <a:rPr lang="ru-RU" sz="3600" dirty="0" err="1" smtClean="0">
                <a:solidFill>
                  <a:srgbClr val="76923C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ly</a:t>
            </a:r>
            <a:r>
              <a:rPr lang="ru-RU" sz="3600" dirty="0" smtClean="0">
                <a:solidFill>
                  <a:srgbClr val="76923C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 </a:t>
            </a:r>
            <a:r>
              <a:rPr lang="ru-RU" sz="3600" dirty="0" err="1" smtClean="0">
                <a:solidFill>
                  <a:srgbClr val="76923C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b</a:t>
            </a:r>
            <a:r>
              <a:rPr lang="ru-RU" sz="3600" dirty="0" err="1" smtClean="0">
                <a:solidFill>
                  <a:srgbClr val="76923C"/>
                </a:solidFill>
                <a:latin typeface="Calibri"/>
                <a:ea typeface="Calibri" pitchFamily="34" charset="0"/>
                <a:cs typeface="Aharoni" pitchFamily="2" charset="-79"/>
              </a:rPr>
              <a:t>ö</a:t>
            </a:r>
            <a:r>
              <a:rPr lang="ru-RU" sz="3600" dirty="0" err="1" smtClean="0">
                <a:solidFill>
                  <a:srgbClr val="76923C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lmek</a:t>
            </a:r>
            <a:r>
              <a:rPr lang="ru-RU" sz="3600" dirty="0" smtClean="0">
                <a:solidFill>
                  <a:srgbClr val="76923C"/>
                </a:solidFill>
                <a:latin typeface="Times New Roman" pitchFamily="18" charset="0"/>
                <a:ea typeface="Calibri" pitchFamily="34" charset="0"/>
                <a:cs typeface="Aharoni" pitchFamily="2" charset="-79"/>
              </a:rPr>
              <a:t>).</a:t>
            </a:r>
            <a:r>
              <a:rPr lang="en-US" sz="3600" dirty="0" smtClean="0">
                <a:solidFill>
                  <a:srgbClr val="76923C"/>
                </a:solidFill>
                <a:latin typeface="Aharoni" pitchFamily="2" charset="-79"/>
                <a:ea typeface="Calibri" pitchFamily="34" charset="0"/>
                <a:cs typeface="Aharoni" pitchFamily="2" charset="-79"/>
              </a:rPr>
              <a:t> </a:t>
            </a:r>
            <a:endParaRPr lang="en-US" sz="3600" dirty="0" smtClean="0"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p:transition advClick="0" advTm="10000">
    <p:push dir="r"/>
  </p:transition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2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103</TotalTime>
  <Words>512</Words>
  <Application>Microsoft Office PowerPoint</Application>
  <PresentationFormat>Экран (4:3)</PresentationFormat>
  <Paragraphs>114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Солнцестояние</vt:lpstr>
      <vt:lpstr>                  </vt:lpstr>
      <vt:lpstr>9-njy synp</vt:lpstr>
      <vt:lpstr>Programma- </vt:lpstr>
      <vt:lpstr>PaskalABC programmanyň penjiresiniň umumy görnüşi:</vt:lpstr>
      <vt:lpstr>     Işjeň penjire- bu</vt:lpstr>
      <vt:lpstr>PaskalABC dilinde programmanyň umumy görnüşde ýazylyşy:</vt:lpstr>
      <vt:lpstr>Netijäni almak üçin Shrft we F9 düwmeleri basmaly.</vt:lpstr>
      <vt:lpstr>Слайд 8</vt:lpstr>
      <vt:lpstr>Слайд 9</vt:lpstr>
      <vt:lpstr>Слайд 10</vt:lpstr>
      <vt:lpstr>  Ikibelgili san berlipdir. Onuň sifrleriniň jemini we köpeltmek hasylyny tapmaly.  </vt:lpstr>
      <vt:lpstr>    Şahalanýan gurluşly algoritmleri programmalaşdyrmak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    </dc:title>
  <dc:creator>Master</dc:creator>
  <cp:lastModifiedBy>meylis1998</cp:lastModifiedBy>
  <cp:revision>13</cp:revision>
  <dcterms:created xsi:type="dcterms:W3CDTF">2010-10-16T12:03:45Z</dcterms:created>
  <dcterms:modified xsi:type="dcterms:W3CDTF">2015-01-25T16:07:19Z</dcterms:modified>
</cp:coreProperties>
</file>