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23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10080625" cy="7559675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364" autoAdjust="0"/>
  </p:normalViewPr>
  <p:slideViewPr>
    <p:cSldViewPr snapToGrid="0">
      <p:cViewPr>
        <p:scale>
          <a:sx n="71" d="100"/>
          <a:sy n="71" d="100"/>
        </p:scale>
        <p:origin x="330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10737" y="0"/>
            <a:ext cx="6503045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613781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503" y="3779837"/>
            <a:ext cx="4562464" cy="2500666"/>
          </a:xfrm>
        </p:spPr>
        <p:txBody>
          <a:bodyPr anchor="t">
            <a:normAutofit/>
          </a:bodyPr>
          <a:lstStyle>
            <a:lvl1pPr algn="r">
              <a:defRPr sz="463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9602" y="2500918"/>
            <a:ext cx="4372365" cy="1278920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764" b="0">
                <a:solidFill>
                  <a:schemeClr val="tx1"/>
                </a:solidFill>
              </a:defRPr>
            </a:lvl1pPr>
            <a:lvl2pPr marL="377979" indent="0" algn="ctr">
              <a:buNone/>
              <a:defRPr sz="1653"/>
            </a:lvl2pPr>
            <a:lvl3pPr marL="755957" indent="0" algn="ctr">
              <a:buNone/>
              <a:defRPr sz="1488"/>
            </a:lvl3pPr>
            <a:lvl4pPr marL="1133936" indent="0" algn="ctr">
              <a:buNone/>
              <a:defRPr sz="1323"/>
            </a:lvl4pPr>
            <a:lvl5pPr marL="1511915" indent="0" algn="ctr">
              <a:buNone/>
              <a:defRPr sz="1323"/>
            </a:lvl5pPr>
            <a:lvl6pPr marL="1889893" indent="0" algn="ctr">
              <a:buNone/>
              <a:defRPr sz="1323"/>
            </a:lvl6pPr>
            <a:lvl7pPr marL="2267872" indent="0" algn="ctr">
              <a:buNone/>
              <a:defRPr sz="1323"/>
            </a:lvl7pPr>
            <a:lvl8pPr marL="2645851" indent="0" algn="ctr">
              <a:buNone/>
              <a:defRPr sz="1323"/>
            </a:lvl8pPr>
            <a:lvl9pPr marL="3023829" indent="0" algn="ctr">
              <a:buNone/>
              <a:defRPr sz="1323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09574" y="3595936"/>
            <a:ext cx="343657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25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25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205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TextBox 16"/>
          <p:cNvSpPr txBox="1"/>
          <p:nvPr/>
        </p:nvSpPr>
        <p:spPr>
          <a:xfrm>
            <a:off x="1821064" y="701669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504" y="890734"/>
            <a:ext cx="6488190" cy="11874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38026" y="2259611"/>
            <a:ext cx="6309666" cy="44093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59188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TextBox 22"/>
          <p:cNvSpPr txBox="1"/>
          <p:nvPr/>
        </p:nvSpPr>
        <p:spPr>
          <a:xfrm rot="5400000">
            <a:off x="8475883" y="534546"/>
            <a:ext cx="343621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0897" y="888265"/>
            <a:ext cx="1096796" cy="5780678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65834" y="1069697"/>
            <a:ext cx="5198446" cy="559924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332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1956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1064" y="701669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37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7903" y="3526337"/>
            <a:ext cx="6578666" cy="1513446"/>
          </a:xfrm>
        </p:spPr>
        <p:txBody>
          <a:bodyPr anchor="t">
            <a:normAutofit/>
          </a:bodyPr>
          <a:lstStyle>
            <a:lvl1pPr algn="r">
              <a:defRPr sz="308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8399" y="2504617"/>
            <a:ext cx="6397729" cy="1021719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764">
                <a:solidFill>
                  <a:schemeClr val="tx1"/>
                </a:solidFill>
              </a:defRPr>
            </a:lvl1pPr>
            <a:lvl2pPr marL="377979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57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91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9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7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8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82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13415" y="3333392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68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2336" y="888266"/>
            <a:ext cx="6485356" cy="119237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66724" y="2267241"/>
            <a:ext cx="3148042" cy="440170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5263" y="2267241"/>
            <a:ext cx="3152430" cy="440170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/>
        </p:nvSpPr>
        <p:spPr>
          <a:xfrm>
            <a:off x="1821064" y="701669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286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1821064" y="701669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4721" y="888265"/>
            <a:ext cx="6482972" cy="118721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4721" y="2264775"/>
            <a:ext cx="3150045" cy="786852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5" b="0" cap="none" baseline="0">
                <a:solidFill>
                  <a:schemeClr val="accent6"/>
                </a:solidFill>
              </a:defRPr>
            </a:lvl1pPr>
            <a:lvl2pPr marL="377979" indent="0">
              <a:buNone/>
              <a:defRPr sz="1653" b="1"/>
            </a:lvl2pPr>
            <a:lvl3pPr marL="755957" indent="0">
              <a:buNone/>
              <a:defRPr sz="1488" b="1"/>
            </a:lvl3pPr>
            <a:lvl4pPr marL="1133936" indent="0">
              <a:buNone/>
              <a:defRPr sz="1323" b="1"/>
            </a:lvl4pPr>
            <a:lvl5pPr marL="1511915" indent="0">
              <a:buNone/>
              <a:defRPr sz="1323" b="1"/>
            </a:lvl5pPr>
            <a:lvl6pPr marL="1889893" indent="0">
              <a:buNone/>
              <a:defRPr sz="1323" b="1"/>
            </a:lvl6pPr>
            <a:lvl7pPr marL="2267872" indent="0">
              <a:buNone/>
              <a:defRPr sz="1323" b="1"/>
            </a:lvl7pPr>
            <a:lvl8pPr marL="2645851" indent="0">
              <a:buNone/>
              <a:defRPr sz="1323" b="1"/>
            </a:lvl8pPr>
            <a:lvl9pPr marL="3023829" indent="0">
              <a:buNone/>
              <a:defRPr sz="132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63531" y="3143064"/>
            <a:ext cx="3151235" cy="35258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95263" y="2264775"/>
            <a:ext cx="3152430" cy="786852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5" b="0" cap="none" baseline="0">
                <a:solidFill>
                  <a:schemeClr val="accent6"/>
                </a:solidFill>
              </a:defRPr>
            </a:lvl1pPr>
            <a:lvl2pPr marL="377979" indent="0">
              <a:buNone/>
              <a:defRPr sz="1653" b="1"/>
            </a:lvl2pPr>
            <a:lvl3pPr marL="755957" indent="0">
              <a:buNone/>
              <a:defRPr sz="1488" b="1"/>
            </a:lvl3pPr>
            <a:lvl4pPr marL="1133936" indent="0">
              <a:buNone/>
              <a:defRPr sz="1323" b="1"/>
            </a:lvl4pPr>
            <a:lvl5pPr marL="1511915" indent="0">
              <a:buNone/>
              <a:defRPr sz="1323" b="1"/>
            </a:lvl5pPr>
            <a:lvl6pPr marL="1889893" indent="0">
              <a:buNone/>
              <a:defRPr sz="1323" b="1"/>
            </a:lvl6pPr>
            <a:lvl7pPr marL="2267872" indent="0">
              <a:buNone/>
              <a:defRPr sz="1323" b="1"/>
            </a:lvl7pPr>
            <a:lvl8pPr marL="2645851" indent="0">
              <a:buNone/>
              <a:defRPr sz="1323" b="1"/>
            </a:lvl8pPr>
            <a:lvl9pPr marL="3023829" indent="0">
              <a:buNone/>
              <a:defRPr sz="132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95263" y="3143064"/>
            <a:ext cx="3152429" cy="352587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9205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1821064" y="701669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454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1375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1300280" y="1243016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8194" y="1429282"/>
            <a:ext cx="2337928" cy="2082355"/>
          </a:xfrm>
        </p:spPr>
        <p:txBody>
          <a:bodyPr anchor="b">
            <a:normAutofit/>
          </a:bodyPr>
          <a:lstStyle>
            <a:lvl1pPr algn="l">
              <a:defRPr sz="220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7329" y="888265"/>
            <a:ext cx="4140363" cy="5780678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8192" y="3512146"/>
            <a:ext cx="2337928" cy="2630561"/>
          </a:xfrm>
        </p:spPr>
        <p:txBody>
          <a:bodyPr>
            <a:normAutofit/>
          </a:bodyPr>
          <a:lstStyle>
            <a:lvl1pPr marL="0" indent="0" algn="l">
              <a:buNone/>
              <a:defRPr sz="1543"/>
            </a:lvl1pPr>
            <a:lvl2pPr marL="377979" indent="0">
              <a:buNone/>
              <a:defRPr sz="1157"/>
            </a:lvl2pPr>
            <a:lvl3pPr marL="755957" indent="0">
              <a:buNone/>
              <a:defRPr sz="992"/>
            </a:lvl3pPr>
            <a:lvl4pPr marL="1133936" indent="0">
              <a:buNone/>
              <a:defRPr sz="827"/>
            </a:lvl4pPr>
            <a:lvl5pPr marL="1511915" indent="0">
              <a:buNone/>
              <a:defRPr sz="827"/>
            </a:lvl5pPr>
            <a:lvl6pPr marL="1889893" indent="0">
              <a:buNone/>
              <a:defRPr sz="827"/>
            </a:lvl6pPr>
            <a:lvl7pPr marL="2267872" indent="0">
              <a:buNone/>
              <a:defRPr sz="827"/>
            </a:lvl7pPr>
            <a:lvl8pPr marL="2645851" indent="0">
              <a:buNone/>
              <a:defRPr sz="827"/>
            </a:lvl8pPr>
            <a:lvl9pPr marL="3023829" indent="0">
              <a:buNone/>
              <a:defRPr sz="82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772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10736" y="0"/>
            <a:ext cx="8064897" cy="7559675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9173510" y="0"/>
            <a:ext cx="3024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extBox 12"/>
          <p:cNvSpPr txBox="1"/>
          <p:nvPr/>
        </p:nvSpPr>
        <p:spPr>
          <a:xfrm>
            <a:off x="1300280" y="1243016"/>
            <a:ext cx="343657" cy="36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64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764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2426" y="3559"/>
            <a:ext cx="4109606" cy="7559675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315"/>
            </a:lvl1pPr>
            <a:lvl2pPr marL="377979" indent="0">
              <a:buNone/>
              <a:defRPr sz="2315"/>
            </a:lvl2pPr>
            <a:lvl3pPr marL="755957" indent="0">
              <a:buNone/>
              <a:defRPr sz="1984"/>
            </a:lvl3pPr>
            <a:lvl4pPr marL="1133936" indent="0">
              <a:buNone/>
              <a:defRPr sz="1653"/>
            </a:lvl4pPr>
            <a:lvl5pPr marL="1511915" indent="0">
              <a:buNone/>
              <a:defRPr sz="1653"/>
            </a:lvl5pPr>
            <a:lvl6pPr marL="1889893" indent="0">
              <a:buNone/>
              <a:defRPr sz="1653"/>
            </a:lvl6pPr>
            <a:lvl7pPr marL="2267872" indent="0">
              <a:buNone/>
              <a:defRPr sz="1653"/>
            </a:lvl7pPr>
            <a:lvl8pPr marL="2645851" indent="0">
              <a:buNone/>
              <a:defRPr sz="1653"/>
            </a:lvl8pPr>
            <a:lvl9pPr marL="3023829" indent="0">
              <a:buNone/>
              <a:defRPr sz="1653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8952" y="1429281"/>
            <a:ext cx="2869860" cy="2079305"/>
          </a:xfrm>
        </p:spPr>
        <p:txBody>
          <a:bodyPr anchor="b">
            <a:normAutofit/>
          </a:bodyPr>
          <a:lstStyle>
            <a:lvl1pPr algn="l">
              <a:defRPr sz="264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8194" y="3508589"/>
            <a:ext cx="2870502" cy="2630557"/>
          </a:xfrm>
        </p:spPr>
        <p:txBody>
          <a:bodyPr>
            <a:normAutofit/>
          </a:bodyPr>
          <a:lstStyle>
            <a:lvl1pPr marL="0" indent="0" algn="l">
              <a:buNone/>
              <a:defRPr sz="1764"/>
            </a:lvl1pPr>
            <a:lvl2pPr marL="377979" indent="0">
              <a:buNone/>
              <a:defRPr sz="1157"/>
            </a:lvl2pPr>
            <a:lvl3pPr marL="755957" indent="0">
              <a:buNone/>
              <a:defRPr sz="992"/>
            </a:lvl3pPr>
            <a:lvl4pPr marL="1133936" indent="0">
              <a:buNone/>
              <a:defRPr sz="827"/>
            </a:lvl4pPr>
            <a:lvl5pPr marL="1511915" indent="0">
              <a:buNone/>
              <a:defRPr sz="827"/>
            </a:lvl5pPr>
            <a:lvl6pPr marL="1889893" indent="0">
              <a:buNone/>
              <a:defRPr sz="827"/>
            </a:lvl6pPr>
            <a:lvl7pPr marL="2267872" indent="0">
              <a:buNone/>
              <a:defRPr sz="827"/>
            </a:lvl7pPr>
            <a:lvl8pPr marL="2645851" indent="0">
              <a:buNone/>
              <a:defRPr sz="827"/>
            </a:lvl8pPr>
            <a:lvl9pPr marL="3023829" indent="0">
              <a:buNone/>
              <a:defRPr sz="82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8402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99" y="3210528"/>
            <a:ext cx="8569125" cy="43491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8"/>
          <a:stretch/>
        </p:blipFill>
        <p:spPr>
          <a:xfrm>
            <a:off x="2" y="0"/>
            <a:ext cx="10080624" cy="755967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1062935" cy="7559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60585" y="0"/>
            <a:ext cx="50402" cy="75596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62216" y="890734"/>
            <a:ext cx="6480099" cy="118744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44028" y="2259611"/>
            <a:ext cx="6298287" cy="4409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912982" y="5811891"/>
            <a:ext cx="2935166" cy="197542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489143" y="4033249"/>
            <a:ext cx="6487511" cy="2024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r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8744" y="181435"/>
            <a:ext cx="703695" cy="355882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7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F8C689CA-D0C6-494F-B7ED-D0C9AB21222F}" type="slidenum">
              <a:rPr lang="ru-RU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83558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  <p:sldLayoutId id="2147484247" r:id="rId12"/>
  </p:sldLayoutIdLst>
  <p:txStyles>
    <p:titleStyle>
      <a:lvl1pPr algn="r" defTabSz="755957" rtl="0" eaLnBrk="1" latinLnBrk="0" hangingPunct="1">
        <a:lnSpc>
          <a:spcPct val="90000"/>
        </a:lnSpc>
        <a:spcBef>
          <a:spcPct val="0"/>
        </a:spcBef>
        <a:buNone/>
        <a:defRPr sz="3086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84797" indent="-284797" algn="l" defTabSz="755957" rtl="0" eaLnBrk="1" latinLnBrk="0" hangingPunct="1">
        <a:lnSpc>
          <a:spcPct val="120000"/>
        </a:lnSpc>
        <a:spcBef>
          <a:spcPts val="827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984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57526" indent="-279548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764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040754" indent="-284797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543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413484" indent="-279548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323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796712" indent="-284797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323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177157" indent="-282224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13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469461" indent="-282224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13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943194" indent="-282224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13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326212" indent="-282224" algn="l" defTabSz="755957" rtl="0" eaLnBrk="1" latinLnBrk="0" hangingPunct="1">
        <a:lnSpc>
          <a:spcPct val="120000"/>
        </a:lnSpc>
        <a:spcBef>
          <a:spcPts val="413"/>
        </a:spcBef>
        <a:spcAft>
          <a:spcPts val="496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13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79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57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36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915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93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72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851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829" algn="l" defTabSz="755957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719151" y="2977921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ru-RU" sz="4400" i="1" strike="noStrike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</a:rPr>
              <a:t>Угол. Угловой </a:t>
            </a:r>
            <a:r>
              <a:rPr lang="ru-RU" sz="4400" i="1" strike="noStrike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</a:rPr>
              <a:t>размер</a:t>
            </a:r>
            <a:endParaRPr lang="ru-RU" sz="4400" i="1" strike="noStrike" spc="-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940" y="2621149"/>
            <a:ext cx="4133850" cy="4038600"/>
          </a:xfrm>
          <a:prstGeom prst="rect">
            <a:avLst/>
          </a:prstGeom>
        </p:spPr>
      </p:pic>
      <p:sp>
        <p:nvSpPr>
          <p:cNvPr id="5" name="TextShape 1"/>
          <p:cNvSpPr txBox="1"/>
          <p:nvPr/>
        </p:nvSpPr>
        <p:spPr>
          <a:xfrm>
            <a:off x="1922929" y="1004358"/>
            <a:ext cx="6763872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№5.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Пусть предметы разных линейных размеров находятся на одном расстоянии от наблюдателя. Объясните, почему чем больше предмет, тем больше его угловой размер. Проиллюстрируйте свое объяснение рисунком.</a:t>
            </a:r>
          </a:p>
        </p:txBody>
      </p:sp>
    </p:spTree>
    <p:extLst>
      <p:ext uri="{BB962C8B-B14F-4D97-AF65-F5344CB8AC3E}">
        <p14:creationId xmlns:p14="http://schemas.microsoft.com/office/powerpoint/2010/main" val="992411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/>
          <p:cNvPicPr/>
          <p:nvPr/>
        </p:nvPicPr>
        <p:blipFill>
          <a:blip r:embed="rId2"/>
          <a:stretch/>
        </p:blipFill>
        <p:spPr>
          <a:xfrm>
            <a:off x="2156125" y="2491412"/>
            <a:ext cx="5460120" cy="3014640"/>
          </a:xfrm>
          <a:prstGeom prst="rect">
            <a:avLst/>
          </a:prstGeom>
          <a:ln>
            <a:noFill/>
          </a:ln>
        </p:spPr>
      </p:pic>
      <p:sp>
        <p:nvSpPr>
          <p:cNvPr id="3" name="TextShape 2"/>
          <p:cNvSpPr txBox="1"/>
          <p:nvPr/>
        </p:nvSpPr>
        <p:spPr>
          <a:xfrm>
            <a:off x="2156125" y="449323"/>
            <a:ext cx="8245271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Иллюстрация к Заданиям №1 и №4</a:t>
            </a:r>
            <a:endParaRPr lang="ru-RU" sz="2000" b="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/>
          <p:cNvPicPr/>
          <p:nvPr/>
        </p:nvPicPr>
        <p:blipFill>
          <a:blip r:embed="rId2"/>
          <a:stretch/>
        </p:blipFill>
        <p:spPr>
          <a:xfrm>
            <a:off x="1454295" y="2289706"/>
            <a:ext cx="7416720" cy="3456000"/>
          </a:xfrm>
          <a:prstGeom prst="rect">
            <a:avLst/>
          </a:prstGeom>
          <a:ln>
            <a:noFill/>
          </a:ln>
        </p:spPr>
      </p:pic>
      <p:sp>
        <p:nvSpPr>
          <p:cNvPr id="3" name="TextShape 2"/>
          <p:cNvSpPr txBox="1"/>
          <p:nvPr/>
        </p:nvSpPr>
        <p:spPr>
          <a:xfrm>
            <a:off x="2169574" y="435875"/>
            <a:ext cx="5428016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Иллюстрация к Заданию №2</a:t>
            </a:r>
            <a:endParaRPr lang="ru-RU" sz="2000" b="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/>
          <p:nvPr/>
        </p:nvPicPr>
        <p:blipFill>
          <a:blip r:embed="rId2"/>
          <a:stretch/>
        </p:blipFill>
        <p:spPr>
          <a:xfrm>
            <a:off x="1928657" y="2703367"/>
            <a:ext cx="6731249" cy="3657091"/>
          </a:xfrm>
          <a:prstGeom prst="rect">
            <a:avLst/>
          </a:prstGeom>
          <a:ln>
            <a:noFill/>
          </a:ln>
        </p:spPr>
      </p:pic>
      <p:sp>
        <p:nvSpPr>
          <p:cNvPr id="4" name="TextShape 1"/>
          <p:cNvSpPr txBox="1"/>
          <p:nvPr/>
        </p:nvSpPr>
        <p:spPr>
          <a:xfrm>
            <a:off x="1922929" y="938182"/>
            <a:ext cx="6736977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Угловой размер (иногда также угол зрения) – это угол между прямыми линиями, соединяющими диаметрально противоположные крайние точки измеряемого (рассматриваемого) объекта и глаз наблюдателя.</a:t>
            </a:r>
            <a:endParaRPr lang="ru-RU" sz="200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537" y="3166024"/>
            <a:ext cx="3648915" cy="3920388"/>
          </a:xfrm>
          <a:prstGeom prst="rect">
            <a:avLst/>
          </a:prstGeom>
        </p:spPr>
      </p:pic>
      <p:sp>
        <p:nvSpPr>
          <p:cNvPr id="5" name="TextShape 1"/>
          <p:cNvSpPr txBox="1"/>
          <p:nvPr/>
        </p:nvSpPr>
        <p:spPr>
          <a:xfrm>
            <a:off x="1922930" y="1328146"/>
            <a:ext cx="695213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Угловой размер предмета, в отличие от его линейных размеров (длины, ширины и высоты), зависит от выбранной точки наблюдения.</a:t>
            </a:r>
          </a:p>
          <a:p>
            <a:pPr algn="just"/>
            <a:r>
              <a:rPr lang="ru-RU" sz="2000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Угловых размеров у предмета может быть бесконечно много, так как имеется бесконечно много точек наблюдения – вершин углов зрения, под которым виден объект.</a:t>
            </a:r>
          </a:p>
          <a:p>
            <a:pPr algn="just"/>
            <a:endParaRPr lang="ru-RU" sz="200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/>
          <p:nvPr/>
        </p:nvPicPr>
        <p:blipFill>
          <a:blip r:embed="rId2"/>
          <a:stretch/>
        </p:blipFill>
        <p:spPr>
          <a:xfrm>
            <a:off x="1216373" y="2877669"/>
            <a:ext cx="7846944" cy="4286753"/>
          </a:xfrm>
          <a:prstGeom prst="rect">
            <a:avLst/>
          </a:prstGeom>
          <a:ln>
            <a:noFill/>
          </a:ln>
        </p:spPr>
      </p:pic>
      <p:pic>
        <p:nvPicPr>
          <p:cNvPr id="45" name="Рисунок 44"/>
          <p:cNvPicPr/>
          <p:nvPr/>
        </p:nvPicPr>
        <p:blipFill>
          <a:blip r:embed="rId3"/>
          <a:stretch/>
        </p:blipFill>
        <p:spPr>
          <a:xfrm>
            <a:off x="1216373" y="541482"/>
            <a:ext cx="3117333" cy="4020353"/>
          </a:xfrm>
          <a:prstGeom prst="rect">
            <a:avLst/>
          </a:prstGeom>
          <a:ln>
            <a:noFill/>
          </a:ln>
        </p:spPr>
      </p:pic>
      <p:sp>
        <p:nvSpPr>
          <p:cNvPr id="5" name="TextShape 1"/>
          <p:cNvSpPr txBox="1"/>
          <p:nvPr/>
        </p:nvSpPr>
        <p:spPr>
          <a:xfrm>
            <a:off x="4728517" y="1078496"/>
            <a:ext cx="3939989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одинакового углового размера объектов разных линейных размеров.</a:t>
            </a:r>
            <a:endParaRPr lang="ru-RU" sz="200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/>
          <p:cNvPicPr/>
          <p:nvPr/>
        </p:nvPicPr>
        <p:blipFill>
          <a:blip r:embed="rId2"/>
          <a:stretch/>
        </p:blipFill>
        <p:spPr>
          <a:xfrm>
            <a:off x="1411940" y="2864224"/>
            <a:ext cx="7395883" cy="2675966"/>
          </a:xfrm>
          <a:prstGeom prst="rect">
            <a:avLst/>
          </a:prstGeom>
          <a:ln>
            <a:noFill/>
          </a:ln>
        </p:spPr>
      </p:pic>
      <p:sp>
        <p:nvSpPr>
          <p:cNvPr id="4" name="TextShape 1"/>
          <p:cNvSpPr txBox="1"/>
          <p:nvPr/>
        </p:nvSpPr>
        <p:spPr>
          <a:xfrm>
            <a:off x="1909482" y="723029"/>
            <a:ext cx="6898342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Угловые размеры Луны и Солнца примерно равны. Это означает, что под данным углом виден наблюдателю с Земли диаметр лунного и солнечного дисков.</a:t>
            </a:r>
            <a:endParaRPr lang="ru-RU" sz="2000" strike="noStrike" spc="-1" dirty="0">
              <a:uFill>
                <a:solidFill>
                  <a:srgbClr val="FFFFFF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1909482" y="723029"/>
            <a:ext cx="6898342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№1.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окна в доме напротив кажутся нам значительно меньше собственных, хотя их линейные размеры одинаковы?</a:t>
            </a:r>
          </a:p>
        </p:txBody>
      </p:sp>
      <p:pic>
        <p:nvPicPr>
          <p:cNvPr id="49" name="Рисунок 48"/>
          <p:cNvPicPr/>
          <p:nvPr/>
        </p:nvPicPr>
        <p:blipFill>
          <a:blip r:embed="rId2"/>
          <a:stretch/>
        </p:blipFill>
        <p:spPr>
          <a:xfrm>
            <a:off x="2134264" y="2294618"/>
            <a:ext cx="6448777" cy="421375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1963271" y="911287"/>
            <a:ext cx="6777318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№2.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Сделайте рисунок, иллюстрирующий  утверждение о том, что предметы разных линейных размеров (например разной длины или высоты) могут иметь одинаковые угловые размеры.</a:t>
            </a:r>
          </a:p>
        </p:txBody>
      </p:sp>
      <p:sp>
        <p:nvSpPr>
          <p:cNvPr id="51" name="TextShape 2"/>
          <p:cNvSpPr txBox="1"/>
          <p:nvPr/>
        </p:nvSpPr>
        <p:spPr>
          <a:xfrm>
            <a:off x="1963271" y="1905840"/>
            <a:ext cx="7597588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№3.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Объясните, как получилась такая фотография:</a:t>
            </a:r>
          </a:p>
        </p:txBody>
      </p:sp>
      <p:pic>
        <p:nvPicPr>
          <p:cNvPr id="52" name="Рисунок 51"/>
          <p:cNvPicPr/>
          <p:nvPr/>
        </p:nvPicPr>
        <p:blipFill>
          <a:blip r:embed="rId2"/>
          <a:stretch/>
        </p:blipFill>
        <p:spPr>
          <a:xfrm>
            <a:off x="2654810" y="3046976"/>
            <a:ext cx="5394240" cy="381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Shape 1"/>
          <p:cNvSpPr txBox="1"/>
          <p:nvPr/>
        </p:nvSpPr>
        <p:spPr>
          <a:xfrm>
            <a:off x="1922930" y="844052"/>
            <a:ext cx="6804211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№4.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Наблюдая на пристани за отплывающим кораблем, можно заметить, что по мере удаления от берега его </a:t>
            </a:r>
            <a:r>
              <a:rPr lang="ru-RU" sz="2000" b="0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видимый 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уменьшается. Как объяснить это явление?</a:t>
            </a:r>
          </a:p>
        </p:txBody>
      </p:sp>
      <p:pic>
        <p:nvPicPr>
          <p:cNvPr id="54" name="Рисунок 53"/>
          <p:cNvPicPr/>
          <p:nvPr/>
        </p:nvPicPr>
        <p:blipFill>
          <a:blip r:embed="rId2"/>
          <a:stretch/>
        </p:blipFill>
        <p:spPr>
          <a:xfrm>
            <a:off x="1841366" y="2474256"/>
            <a:ext cx="6967338" cy="4182037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Shape 1"/>
          <p:cNvSpPr txBox="1"/>
          <p:nvPr/>
        </p:nvSpPr>
        <p:spPr>
          <a:xfrm>
            <a:off x="1922929" y="1004358"/>
            <a:ext cx="6763872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/>
            <a:r>
              <a:rPr lang="ru-RU" sz="2000" b="1" i="1" strike="noStrike" spc="-1" dirty="0" smtClean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Задание </a:t>
            </a:r>
            <a:r>
              <a:rPr lang="ru-RU" sz="2000" b="1" i="1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№5.</a:t>
            </a:r>
            <a:r>
              <a:rPr lang="ru-RU" sz="2000" b="0" strike="noStrike" spc="-1" dirty="0"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Пусть предметы разных линейных размеров находятся на одном расстоянии от наблюдателя. Объясните, почему чем больше предмет, тем больше его угловой размер. Проиллюстрируйте свое объяснение рисунком.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90</TotalTime>
  <Words>300</Words>
  <Application>Microsoft Office PowerPoint</Application>
  <PresentationFormat>Произвольный</PresentationFormat>
  <Paragraphs>14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MS Shell Dlg 2</vt:lpstr>
      <vt:lpstr>Times New Roman</vt:lpstr>
      <vt:lpstr>Wingdings</vt:lpstr>
      <vt:lpstr>Wingdings 3</vt:lpstr>
      <vt:lpstr>Madison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роман глотов</dc:creator>
  <dc:description/>
  <cp:lastModifiedBy>роман глотов</cp:lastModifiedBy>
  <cp:revision>8</cp:revision>
  <dcterms:created xsi:type="dcterms:W3CDTF">2020-11-12T20:38:24Z</dcterms:created>
  <dcterms:modified xsi:type="dcterms:W3CDTF">2022-10-10T16:27:17Z</dcterms:modified>
  <dc:language>ru-RU</dc:language>
</cp:coreProperties>
</file>