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6" r:id="rId2"/>
    <p:sldId id="265" r:id="rId3"/>
    <p:sldId id="256" r:id="rId4"/>
    <p:sldId id="262" r:id="rId5"/>
    <p:sldId id="258" r:id="rId6"/>
    <p:sldId id="264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37F393-7195-44E2-96ED-39FF8ABF8F1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45872C-20F7-4585-AB1C-32100F7C19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89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5872C-20F7-4585-AB1C-32100F7C198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0807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5872C-20F7-4585-AB1C-32100F7C198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625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3D30A-7BB0-4EE4-B3D3-5E9CF3A641B2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3EB0-1E10-4A09-AC64-2C0ED497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156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3D30A-7BB0-4EE4-B3D3-5E9CF3A641B2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3EB0-1E10-4A09-AC64-2C0ED497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750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3D30A-7BB0-4EE4-B3D3-5E9CF3A641B2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3EB0-1E10-4A09-AC64-2C0ED497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925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3D30A-7BB0-4EE4-B3D3-5E9CF3A641B2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3EB0-1E10-4A09-AC64-2C0ED497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50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3D30A-7BB0-4EE4-B3D3-5E9CF3A641B2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3EB0-1E10-4A09-AC64-2C0ED497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550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3D30A-7BB0-4EE4-B3D3-5E9CF3A641B2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3EB0-1E10-4A09-AC64-2C0ED497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467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3D30A-7BB0-4EE4-B3D3-5E9CF3A641B2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3EB0-1E10-4A09-AC64-2C0ED497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702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3D30A-7BB0-4EE4-B3D3-5E9CF3A641B2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3EB0-1E10-4A09-AC64-2C0ED497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509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3D30A-7BB0-4EE4-B3D3-5E9CF3A641B2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3EB0-1E10-4A09-AC64-2C0ED497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603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3D30A-7BB0-4EE4-B3D3-5E9CF3A641B2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3EB0-1E10-4A09-AC64-2C0ED497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455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3D30A-7BB0-4EE4-B3D3-5E9CF3A641B2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3EB0-1E10-4A09-AC64-2C0ED497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473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3D30A-7BB0-4EE4-B3D3-5E9CF3A641B2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13EB0-1E10-4A09-AC64-2C0ED4977F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009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3.bp.blogspot.com/-W5lERU45Cfc/V8wo_tvQ5gI/AAAAAAAAEsc/f7vrLh_8IK0r-P29Z8sYPACRrI47SiiwwCLcB/s1600/hello-septemb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9035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8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905" y="0"/>
            <a:ext cx="9144000" cy="691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2276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://www.turizmbrk.ru/UserFiles/image/kontent/iskorka/semji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08" y="591900"/>
            <a:ext cx="6238875" cy="59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62689" y="2959875"/>
            <a:ext cx="49920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accent4"/>
                </a:solidFill>
                <a:latin typeface="Comic Sans MS" panose="030F0702030302020204" pitchFamily="66" charset="0"/>
              </a:rPr>
              <a:t>FAMILY MEMBERS</a:t>
            </a:r>
            <a:endParaRPr lang="ru-RU" sz="4000" b="1" dirty="0">
              <a:solidFill>
                <a:schemeClr val="accent4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12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5373" y="1895"/>
            <a:ext cx="24064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Century" panose="02040604050505020304" pitchFamily="18" charset="0"/>
              </a:rPr>
              <a:t>m</a:t>
            </a:r>
            <a:r>
              <a:rPr lang="en-US" sz="4800" dirty="0" smtClean="0">
                <a:latin typeface="Century" panose="02040604050505020304" pitchFamily="18" charset="0"/>
              </a:rPr>
              <a:t>other </a:t>
            </a:r>
            <a:endParaRPr lang="ru-RU" sz="4800" dirty="0">
              <a:latin typeface="Century" panose="020406040505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5373" y="666297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Century" panose="02040604050505020304" pitchFamily="18" charset="0"/>
              </a:rPr>
              <a:t>father</a:t>
            </a:r>
            <a:endParaRPr lang="ru-RU" sz="4800" dirty="0">
              <a:latin typeface="Century" panose="020406040505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7684" y="1252643"/>
            <a:ext cx="3605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Century" panose="02040604050505020304" pitchFamily="18" charset="0"/>
              </a:rPr>
              <a:t>grandfather</a:t>
            </a:r>
            <a:endParaRPr lang="ru-RU" sz="4800" dirty="0">
              <a:latin typeface="Century" panose="020406040505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684" y="1889370"/>
            <a:ext cx="39116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Century" panose="02040604050505020304" pitchFamily="18" charset="0"/>
              </a:rPr>
              <a:t>grandmother</a:t>
            </a:r>
            <a:endParaRPr lang="ru-RU" sz="4800" dirty="0">
              <a:latin typeface="Century" panose="020406040505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5373" y="2563672"/>
            <a:ext cx="23038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Century" panose="02040604050505020304" pitchFamily="18" charset="0"/>
              </a:rPr>
              <a:t>brother</a:t>
            </a:r>
            <a:endParaRPr lang="ru-RU" sz="4800" dirty="0">
              <a:latin typeface="Century" panose="020406040505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6368" y="3180266"/>
            <a:ext cx="17684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Century" panose="02040604050505020304" pitchFamily="18" charset="0"/>
              </a:rPr>
              <a:t>sister</a:t>
            </a:r>
            <a:endParaRPr lang="ru-RU" sz="4800" dirty="0">
              <a:latin typeface="Century" panose="020406040505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8659" y="3894834"/>
            <a:ext cx="18838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Century" panose="02040604050505020304" pitchFamily="18" charset="0"/>
              </a:rPr>
              <a:t>uncle </a:t>
            </a:r>
            <a:endParaRPr lang="ru-RU" sz="4800" dirty="0">
              <a:latin typeface="Century" panose="020406040505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61579" y="3874701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дядя</a:t>
            </a:r>
            <a:endParaRPr lang="ru-RU" sz="48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8612" y="4653470"/>
            <a:ext cx="15199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Century" panose="02040604050505020304" pitchFamily="18" charset="0"/>
              </a:rPr>
              <a:t>aunt</a:t>
            </a:r>
            <a:endParaRPr lang="ru-RU" sz="4800" dirty="0">
              <a:latin typeface="Century" panose="020406040505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60421" y="4569136"/>
            <a:ext cx="14478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тетя</a:t>
            </a:r>
            <a:endParaRPr lang="ru-RU" sz="48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8612" y="5370904"/>
            <a:ext cx="2169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Century" panose="02040604050505020304" pitchFamily="18" charset="0"/>
              </a:rPr>
              <a:t>c</a:t>
            </a:r>
            <a:r>
              <a:rPr lang="en-US" sz="4800" dirty="0" smtClean="0">
                <a:latin typeface="Century" panose="02040604050505020304" pitchFamily="18" charset="0"/>
              </a:rPr>
              <a:t>ousin </a:t>
            </a:r>
            <a:endParaRPr lang="ru-RU" sz="4800" dirty="0">
              <a:latin typeface="Century" panose="020406040505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44106" y="5400133"/>
            <a:ext cx="87014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д</a:t>
            </a: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воюродный брат или сестра</a:t>
            </a:r>
            <a:endParaRPr lang="ru-RU" sz="48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94816" y="1895"/>
            <a:ext cx="1423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Century" panose="02040604050505020304" pitchFamily="18" charset="0"/>
              </a:rPr>
              <a:t>w</a:t>
            </a:r>
            <a:r>
              <a:rPr lang="en-US" sz="4800" dirty="0" smtClean="0">
                <a:latin typeface="Century" panose="02040604050505020304" pitchFamily="18" charset="0"/>
              </a:rPr>
              <a:t>ife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8018604" y="0"/>
            <a:ext cx="17742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жена</a:t>
            </a:r>
            <a:endParaRPr lang="ru-RU" sz="48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94816" y="694435"/>
            <a:ext cx="26404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Century" panose="02040604050505020304" pitchFamily="18" charset="0"/>
              </a:rPr>
              <a:t>husband</a:t>
            </a:r>
            <a:endParaRPr lang="ru-RU" sz="4800" dirty="0">
              <a:latin typeface="Century" panose="020406040505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04032" y="666296"/>
            <a:ext cx="1446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муж</a:t>
            </a:r>
            <a:endParaRPr lang="ru-RU" sz="48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94816" y="1285917"/>
            <a:ext cx="12073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Century" panose="02040604050505020304" pitchFamily="18" charset="0"/>
              </a:rPr>
              <a:t>s</a:t>
            </a:r>
            <a:r>
              <a:rPr lang="en-US" sz="4800" dirty="0" smtClean="0">
                <a:latin typeface="Century" panose="02040604050505020304" pitchFamily="18" charset="0"/>
              </a:rPr>
              <a:t>on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7915049" y="1264600"/>
            <a:ext cx="13099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сын</a:t>
            </a:r>
            <a:endParaRPr lang="ru-RU" sz="48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40474" y="1960078"/>
            <a:ext cx="29562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Century" panose="02040604050505020304" pitchFamily="18" charset="0"/>
              </a:rPr>
              <a:t>d</a:t>
            </a:r>
            <a:r>
              <a:rPr lang="en-US" sz="4800" dirty="0" smtClean="0">
                <a:latin typeface="Century" panose="02040604050505020304" pitchFamily="18" charset="0"/>
              </a:rPr>
              <a:t>aughter </a:t>
            </a:r>
            <a:endParaRPr lang="ru-RU" sz="4800" dirty="0">
              <a:latin typeface="Century" panose="020406040505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513206" y="1960078"/>
            <a:ext cx="15167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дочь</a:t>
            </a:r>
            <a:endParaRPr lang="ru-RU" sz="48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94816" y="2634188"/>
            <a:ext cx="18117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Century" panose="02040604050505020304" pitchFamily="18" charset="0"/>
              </a:rPr>
              <a:t>t</a:t>
            </a:r>
            <a:r>
              <a:rPr lang="en-US" sz="4800" dirty="0" smtClean="0">
                <a:latin typeface="Century" panose="02040604050505020304" pitchFamily="18" charset="0"/>
              </a:rPr>
              <a:t>wins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8406530" y="2647910"/>
            <a:ext cx="30941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</a:rPr>
              <a:t>близнецы</a:t>
            </a:r>
            <a:endParaRPr lang="ru-RU" sz="4800" dirty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96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34968" y="54591"/>
            <a:ext cx="785703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i="0" dirty="0" smtClean="0">
              <a:solidFill>
                <a:srgbClr val="000000"/>
              </a:solidFill>
              <a:effectLst/>
              <a:latin typeface="Century" panose="02040604050505020304" pitchFamily="18" charset="0"/>
              <a:ea typeface="MS PGothic" panose="020B0600070205080204" pitchFamily="34" charset="-128"/>
            </a:endParaRPr>
          </a:p>
          <a:p>
            <a:pPr marL="342900" indent="-342900">
              <a:buFontTx/>
              <a:buChar char="-"/>
            </a:pPr>
            <a:r>
              <a:rPr lang="en-US" sz="2800" i="0" dirty="0" smtClean="0">
                <a:solidFill>
                  <a:srgbClr val="000000"/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Is your family big or small?</a:t>
            </a:r>
            <a:r>
              <a:rPr lang="ru-RU" sz="2800" i="0" dirty="0" smtClean="0">
                <a:solidFill>
                  <a:srgbClr val="000000"/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 </a:t>
            </a:r>
            <a:r>
              <a:rPr lang="en-US" sz="2800" i="0" dirty="0" smtClean="0">
                <a:solidFill>
                  <a:schemeClr val="accent6">
                    <a:lumMod val="75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My family is …</a:t>
            </a:r>
          </a:p>
          <a:p>
            <a:pPr marL="342900" indent="-342900">
              <a:buFontTx/>
              <a:buChar char="-"/>
            </a:pPr>
            <a:endParaRPr lang="en-US" sz="2800" i="0" dirty="0" smtClean="0">
              <a:solidFill>
                <a:srgbClr val="000000"/>
              </a:solidFill>
              <a:effectLst/>
              <a:latin typeface="Century" panose="02040604050505020304" pitchFamily="18" charset="0"/>
              <a:ea typeface="MS PGothic" panose="020B0600070205080204" pitchFamily="34" charset="-128"/>
            </a:endParaRPr>
          </a:p>
          <a:p>
            <a:pPr marL="342900" indent="-342900">
              <a:buFontTx/>
              <a:buChar char="-"/>
            </a:pPr>
            <a:r>
              <a:rPr lang="en-US" sz="2800" i="0" dirty="0" smtClean="0">
                <a:solidFill>
                  <a:srgbClr val="000000"/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Have you got any brothers </a:t>
            </a:r>
            <a:r>
              <a:rPr lang="en-US" sz="2800" dirty="0" smtClean="0">
                <a:solidFill>
                  <a:srgbClr val="000000"/>
                </a:solidFill>
                <a:latin typeface="Century" panose="02040604050505020304" pitchFamily="18" charset="0"/>
                <a:ea typeface="MS PGothic" panose="020B0600070205080204" pitchFamily="34" charset="-128"/>
              </a:rPr>
              <a:t>or</a:t>
            </a:r>
            <a:r>
              <a:rPr lang="en-US" sz="2800" i="0" dirty="0" smtClean="0">
                <a:solidFill>
                  <a:srgbClr val="000000"/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 </a:t>
            </a:r>
            <a:r>
              <a:rPr lang="en-US" sz="2800" i="0" dirty="0" smtClean="0">
                <a:solidFill>
                  <a:srgbClr val="000000"/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sisters?        </a:t>
            </a:r>
            <a:r>
              <a:rPr lang="en-US" sz="2800" i="0" dirty="0" smtClean="0">
                <a:solidFill>
                  <a:srgbClr val="000000"/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  </a:t>
            </a:r>
            <a:endParaRPr lang="en-US" sz="2800" dirty="0">
              <a:solidFill>
                <a:srgbClr val="000000"/>
              </a:solidFill>
              <a:latin typeface="Century" panose="02040604050505020304" pitchFamily="18" charset="0"/>
              <a:ea typeface="MS PGothic" panose="020B0600070205080204" pitchFamily="34" charset="-128"/>
            </a:endParaRPr>
          </a:p>
          <a:p>
            <a:pPr marL="342900" indent="-342900">
              <a:buFontTx/>
              <a:buChar char="-"/>
            </a:pPr>
            <a:r>
              <a:rPr lang="en-US" sz="2800" i="0" dirty="0" smtClean="0">
                <a:solidFill>
                  <a:schemeClr val="accent6">
                    <a:lumMod val="75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I  </a:t>
            </a:r>
            <a:r>
              <a:rPr lang="en-US" sz="2800" i="0" dirty="0" smtClean="0">
                <a:solidFill>
                  <a:schemeClr val="accent6">
                    <a:lumMod val="75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have got …  </a:t>
            </a:r>
            <a:endParaRPr lang="en-US" sz="2800" i="0" dirty="0" smtClean="0">
              <a:solidFill>
                <a:schemeClr val="accent6">
                  <a:lumMod val="75000"/>
                </a:schemeClr>
              </a:solidFill>
              <a:effectLst/>
              <a:latin typeface="Century" panose="02040604050505020304" pitchFamily="18" charset="0"/>
              <a:ea typeface="MS PGothic" panose="020B0600070205080204" pitchFamily="34" charset="-128"/>
            </a:endParaRPr>
          </a:p>
          <a:p>
            <a:pPr marL="342900" indent="-342900">
              <a:buFontTx/>
              <a:buChar char="-"/>
            </a:pPr>
            <a:r>
              <a:rPr lang="en-US" sz="2800" i="0" dirty="0" smtClean="0">
                <a:solidFill>
                  <a:schemeClr val="accent6">
                    <a:lumMod val="75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I </a:t>
            </a:r>
            <a:r>
              <a:rPr lang="en-US" sz="2800" i="0" dirty="0" smtClean="0">
                <a:solidFill>
                  <a:schemeClr val="accent6">
                    <a:lumMod val="75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have not got any brothers or sisters.</a:t>
            </a:r>
            <a:endParaRPr lang="en-US" sz="2800" i="0" dirty="0" smtClean="0">
              <a:solidFill>
                <a:srgbClr val="000000"/>
              </a:solidFill>
              <a:effectLst/>
              <a:latin typeface="Century" panose="02040604050505020304" pitchFamily="18" charset="0"/>
              <a:ea typeface="MS PGothic" panose="020B0600070205080204" pitchFamily="34" charset="-128"/>
            </a:endParaRPr>
          </a:p>
          <a:p>
            <a:pPr marL="342900" indent="-342900">
              <a:buFontTx/>
              <a:buChar char="-"/>
            </a:pPr>
            <a:endParaRPr lang="en-US" sz="2800" i="0" dirty="0" smtClean="0">
              <a:solidFill>
                <a:srgbClr val="000000"/>
              </a:solidFill>
              <a:effectLst/>
              <a:latin typeface="Century" panose="02040604050505020304" pitchFamily="18" charset="0"/>
              <a:ea typeface="MS PGothic" panose="020B0600070205080204" pitchFamily="34" charset="-128"/>
            </a:endParaRPr>
          </a:p>
          <a:p>
            <a:pPr marL="342900" indent="-342900">
              <a:buFontTx/>
              <a:buChar char="-"/>
            </a:pPr>
            <a:r>
              <a:rPr lang="en-US" sz="2800" i="0" dirty="0" smtClean="0">
                <a:solidFill>
                  <a:srgbClr val="000000"/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Have you got grandparents? </a:t>
            </a:r>
          </a:p>
          <a:p>
            <a:r>
              <a:rPr lang="en-US" sz="2800" i="0" dirty="0" smtClean="0">
                <a:solidFill>
                  <a:schemeClr val="accent6">
                    <a:lumMod val="75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     Yes, I have</a:t>
            </a:r>
          </a:p>
          <a:p>
            <a:r>
              <a:rPr lang="en-US" sz="2800" i="0" dirty="0" smtClean="0">
                <a:solidFill>
                  <a:schemeClr val="accent6">
                    <a:lumMod val="75000"/>
                  </a:schemeClr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     No, I haven’t</a:t>
            </a:r>
          </a:p>
          <a:p>
            <a:pPr marL="457200" indent="-457200">
              <a:buFontTx/>
              <a:buChar char="-"/>
            </a:pPr>
            <a:r>
              <a:rPr lang="en-US" sz="2800" i="0" dirty="0" smtClean="0">
                <a:solidFill>
                  <a:srgbClr val="000000"/>
                </a:solidFill>
                <a:effectLst/>
                <a:latin typeface="Century" panose="02040604050505020304" pitchFamily="18" charset="0"/>
                <a:ea typeface="MS PGothic" panose="020B0600070205080204" pitchFamily="34" charset="-128"/>
              </a:rPr>
              <a:t>Have you got aunts and uncles?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  <a:ea typeface="MS PGothic" panose="020B0600070205080204" pitchFamily="34" charset="-128"/>
              </a:rPr>
              <a:t> 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Century" panose="02040604050505020304" pitchFamily="18" charset="0"/>
              <a:ea typeface="MS PGothic" panose="020B0600070205080204" pitchFamily="34" charset="-128"/>
            </a:endParaRPr>
          </a:p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  <a:ea typeface="MS PGothic" panose="020B0600070205080204" pitchFamily="34" charset="-128"/>
              </a:rPr>
              <a:t>     Yes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  <a:ea typeface="MS PGothic" panose="020B0600070205080204" pitchFamily="34" charset="-128"/>
              </a:rPr>
              <a:t>, I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  <a:ea typeface="MS PGothic" panose="020B0600070205080204" pitchFamily="34" charset="-128"/>
              </a:rPr>
              <a:t>have</a:t>
            </a:r>
          </a:p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  <a:ea typeface="MS PGothic" panose="020B0600070205080204" pitchFamily="34" charset="-128"/>
              </a:rPr>
              <a:t>     No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  <a:ea typeface="MS PGothic" panose="020B0600070205080204" pitchFamily="34" charset="-128"/>
              </a:rPr>
              <a:t>, I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Century" panose="02040604050505020304" pitchFamily="18" charset="0"/>
                <a:ea typeface="MS PGothic" panose="020B0600070205080204" pitchFamily="34" charset="-128"/>
              </a:rPr>
              <a:t>haven’t</a:t>
            </a:r>
            <a:endParaRPr lang="en-US" sz="2800" i="0" dirty="0" smtClean="0">
              <a:solidFill>
                <a:srgbClr val="000000"/>
              </a:solidFill>
              <a:effectLst/>
              <a:latin typeface="Century" panose="02040604050505020304" pitchFamily="18" charset="0"/>
              <a:ea typeface="MS PGothic" panose="020B0600070205080204" pitchFamily="34" charset="-128"/>
            </a:endParaRPr>
          </a:p>
          <a:p>
            <a:pPr marL="342900" indent="-342900">
              <a:buFontTx/>
              <a:buChar char="-"/>
            </a:pPr>
            <a:endParaRPr lang="en-US" sz="2800" i="0" dirty="0" smtClean="0">
              <a:solidFill>
                <a:srgbClr val="000000"/>
              </a:solidFill>
              <a:effectLst/>
              <a:latin typeface="Century" panose="02040604050505020304" pitchFamily="18" charset="0"/>
              <a:ea typeface="MS PGothic" panose="020B0600070205080204" pitchFamily="34" charset="-128"/>
            </a:endParaRPr>
          </a:p>
        </p:txBody>
      </p:sp>
      <p:pic>
        <p:nvPicPr>
          <p:cNvPr id="1028" name="Picture 4" descr="http://www.clipartkid.com/images/316/family-cartoon-of-4-clipart-best-I02pHF-clipart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43" y="1828800"/>
            <a:ext cx="3446060" cy="2756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89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1248">
            <a:off x="428524" y="245646"/>
            <a:ext cx="4264780" cy="356874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757" y="3491932"/>
            <a:ext cx="3605473" cy="296078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190698" y="1195147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algn="ctr">
              <a:buFontTx/>
              <a:buChar char="-"/>
            </a:pPr>
            <a:r>
              <a:rPr lang="en-US" sz="2800" dirty="0" smtClean="0">
                <a:latin typeface="Bookman Old Style" panose="02050604050505020204" pitchFamily="18" charset="0"/>
              </a:rPr>
              <a:t>Book p. 14 </a:t>
            </a:r>
            <a:r>
              <a:rPr lang="ru-RU" sz="2800" dirty="0" smtClean="0">
                <a:latin typeface="Bookman Old Style" panose="02050604050505020204" pitchFamily="18" charset="0"/>
              </a:rPr>
              <a:t>№1</a:t>
            </a:r>
          </a:p>
          <a:p>
            <a:pPr algn="ctr"/>
            <a:r>
              <a:rPr lang="en-US" sz="2800" dirty="0" smtClean="0">
                <a:latin typeface="Bookman Old Style" panose="02050604050505020204" pitchFamily="18" charset="0"/>
              </a:rPr>
              <a:t>     </a:t>
            </a:r>
            <a:endParaRPr lang="ru-RU" sz="2800" dirty="0" smtClean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74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100</Words>
  <Application>Microsoft Office PowerPoint</Application>
  <PresentationFormat>Широкоэкранный</PresentationFormat>
  <Paragraphs>40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MS PGothic</vt:lpstr>
      <vt:lpstr>Arial</vt:lpstr>
      <vt:lpstr>Bookman Old Style</vt:lpstr>
      <vt:lpstr>Calibri</vt:lpstr>
      <vt:lpstr>Calibri Light</vt:lpstr>
      <vt:lpstr>Century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yggjh</dc:creator>
  <cp:lastModifiedBy>yggjh</cp:lastModifiedBy>
  <cp:revision>18</cp:revision>
  <dcterms:created xsi:type="dcterms:W3CDTF">2016-09-03T21:05:17Z</dcterms:created>
  <dcterms:modified xsi:type="dcterms:W3CDTF">2022-10-10T16:35:31Z</dcterms:modified>
</cp:coreProperties>
</file>