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70" r:id="rId2"/>
    <p:sldId id="257" r:id="rId3"/>
    <p:sldId id="256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D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80" d="100"/>
          <a:sy n="80" d="100"/>
        </p:scale>
        <p:origin x="1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0219D-B6D3-4E1B-A1F1-8D439E9731F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078C0D97-5910-4A63-A9FF-227356626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930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0219D-B6D3-4E1B-A1F1-8D439E9731F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0D97-5910-4A63-A9FF-227356626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22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0219D-B6D3-4E1B-A1F1-8D439E9731F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0D97-5910-4A63-A9FF-227356626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211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0219D-B6D3-4E1B-A1F1-8D439E9731F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0D97-5910-4A63-A9FF-227356626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63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4BA0219D-B6D3-4E1B-A1F1-8D439E9731F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078C0D97-5910-4A63-A9FF-227356626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139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0219D-B6D3-4E1B-A1F1-8D439E9731F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0D97-5910-4A63-A9FF-227356626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339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0219D-B6D3-4E1B-A1F1-8D439E9731F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0D97-5910-4A63-A9FF-227356626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089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0219D-B6D3-4E1B-A1F1-8D439E9731F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0D97-5910-4A63-A9FF-227356626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176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0219D-B6D3-4E1B-A1F1-8D439E9731F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0D97-5910-4A63-A9FF-227356626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187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0219D-B6D3-4E1B-A1F1-8D439E9731F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0D97-5910-4A63-A9FF-227356626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488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0219D-B6D3-4E1B-A1F1-8D439E9731FB}" type="datetimeFigureOut">
              <a:rPr lang="ru-RU" smtClean="0"/>
              <a:t>10.10.2022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C0D97-5910-4A63-A9FF-227356626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703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4BA0219D-B6D3-4E1B-A1F1-8D439E9731F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078C0D97-5910-4A63-A9FF-227356626B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484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Проверка домашнего задания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Что такое нация?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Что изменилось в положении сословий в </a:t>
            </a:r>
            <a:r>
              <a:rPr lang="en-US" sz="3600" dirty="0" smtClean="0"/>
              <a:t>XVII</a:t>
            </a:r>
            <a:r>
              <a:rPr lang="ru-RU" sz="3600" dirty="0"/>
              <a:t> </a:t>
            </a:r>
            <a:r>
              <a:rPr lang="ru-RU" sz="3600" dirty="0" smtClean="0"/>
              <a:t>в.?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Что такое политика просвещенного абсолютизма? Для чего она была нужна?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В какой стране реформы были реализованы наиболее полно? Какие реформы были проведены?</a:t>
            </a:r>
          </a:p>
        </p:txBody>
      </p:sp>
    </p:spTree>
    <p:extLst>
      <p:ext uri="{BB962C8B-B14F-4D97-AF65-F5344CB8AC3E}">
        <p14:creationId xmlns:p14="http://schemas.microsoft.com/office/powerpoint/2010/main" val="1810639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7346" y="1825625"/>
            <a:ext cx="634465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Во </a:t>
            </a:r>
            <a:r>
              <a:rPr lang="ru-RU" dirty="0"/>
              <a:t>Франции широкую известность получила деятельность «Братьев христианских школ». Это общество организовал Жан-Батист де Ла Саль. Обучение здесь шло на родном языке, в школе использовались самые передовые методы, обучение было тесно соединено с воспитанием, в школе почти отсутствовали наказания. Учить в этих школах своих детей стремились многие родители, поэтому быстро росло число классов. К концу XVIII в. «братья» имели 441 класс, где обучалось более 130 тыс. детей.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9021" y="0"/>
            <a:ext cx="43287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	</a:t>
            </a:r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Семья и дети 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7170" name="Picture 2" descr="https://pseudoclasm.files.wordpress.com/2019/05/st-john-the-baptist-de-la-salle-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27" y="1825625"/>
            <a:ext cx="5409364" cy="292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qrcoder.ru/code/?https%3A%2F%2Fwww.portal-slovo.ru%2Fpedagogy%2F41983.php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27" y="4956843"/>
            <a:ext cx="156210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2634915" y="5371934"/>
            <a:ext cx="2959767" cy="554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Более подробно об образовании тут</a:t>
            </a: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 rot="10800000">
            <a:off x="1973179" y="5462337"/>
            <a:ext cx="661736" cy="463682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21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19537" y="1825624"/>
            <a:ext cx="6272463" cy="50323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Для бедных слоев населения основу питания составляли зерновые культуры. Богатые люди могли себе позволить молочные продукты. В приморских странах морепродукты. Мясо и рыбу ели в основном в соленом виде. Благодаря колониям на столах появляется сахар, специи, индейка, кофе, шоколад. Начинают выращивать помидоры, фасоль. На Пиренейском полуострове завоевывает прочные позиции кукуруза. К концу </a:t>
            </a:r>
            <a:r>
              <a:rPr lang="en-US" dirty="0" smtClean="0"/>
              <a:t>XVIII</a:t>
            </a:r>
            <a:r>
              <a:rPr lang="ru-RU" dirty="0" smtClean="0"/>
              <a:t> века в общий рацион входит картофель. Хотя введение этого продукта сопровождалось сопротивлением со стороны населения.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13825" y="324853"/>
            <a:ext cx="44310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	</a:t>
            </a:r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Еда и напитки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8901" y="5751592"/>
            <a:ext cx="2682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u="none" strike="noStrike" dirty="0" err="1" smtClean="0">
                <a:solidFill>
                  <a:srgbClr val="262626"/>
                </a:solidFill>
                <a:effectLst/>
                <a:latin typeface="Gerbera"/>
              </a:rPr>
              <a:t>Мелендес</a:t>
            </a:r>
            <a:r>
              <a:rPr lang="ru-RU" b="0" i="0" u="none" strike="noStrike" dirty="0" smtClean="0">
                <a:solidFill>
                  <a:srgbClr val="262626"/>
                </a:solidFill>
                <a:effectLst/>
                <a:latin typeface="Gerbera"/>
              </a:rPr>
              <a:t> Луис </a:t>
            </a:r>
            <a:r>
              <a:rPr lang="ru-RU" b="0" i="0" u="none" strike="noStrike" dirty="0" err="1" smtClean="0">
                <a:solidFill>
                  <a:srgbClr val="262626"/>
                </a:solidFill>
                <a:effectLst/>
                <a:latin typeface="Gerbera"/>
              </a:rPr>
              <a:t>Эгидио</a:t>
            </a:r>
            <a:endParaRPr lang="ru-RU" dirty="0"/>
          </a:p>
        </p:txBody>
      </p:sp>
      <p:pic>
        <p:nvPicPr>
          <p:cNvPr id="8196" name="Picture 4" descr="http://svistanet.com/wp-content/uploads/2019/06/xudozhik_Luis_Melendez_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01" y="1825624"/>
            <a:ext cx="5035726" cy="3789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445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72199" y="1500772"/>
            <a:ext cx="4720390" cy="50323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«цивилизованность», «воспитанный ребенок» - широко распространенные словосочетания </a:t>
            </a:r>
            <a:r>
              <a:rPr lang="en-US" dirty="0" smtClean="0"/>
              <a:t>XVIII </a:t>
            </a:r>
            <a:r>
              <a:rPr lang="ru-RU" dirty="0" smtClean="0"/>
              <a:t>века.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Зарождается личная гигиена. Получают распространение носовые платки, ночные рубашки.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05132" y="324853"/>
            <a:ext cx="68484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	</a:t>
            </a:r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Человек воспитанный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9218" name="Picture 2" descr="https://artchive.ru/res/media/img/ox800/work/0d5/4156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21" y="1248183"/>
            <a:ext cx="3319833" cy="439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9985" y="5999565"/>
            <a:ext cx="37734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Т</a:t>
            </a:r>
            <a:r>
              <a:rPr lang="ru-RU" dirty="0" smtClean="0"/>
              <a:t>омас Гейнсборо. Утренняя прогулка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044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rgbClr val="C00000"/>
                </a:solidFill>
              </a:rPr>
              <a:t>Жизнь людей в Европе </a:t>
            </a:r>
            <a:r>
              <a:rPr lang="en-US" sz="4400" dirty="0" smtClean="0">
                <a:solidFill>
                  <a:srgbClr val="C00000"/>
                </a:solidFill>
              </a:rPr>
              <a:t>XVIII </a:t>
            </a:r>
            <a:r>
              <a:rPr lang="ru-RU" sz="4400" dirty="0" smtClean="0">
                <a:solidFill>
                  <a:srgbClr val="C00000"/>
                </a:solidFill>
              </a:rPr>
              <a:t>века быстро менялась. Увеличились темпы урбанизации, стали современными города и интерьеры городских домов, питание стало более разнообразным, начали уделять немало вниманию воспитанию детей 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46155" y="324853"/>
            <a:ext cx="21663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	</a:t>
            </a:r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Вывод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784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§ 4 читать, отвечать на вопросы. Записи в тетради.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76677" y="324853"/>
            <a:ext cx="6105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	</a:t>
            </a:r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Домашнее задание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473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797800" y="5038599"/>
            <a:ext cx="4064000" cy="1655762"/>
          </a:xfrm>
        </p:spPr>
        <p:txBody>
          <a:bodyPr>
            <a:normAutofit/>
          </a:bodyPr>
          <a:lstStyle/>
          <a:p>
            <a:pPr algn="l"/>
            <a:endParaRPr lang="ru-RU" b="1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786555" y="6218111"/>
            <a:ext cx="2133600" cy="476250"/>
          </a:xfrm>
        </p:spPr>
        <p:txBody>
          <a:bodyPr/>
          <a:lstStyle/>
          <a:p>
            <a:fld id="{F93EF16D-E7A1-4040-8804-541558CFCF39}" type="datetime1">
              <a:rPr lang="ru-RU" sz="2800" b="1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pPr/>
              <a:t>10.10.2022</a:t>
            </a:fld>
            <a:endParaRPr lang="ru-RU" sz="2800" dirty="0">
              <a:solidFill>
                <a:schemeClr val="tx1"/>
              </a:solidFill>
              <a:effectLst>
                <a:glow rad="101600">
                  <a:schemeClr val="tx1">
                    <a:alpha val="60000"/>
                  </a:scheme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586935" y="780998"/>
            <a:ext cx="266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n w="0"/>
                <a:solidFill>
                  <a:schemeClr val="accent1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66727" y="574492"/>
            <a:ext cx="851547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Европа меняющаяся</a:t>
            </a:r>
            <a:endParaRPr lang="ru-RU" sz="72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269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19708" y="574492"/>
            <a:ext cx="36095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План урока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В деревне и в городе. Архитектура.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Семья и дети.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Еда и напитки.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Человек воспитанный.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655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02456" y="574492"/>
            <a:ext cx="60440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В деревне и городе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935206" y="1825625"/>
            <a:ext cx="625679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Основное население проживало в деревне. Новые веяния (архитектура, костюм, обычаи) проникали медленно. Изменения происходили в регионах, затронутых аграрной революцией. Появились кирпичные и каменные дома, в окна стали вставлять стекла. Жители начинают приобретать городские товары. Усадьбы сеньоров перестраиваются по новой архитектурной моде, в них появляется современная мебель.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37" y="1825625"/>
            <a:ext cx="5253932" cy="3203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http://photos.lifeisphoto.ru/38/0/3880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932" y="1552721"/>
            <a:ext cx="6172324" cy="4897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67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05074" y="2744440"/>
            <a:ext cx="5686926" cy="126649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Больших  городов было немного. Наиболее крупными считались </a:t>
            </a:r>
            <a:r>
              <a:rPr lang="ru-RU" b="1" i="1" dirty="0" smtClean="0">
                <a:solidFill>
                  <a:srgbClr val="C00000"/>
                </a:solidFill>
              </a:rPr>
              <a:t>Лондон, Париж, Неаполь</a:t>
            </a:r>
            <a:r>
              <a:rPr lang="ru-RU" dirty="0" smtClean="0"/>
              <a:t>. 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2456" y="574492"/>
            <a:ext cx="60440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В деревне и городе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37675" y="5494392"/>
            <a:ext cx="5686926" cy="9545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Урбанизация 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- рост городов и повышение их роли в обществе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6505074" y="1514699"/>
            <a:ext cx="5686926" cy="12664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Изменений в городской жизни было намного больше. Активно шла </a:t>
            </a:r>
            <a:r>
              <a:rPr lang="ru-RU" b="1" i="1" dirty="0" smtClean="0">
                <a:solidFill>
                  <a:srgbClr val="C00000"/>
                </a:solidFill>
              </a:rPr>
              <a:t>урбанизация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https://ic.pics.livejournal.com/idelsong/10408983/196122/196122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33" y="1613179"/>
            <a:ext cx="6029068" cy="388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340636"/>
              </p:ext>
            </p:extLst>
          </p:nvPr>
        </p:nvGraphicFramePr>
        <p:xfrm>
          <a:off x="0" y="616571"/>
          <a:ext cx="12192000" cy="587442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xmlns="" val="4201576011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xmlns="" val="617000567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xmlns="" val="4161211461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xmlns="" val="3212916375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xmlns="" val="2201488772"/>
                    </a:ext>
                  </a:extLst>
                </a:gridCol>
              </a:tblGrid>
              <a:tr h="839204">
                <a:tc gridSpan="2"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Численность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</a:rPr>
                        <a:t> европейского населения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Численность некоторых европейских стран в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XVII-XVIII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 вв.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66489544"/>
                  </a:ext>
                </a:extLst>
              </a:tr>
              <a:tr h="839204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Век</a:t>
                      </a:r>
                      <a:endParaRPr lang="ru-RU" sz="2400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Численность населения (млн. человек)</a:t>
                      </a:r>
                      <a:endParaRPr lang="ru-RU" sz="2400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2400" b="1" dirty="0" smtClean="0"/>
                        <a:t>Страна</a:t>
                      </a:r>
                      <a:endParaRPr lang="ru-RU" sz="24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Численность населения (млн. человек)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21770450"/>
                  </a:ext>
                </a:extLst>
              </a:tr>
              <a:tr h="83920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 в </a:t>
                      </a:r>
                      <a:r>
                        <a:rPr lang="en-US" sz="2400" b="1" dirty="0" smtClean="0"/>
                        <a:t>XVII</a:t>
                      </a:r>
                      <a:r>
                        <a:rPr lang="ru-RU" sz="2400" b="1" dirty="0" smtClean="0"/>
                        <a:t> в.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В </a:t>
                      </a:r>
                      <a:r>
                        <a:rPr lang="en-US" sz="2400" b="1" dirty="0" smtClean="0"/>
                        <a:t>XVIII</a:t>
                      </a:r>
                      <a:r>
                        <a:rPr lang="ru-RU" sz="2400" b="1" dirty="0" smtClean="0"/>
                        <a:t> в.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58818961"/>
                  </a:ext>
                </a:extLst>
              </a:tr>
              <a:tr h="839204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Начало </a:t>
                      </a:r>
                      <a:r>
                        <a:rPr lang="en-US" sz="2400" b="1" dirty="0" smtClean="0"/>
                        <a:t>XVII</a:t>
                      </a:r>
                      <a:r>
                        <a:rPr lang="ru-RU" sz="2400" b="1" dirty="0" smtClean="0"/>
                        <a:t> в.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95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Франция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Около 20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Около 26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69305290"/>
                  </a:ext>
                </a:extLst>
              </a:tr>
              <a:tr h="839204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Начало </a:t>
                      </a:r>
                      <a:r>
                        <a:rPr lang="en-US" sz="2400" b="1" dirty="0" smtClean="0"/>
                        <a:t>XVIII</a:t>
                      </a:r>
                      <a:r>
                        <a:rPr lang="ru-RU" sz="2400" b="1" dirty="0" smtClean="0"/>
                        <a:t> в.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130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Англия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Около 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Свыше 6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04673794"/>
                  </a:ext>
                </a:extLst>
              </a:tr>
              <a:tr h="839204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Начало </a:t>
                      </a:r>
                      <a:r>
                        <a:rPr lang="en-US" sz="2400" b="1" dirty="0" smtClean="0"/>
                        <a:t>XIX</a:t>
                      </a:r>
                      <a:r>
                        <a:rPr lang="ru-RU" sz="2400" b="1" dirty="0" smtClean="0"/>
                        <a:t> в.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190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Пруссия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Свыше 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Свыше5,6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5612477"/>
                  </a:ext>
                </a:extLst>
              </a:tr>
              <a:tr h="839204"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Испания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Около 7.5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Около 10,4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51769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012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853859"/>
              </p:ext>
            </p:extLst>
          </p:nvPr>
        </p:nvGraphicFramePr>
        <p:xfrm>
          <a:off x="0" y="1455019"/>
          <a:ext cx="11844702" cy="55742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922351">
                  <a:extLst>
                    <a:ext uri="{9D8B030D-6E8A-4147-A177-3AD203B41FA5}">
                      <a16:colId xmlns:a16="http://schemas.microsoft.com/office/drawing/2014/main" xmlns="" val="1479780602"/>
                    </a:ext>
                  </a:extLst>
                </a:gridCol>
                <a:gridCol w="5922351">
                  <a:extLst>
                    <a:ext uri="{9D8B030D-6E8A-4147-A177-3AD203B41FA5}">
                      <a16:colId xmlns:a16="http://schemas.microsoft.com/office/drawing/2014/main" xmlns="" val="4134122593"/>
                    </a:ext>
                  </a:extLst>
                </a:gridCol>
              </a:tblGrid>
              <a:tr h="339594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Средневековый город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Город в </a:t>
                      </a:r>
                      <a:r>
                        <a:rPr lang="en-US" sz="2000" dirty="0" smtClean="0"/>
                        <a:t>XVIII</a:t>
                      </a:r>
                      <a:r>
                        <a:rPr lang="ru-RU" sz="2000" dirty="0" smtClean="0"/>
                        <a:t> в.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50732942"/>
                  </a:ext>
                </a:extLst>
              </a:tr>
              <a:tr h="611269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Город окружен крепостной стеной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Городское</a:t>
                      </a:r>
                      <a:r>
                        <a:rPr lang="ru-RU" sz="2000" baseline="0" dirty="0" smtClean="0"/>
                        <a:t> строительство вышло за рамки крепостной стены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86597267"/>
                  </a:ext>
                </a:extLst>
              </a:tr>
              <a:tr h="611269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Улицы очень узкие, площади маленькие, тесные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Появились широкие улицы и более просторные улицы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28385956"/>
                  </a:ext>
                </a:extLst>
              </a:tr>
              <a:tr h="115462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Очень мало общественных зданий: собор, ратуша, иногда госпиталь, где содержат больных, инвалидов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Появляется много общественных зданий, большое количество соборов, госпиталей, в крупных городах появляются биржи, банки, крытые рынки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52316261"/>
                  </a:ext>
                </a:extLst>
              </a:tr>
              <a:tr h="11546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Готический архитектурный стиль применялся</a:t>
                      </a:r>
                      <a:r>
                        <a:rPr lang="ru-RU" sz="2000" baseline="0" dirty="0" smtClean="0"/>
                        <a:t> только при постройке общественных зданий и дворцов</a:t>
                      </a:r>
                      <a:endParaRPr lang="ru-RU" sz="2000" dirty="0" smtClean="0"/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Жилые дома, особняки и дворцы строятся с господствующим архитектурным стилем ( барокко, рококо, классицизм)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27493204"/>
                  </a:ext>
                </a:extLst>
              </a:tr>
              <a:tr h="11546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Знать проживала за городской чертой в своих владениях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Строятся многочисленные дворцы, особняки, где живут представители привилегированных сословий и богатые буржуа.</a:t>
                      </a:r>
                      <a:r>
                        <a:rPr lang="ru-RU" sz="2000" baseline="0" dirty="0" smtClean="0"/>
                        <a:t> (стр. 205)</a:t>
                      </a:r>
                      <a:endParaRPr lang="ru-RU" sz="20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06019286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961450" y="0"/>
            <a:ext cx="29838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	</a:t>
            </a:r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Сравните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70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7384" y="5957240"/>
            <a:ext cx="1929552" cy="55408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Д</a:t>
            </a:r>
            <a:r>
              <a:rPr lang="ru-RU" dirty="0" smtClean="0"/>
              <a:t>ворец </a:t>
            </a:r>
            <a:r>
              <a:rPr lang="ru-RU" dirty="0" err="1" smtClean="0"/>
              <a:t>Келуш</a:t>
            </a:r>
            <a:r>
              <a:rPr lang="ru-RU" dirty="0" smtClean="0"/>
              <a:t>. Португалия</a:t>
            </a:r>
            <a:endParaRPr lang="ru-RU" dirty="0"/>
          </a:p>
        </p:txBody>
      </p:sp>
      <p:pic>
        <p:nvPicPr>
          <p:cNvPr id="4098" name="Picture 2" descr="https://rehouz.info/wp-content/uploads/2016/10/Puglia_Lecce-m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32" y="1690688"/>
            <a:ext cx="3919484" cy="409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84616" y="0"/>
            <a:ext cx="39375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Архитектура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7323" y="660722"/>
            <a:ext cx="27007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Барокко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4102" name="Picture 6" descr="https://images.robertharding.com/preview/RF/RH_RF/VERTICAL/478-20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542" y="1690688"/>
            <a:ext cx="2671237" cy="412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565132" y="5957241"/>
            <a:ext cx="3919484" cy="554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Базилика </a:t>
            </a:r>
            <a:r>
              <a:rPr lang="ru-RU" dirty="0" err="1" smtClean="0"/>
              <a:t>дель</a:t>
            </a:r>
            <a:r>
              <a:rPr lang="ru-RU" dirty="0" smtClean="0"/>
              <a:t> Санта </a:t>
            </a:r>
            <a:r>
              <a:rPr lang="ru-RU" dirty="0" err="1" smtClean="0"/>
              <a:t>Кроче</a:t>
            </a:r>
            <a:r>
              <a:rPr lang="ru-RU" dirty="0" smtClean="0"/>
              <a:t>, </a:t>
            </a:r>
            <a:r>
              <a:rPr lang="ru-RU" dirty="0" err="1" smtClean="0"/>
              <a:t>Лечче,Италия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215041" y="781857"/>
            <a:ext cx="3803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Классицизм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43133" y="781857"/>
            <a:ext cx="23253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Рококо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4104" name="Picture 8" descr="https://avatars.mds.yandex.net/get-pdb/251121/d608c1c4-31b7-4449-a461-4dc4eff92917/s1200?webp=fal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547" y="1690689"/>
            <a:ext cx="3467907" cy="409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536939" y="5957240"/>
            <a:ext cx="33858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Собор Святого Павла в Лондоне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85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57916" y="4247865"/>
            <a:ext cx="5586484" cy="6801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С чем это может быть связано ?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9021" y="0"/>
            <a:ext cx="43287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	</a:t>
            </a:r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Семья и дети 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5122" name="Picture 2" descr="http://kerrisdalegallery.com/boni/wp-content/uploads/2013/03/hw085ch-william-hogarth_marriage-contrac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31" y="923330"/>
            <a:ext cx="6303265" cy="480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565132" y="5957241"/>
            <a:ext cx="3919484" cy="554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У. Хогарт. Модный брак.</a:t>
            </a:r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6757916" y="1075730"/>
            <a:ext cx="5586484" cy="35121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В Европе нового времени в брак вступали довольно поздно. В среднем, в </a:t>
            </a:r>
            <a:r>
              <a:rPr lang="en-US" dirty="0" smtClean="0"/>
              <a:t>XVIII</a:t>
            </a:r>
            <a:r>
              <a:rPr lang="ru-RU" dirty="0" smtClean="0"/>
              <a:t> веке мужчинам было 28-29 лет, женщинам 25-26 лет. В состоятельных буржуазных семьях женились раньше, в дворянских еще раньше, там невесте могло быть 18  а жениху 21. </a:t>
            </a: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6605516" y="4740322"/>
            <a:ext cx="6036860" cy="2145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mtClean="0"/>
              <a:t>Незамужними оставались 10-20% женщин. В семьях аристократии % был выше. </a:t>
            </a:r>
            <a:r>
              <a:rPr lang="ru-RU" b="1" i="1" smtClean="0">
                <a:solidFill>
                  <a:srgbClr val="C00000"/>
                </a:solidFill>
              </a:rPr>
              <a:t>Почему? </a:t>
            </a:r>
            <a:endParaRPr lang="ru-RU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ru-RU" smtClean="0"/>
              <a:t>Продолжительность 30 % браков не дольше 15 лет. </a:t>
            </a:r>
            <a:r>
              <a:rPr lang="ru-RU" b="1" i="1" smtClean="0">
                <a:solidFill>
                  <a:srgbClr val="C00000"/>
                </a:solidFill>
              </a:rPr>
              <a:t>Почему?</a:t>
            </a:r>
            <a:endParaRPr lang="ru-RU" smtClean="0"/>
          </a:p>
          <a:p>
            <a:pPr marL="0" indent="0">
              <a:buFont typeface="Arial" panose="020B0604020202020204" pitchFamily="34" charset="0"/>
              <a:buNone/>
            </a:pPr>
            <a:endParaRPr lang="ru-RU" smtClean="0"/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034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9021" y="0"/>
            <a:ext cx="43287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	</a:t>
            </a:r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Семья и дети 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237026" y="1825625"/>
            <a:ext cx="5954973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Меняется отношение к образованию. Под влиянием  научной революции мир перестает восприниматься как опасный и непредсказуемый. Познавая его законы люди учатся его менять. Возникает идея, что точно также можно и нужно изменять человека. Появляется литература, посвященная воспитанию. Открываются учебные заведения.</a:t>
            </a:r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637674" y="6303915"/>
            <a:ext cx="3858974" cy="554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Ж-Б Шарден. Мальчик с юлой. </a:t>
            </a:r>
            <a:endParaRPr lang="ru-RU" dirty="0"/>
          </a:p>
        </p:txBody>
      </p:sp>
      <p:pic>
        <p:nvPicPr>
          <p:cNvPr id="6148" name="Picture 4" descr="Ð¨Ð°ÑÐ´ÐµÐ½ Ð¼Ð°Ð»ÑÑÐ¸Ðº Ñ ÑÐ»Ð¾Ð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82" y="1150889"/>
            <a:ext cx="5945817" cy="502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480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216</TotalTime>
  <Words>777</Words>
  <Application>Microsoft Office PowerPoint</Application>
  <PresentationFormat>Широкоэкранный</PresentationFormat>
  <Paragraphs>89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Cambria</vt:lpstr>
      <vt:lpstr>Gerbera</vt:lpstr>
      <vt:lpstr>Rockwell</vt:lpstr>
      <vt:lpstr>Rockwell Condensed</vt:lpstr>
      <vt:lpstr>Wingdings</vt:lpstr>
      <vt:lpstr>Дерево</vt:lpstr>
      <vt:lpstr>Проверка домашнего задания: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Victor</dc:creator>
  <cp:lastModifiedBy>Учетная запись Майкрософт</cp:lastModifiedBy>
  <cp:revision>25</cp:revision>
  <dcterms:created xsi:type="dcterms:W3CDTF">2019-10-02T16:28:16Z</dcterms:created>
  <dcterms:modified xsi:type="dcterms:W3CDTF">2022-10-10T16:38:01Z</dcterms:modified>
</cp:coreProperties>
</file>