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BF67-8773-4733-87AE-8D8F6904908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DC25-0AFB-4BC6-BDD4-7CE992A3D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BF67-8773-4733-87AE-8D8F6904908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DC25-0AFB-4BC6-BDD4-7CE992A3D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BF67-8773-4733-87AE-8D8F6904908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DC25-0AFB-4BC6-BDD4-7CE992A3D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BF67-8773-4733-87AE-8D8F6904908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DC25-0AFB-4BC6-BDD4-7CE992A3D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BF67-8773-4733-87AE-8D8F6904908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DC25-0AFB-4BC6-BDD4-7CE992A3D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BF67-8773-4733-87AE-8D8F6904908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DC25-0AFB-4BC6-BDD4-7CE992A3D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BF67-8773-4733-87AE-8D8F6904908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DC25-0AFB-4BC6-BDD4-7CE992A3D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BF67-8773-4733-87AE-8D8F6904908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DC25-0AFB-4BC6-BDD4-7CE992A3D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BF67-8773-4733-87AE-8D8F6904908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DC25-0AFB-4BC6-BDD4-7CE992A3D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BF67-8773-4733-87AE-8D8F6904908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DC25-0AFB-4BC6-BDD4-7CE992A3D8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DBF67-8773-4733-87AE-8D8F6904908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A71DC25-0AFB-4BC6-BDD4-7CE992A3D8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72DBF67-8773-4733-87AE-8D8F69049086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A71DC25-0AFB-4BC6-BDD4-7CE992A3D80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FFC000"/>
                </a:solidFill>
              </a:rPr>
              <a:t/>
            </a:r>
            <a:br>
              <a:rPr lang="ru-RU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/>
            </a:r>
            <a:br>
              <a:rPr lang="ru-RU" sz="3600" dirty="0" smtClean="0">
                <a:solidFill>
                  <a:srgbClr val="FFC000"/>
                </a:solidFill>
              </a:rPr>
            </a:br>
            <a:r>
              <a:rPr lang="ru-RU" sz="3600" dirty="0" smtClean="0">
                <a:solidFill>
                  <a:srgbClr val="FFC000"/>
                </a:solidFill>
              </a:rPr>
              <a:t/>
            </a:r>
            <a:br>
              <a:rPr lang="ru-RU" sz="3600" dirty="0" smtClean="0">
                <a:solidFill>
                  <a:srgbClr val="FFC000"/>
                </a:solidFill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rgbClr val="FFC000"/>
                </a:solidFill>
              </a:rPr>
              <a:t>Тема: «Комплексный подход к формированию предметных и </a:t>
            </a:r>
            <a:r>
              <a:rPr lang="ru-RU" sz="3600" dirty="0" err="1" smtClean="0">
                <a:solidFill>
                  <a:srgbClr val="FFC000"/>
                </a:solidFill>
              </a:rPr>
              <a:t>метапредметных</a:t>
            </a:r>
            <a:r>
              <a:rPr lang="ru-RU" sz="3600" dirty="0" smtClean="0">
                <a:solidFill>
                  <a:srgbClr val="FFC000"/>
                </a:solidFill>
              </a:rPr>
              <a:t> результатов в начальной школе» </a:t>
            </a:r>
            <a:r>
              <a:rPr lang="ru-RU" sz="36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b="1" dirty="0" smtClean="0"/>
          </a:p>
          <a:p>
            <a:r>
              <a:rPr lang="ru-RU" b="1" dirty="0" smtClean="0"/>
              <a:t>Учитель:</a:t>
            </a:r>
            <a:endParaRPr lang="ru-RU" dirty="0" smtClean="0"/>
          </a:p>
          <a:p>
            <a:r>
              <a:rPr lang="ru-RU" dirty="0" err="1" smtClean="0"/>
              <a:t>Боргоякова</a:t>
            </a:r>
            <a:r>
              <a:rPr lang="ru-RU" dirty="0" smtClean="0"/>
              <a:t> Е. К.</a:t>
            </a:r>
          </a:p>
          <a:p>
            <a:r>
              <a:rPr lang="ru-RU" b="1" dirty="0" smtClean="0"/>
              <a:t>Должность:</a:t>
            </a:r>
            <a:endParaRPr lang="ru-RU" dirty="0" smtClean="0"/>
          </a:p>
          <a:p>
            <a:r>
              <a:rPr lang="ru-RU" dirty="0" smtClean="0"/>
              <a:t>учитель </a:t>
            </a:r>
            <a:r>
              <a:rPr lang="ru-RU" dirty="0" err="1" smtClean="0"/>
              <a:t>нач</a:t>
            </a:r>
            <a:r>
              <a:rPr lang="ru-RU" dirty="0" smtClean="0"/>
              <a:t>. классов</a:t>
            </a:r>
            <a:endParaRPr lang="ru-RU" dirty="0"/>
          </a:p>
        </p:txBody>
      </p:sp>
      <p:pic>
        <p:nvPicPr>
          <p:cNvPr id="5" name="Рисунок 4" descr="https://abrakadabra.fun/uploads/posts/2022-03/1647941682_1-abrakadabra-fun-p-shkolnik-klipart-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140968"/>
            <a:ext cx="407377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Система обеспечения деятельности учащихся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5266928" cy="48398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Возможности формирования </a:t>
            </a:r>
            <a:r>
              <a:rPr lang="ru-RU" b="1" dirty="0" err="1" smtClean="0"/>
              <a:t>метапредметных</a:t>
            </a:r>
            <a:r>
              <a:rPr lang="ru-RU" b="1" dirty="0" smtClean="0"/>
              <a:t> результатов заложены в ряде методик, подходов и технологий:</a:t>
            </a:r>
          </a:p>
          <a:p>
            <a:pPr algn="ctr">
              <a:buNone/>
            </a:pPr>
            <a:endParaRPr lang="ru-RU" dirty="0" smtClean="0"/>
          </a:p>
          <a:p>
            <a:r>
              <a:rPr lang="ru-RU" dirty="0" smtClean="0"/>
              <a:t> проектная деятельность;</a:t>
            </a:r>
          </a:p>
          <a:p>
            <a:r>
              <a:rPr lang="ru-RU" dirty="0" smtClean="0"/>
              <a:t> интерактивная методика;</a:t>
            </a:r>
          </a:p>
          <a:p>
            <a:r>
              <a:rPr lang="ru-RU" dirty="0" smtClean="0"/>
              <a:t> интегративная технология;</a:t>
            </a:r>
          </a:p>
          <a:p>
            <a:r>
              <a:rPr lang="ru-RU" dirty="0" smtClean="0"/>
              <a:t>- личностно-ориентированные технологии.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s://avatars.mds.yandex.net/i?id=4f96d4453acd9e5dace01b0c28922a78-5843291-images-thumbs&amp;ref=rim&amp;n=33&amp;w=150&amp;h=15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132856"/>
            <a:ext cx="338437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Памятка для учителей по формированию </a:t>
            </a:r>
            <a:r>
              <a:rPr lang="ru-RU" sz="3200" b="1" dirty="0" err="1" smtClean="0"/>
              <a:t>метапредметных</a:t>
            </a:r>
            <a:r>
              <a:rPr lang="ru-RU" sz="3200" b="1" dirty="0" smtClean="0"/>
              <a:t> результатов.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 Любые действия должны быть осмысленными.</a:t>
            </a:r>
          </a:p>
          <a:p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Развитие внутренней мотивации.</a:t>
            </a:r>
          </a:p>
          <a:p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Задачи, которые мы ставим перед ребенком, должны быть не только понятны, но и внутренне приятные ему.</a:t>
            </a:r>
          </a:p>
          <a:p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Чтобы чего- то добиться, цель должен знать каждый участник урока.</a:t>
            </a:r>
          </a:p>
          <a:p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Максимум творчества и сотворчества.</a:t>
            </a:r>
          </a:p>
          <a:p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В центре внимания урока – дети.</a:t>
            </a:r>
          </a:p>
          <a:p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Помогать ребенку учиться .</a:t>
            </a:r>
          </a:p>
          <a:p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Создавать атмосферу успеха, не скупиться на поощрения и похвалу.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3" descr="https://avatars.mds.yandex.net/i?id=30e951c3a32961af5551b681f6d606fc-5667262-images-thumbs&amp;ref=rim&amp;n=33&amp;w=200&amp;h=15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522920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060848"/>
            <a:ext cx="3888432" cy="30243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Картинка спасибо за внимание для презентаций (59 фото) 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80728"/>
            <a:ext cx="8172400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</a:rPr>
              <a:t>Ситуации, позволяющие проявить умение мыслить самостоятельно, встречаются не так часто. А на уроке можно организовать самостоятельный мыслительный процесс, и учитель - тот человек, который должен это сделать. Для этого педагогу необходимо последовательно решить следующие задачи: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59832" y="1916832"/>
            <a:ext cx="5626968" cy="440776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1</a:t>
            </a:r>
            <a:r>
              <a:rPr lang="ru-RU" dirty="0"/>
              <a:t>.  </a:t>
            </a:r>
            <a:r>
              <a:rPr lang="ru-RU" i="1" dirty="0"/>
              <a:t>Подготовить учащихся к продуктивной работе.</a:t>
            </a:r>
            <a:endParaRPr lang="ru-RU" dirty="0"/>
          </a:p>
          <a:p>
            <a:r>
              <a:rPr lang="ru-RU" dirty="0"/>
              <a:t>2.  </a:t>
            </a:r>
            <a:r>
              <a:rPr lang="ru-RU" i="1" dirty="0"/>
              <a:t>Создать учебную ситуацию, предполагающую самостоятельное мыш­ление.</a:t>
            </a:r>
            <a:endParaRPr lang="ru-RU" dirty="0"/>
          </a:p>
          <a:p>
            <a:r>
              <a:rPr lang="ru-RU" dirty="0"/>
              <a:t>3.  </a:t>
            </a:r>
            <a:r>
              <a:rPr lang="ru-RU" i="1" dirty="0"/>
              <a:t>Обеспечить осознанность работы.</a:t>
            </a:r>
            <a:endParaRPr lang="ru-RU" dirty="0"/>
          </a:p>
          <a:p>
            <a:r>
              <a:rPr lang="ru-RU" dirty="0"/>
              <a:t>4.  </a:t>
            </a:r>
            <a:r>
              <a:rPr lang="ru-RU" i="1" dirty="0"/>
              <a:t>Продумать организацию деятельности учащихся.</a:t>
            </a:r>
            <a:endParaRPr lang="ru-RU" dirty="0"/>
          </a:p>
          <a:p>
            <a:r>
              <a:rPr lang="ru-RU" dirty="0"/>
              <a:t>5.  </a:t>
            </a:r>
            <a:r>
              <a:rPr lang="ru-RU" i="1" dirty="0"/>
              <a:t>Предложить систему обеспечения деятельности учащихся.</a:t>
            </a:r>
            <a:endParaRPr lang="ru-RU" dirty="0"/>
          </a:p>
          <a:p>
            <a:r>
              <a:rPr lang="ru-RU" dirty="0"/>
              <a:t>6.  </a:t>
            </a:r>
            <a:r>
              <a:rPr lang="ru-RU" i="1" dirty="0"/>
              <a:t>Организовать обсуждение результатов.</a:t>
            </a:r>
            <a:endParaRPr lang="ru-RU" dirty="0"/>
          </a:p>
          <a:p>
            <a:r>
              <a:rPr lang="ru-RU" dirty="0"/>
              <a:t>7.  </a:t>
            </a:r>
            <a:r>
              <a:rPr lang="ru-RU" i="1" dirty="0"/>
              <a:t>Обеспечить осознание каждым собственного прироста.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39. Учитель математики рисунок.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60848"/>
            <a:ext cx="288032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</a:rPr>
              <a:t>Метапредметный</a:t>
            </a:r>
            <a:r>
              <a:rPr lang="ru-RU" sz="4000" b="1" dirty="0" smtClean="0">
                <a:solidFill>
                  <a:srgbClr val="FF0000"/>
                </a:solidFill>
              </a:rPr>
              <a:t> подход 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6635080" cy="476780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  </a:t>
            </a:r>
            <a:r>
              <a:rPr lang="ru-RU" dirty="0" smtClean="0"/>
              <a:t>  предполагает</a:t>
            </a:r>
            <a:r>
              <a:rPr lang="ru-RU" dirty="0" smtClean="0"/>
              <a:t>, что ребенок не только овладеет системой знаний, но освоит универсальные способы действий и с их помощью сможет сам добывать информацию о мире.</a:t>
            </a:r>
          </a:p>
          <a:p>
            <a:r>
              <a:rPr lang="ru-RU" dirty="0" smtClean="0"/>
              <a:t>    организация </a:t>
            </a:r>
            <a:r>
              <a:rPr lang="ru-RU" dirty="0" smtClean="0"/>
              <a:t>деятельности учащихся с целью передачи им способов работы со знанием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   подразумевает </a:t>
            </a:r>
            <a:r>
              <a:rPr lang="ru-RU" dirty="0" err="1" smtClean="0"/>
              <a:t>промысливание</a:t>
            </a:r>
            <a:r>
              <a:rPr lang="ru-RU" dirty="0" smtClean="0"/>
              <a:t> (а не запоминание!) важнейших понятий учебного предмета, наличие образовательной деятельности, формирование и развитие у учащихся предметных базовых способностей, </a:t>
            </a:r>
            <a:r>
              <a:rPr lang="ru-RU" dirty="0" smtClean="0"/>
              <a:t>наличие </a:t>
            </a:r>
            <a:r>
              <a:rPr lang="ru-RU" dirty="0" smtClean="0"/>
              <a:t>рефлексивной деятельности.</a:t>
            </a:r>
            <a:endParaRPr lang="ru-RU" dirty="0"/>
          </a:p>
        </p:txBody>
      </p:sp>
      <p:pic>
        <p:nvPicPr>
          <p:cNvPr id="5" name="Рисунок 4" descr="https://stihi.ru/pics/2021/04/03/35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2420888"/>
            <a:ext cx="2232248" cy="301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результатов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4690864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– </a:t>
            </a:r>
            <a:r>
              <a:rPr lang="ru-RU" dirty="0" smtClean="0"/>
              <a:t>качественно </a:t>
            </a:r>
            <a:r>
              <a:rPr lang="ru-RU" dirty="0" smtClean="0">
                <a:solidFill>
                  <a:srgbClr val="FF0000"/>
                </a:solidFill>
              </a:rPr>
              <a:t>новая задача</a:t>
            </a:r>
            <a:r>
              <a:rPr lang="ru-RU" dirty="0" smtClean="0"/>
              <a:t>, поставленная перед школой. Именно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 результаты являются теми мостами, которые связывают все предметы, помогают преодолеть горы знаний.</a:t>
            </a:r>
          </a:p>
          <a:p>
            <a:endParaRPr lang="ru-RU" dirty="0"/>
          </a:p>
        </p:txBody>
      </p:sp>
      <p:pic>
        <p:nvPicPr>
          <p:cNvPr id="4" name="Рисунок 3" descr="Онлайн-урок &amp;quot;Ступенька к знаниям&amp;quot; фотографии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204864"/>
            <a:ext cx="355205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Коммуникативные и регулятивные действия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</a:t>
            </a:r>
          </a:p>
          <a:p>
            <a:pPr>
              <a:buNone/>
            </a:pPr>
            <a:r>
              <a:rPr lang="ru-RU" sz="3200" dirty="0" smtClean="0"/>
              <a:t>                  умение работать в группе;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200" dirty="0" smtClean="0"/>
              <a:t>                  слушать и слышать собеседника;</a:t>
            </a:r>
          </a:p>
          <a:p>
            <a:pPr>
              <a:buNone/>
            </a:pPr>
            <a:r>
              <a:rPr lang="ru-RU" dirty="0" smtClean="0"/>
              <a:t>                  </a:t>
            </a:r>
          </a:p>
          <a:p>
            <a:pPr>
              <a:buNone/>
            </a:pPr>
            <a:r>
              <a:rPr lang="ru-RU" dirty="0" smtClean="0"/>
              <a:t>                     </a:t>
            </a:r>
            <a:r>
              <a:rPr lang="ru-RU" sz="3200" dirty="0" smtClean="0"/>
              <a:t>координировать свои действия с партнерами и т.д.</a:t>
            </a:r>
            <a:endParaRPr lang="ru-RU" sz="3200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1043608" y="249289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1043608" y="357301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1043608" y="458112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Для достижения результатов </a:t>
            </a:r>
            <a:r>
              <a:rPr lang="ru-RU" sz="2800" dirty="0" err="1" smtClean="0">
                <a:latin typeface="Arial Black" pitchFamily="34" charset="0"/>
              </a:rPr>
              <a:t>метауровня</a:t>
            </a:r>
            <a:r>
              <a:rPr lang="ru-RU" sz="2800" dirty="0" smtClean="0">
                <a:latin typeface="Arial Black" pitchFamily="34" charset="0"/>
              </a:rPr>
              <a:t> учащиеся должны научиться </a:t>
            </a:r>
            <a:r>
              <a:rPr lang="ru-RU" sz="2800" b="1" dirty="0" smtClean="0">
                <a:latin typeface="Arial Black" pitchFamily="34" charset="0"/>
              </a:rPr>
              <a:t>мыслить продуктивно</a:t>
            </a:r>
            <a:r>
              <a:rPr lang="ru-RU" sz="2800" dirty="0" smtClean="0">
                <a:latin typeface="Arial Black" pitchFamily="34" charset="0"/>
              </a:rPr>
              <a:t>.</a:t>
            </a:r>
            <a:r>
              <a:rPr lang="ru-RU" sz="2800" dirty="0" smtClean="0"/>
              <a:t> 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Продуктивная мыслительная деятельность учащихся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/>
              <a:t>Продуктивное</a:t>
            </a:r>
            <a:r>
              <a:rPr lang="ru-RU" sz="2800" dirty="0" smtClean="0"/>
              <a:t> </a:t>
            </a:r>
            <a:r>
              <a:rPr lang="ru-RU" sz="2800" b="1" dirty="0" smtClean="0"/>
              <a:t>мышление</a:t>
            </a:r>
            <a:r>
              <a:rPr lang="ru-RU" sz="2800" dirty="0" smtClean="0"/>
              <a:t> </a:t>
            </a:r>
            <a:r>
              <a:rPr lang="ru-RU" sz="2800" b="1" dirty="0" smtClean="0"/>
              <a:t>учащихся</a:t>
            </a:r>
            <a:r>
              <a:rPr lang="ru-RU" sz="2800" dirty="0" smtClean="0"/>
              <a:t> </a:t>
            </a:r>
            <a:r>
              <a:rPr lang="ru-RU" sz="2800" dirty="0" err="1" smtClean="0"/>
              <a:t>обеспе</a:t>
            </a:r>
            <a:r>
              <a:rPr lang="ru-RU" sz="2800" dirty="0" smtClean="0"/>
              <a:t>-</a:t>
            </a:r>
          </a:p>
          <a:p>
            <a:pPr>
              <a:buNone/>
            </a:pPr>
            <a:r>
              <a:rPr lang="ru-RU" sz="2800" dirty="0" smtClean="0"/>
              <a:t>    </a:t>
            </a:r>
            <a:r>
              <a:rPr lang="ru-RU" sz="2800" dirty="0" err="1" smtClean="0"/>
              <a:t>чивает</a:t>
            </a:r>
            <a:r>
              <a:rPr lang="ru-RU" sz="2800" dirty="0" smtClean="0"/>
              <a:t> самостоятельное решение новых для них проблем, глубокое усвоение знаний, быстрый темп овладения ими, широту их переноса в относительно новые условия.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Организация  самостоятельного мыслительного  процесса на уроке</a:t>
            </a:r>
            <a:endParaRPr lang="ru-RU" sz="40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43808" y="1916832"/>
            <a:ext cx="5760640" cy="443484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Педагогу необходимо последовательно решить следующие задачи:</a:t>
            </a:r>
            <a:endParaRPr lang="ru-RU" sz="2900" dirty="0" smtClean="0"/>
          </a:p>
          <a:p>
            <a:r>
              <a:rPr lang="ru-RU" sz="2900" dirty="0" smtClean="0"/>
              <a:t>1.  </a:t>
            </a:r>
            <a:r>
              <a:rPr lang="ru-RU" sz="2900" i="1" dirty="0" smtClean="0"/>
              <a:t>Подготовить учащихся к продуктивной работе.</a:t>
            </a:r>
            <a:endParaRPr lang="ru-RU" sz="2900" dirty="0" smtClean="0"/>
          </a:p>
          <a:p>
            <a:r>
              <a:rPr lang="ru-RU" sz="2900" dirty="0" smtClean="0"/>
              <a:t>2.  </a:t>
            </a:r>
            <a:r>
              <a:rPr lang="ru-RU" sz="2900" i="1" dirty="0" smtClean="0"/>
              <a:t>Создать учебную ситуацию, предполагающую самостоятельное мыш­ление.</a:t>
            </a:r>
            <a:endParaRPr lang="ru-RU" sz="2900" dirty="0" smtClean="0"/>
          </a:p>
          <a:p>
            <a:r>
              <a:rPr lang="ru-RU" sz="2900" dirty="0" smtClean="0"/>
              <a:t>3.  </a:t>
            </a:r>
            <a:r>
              <a:rPr lang="ru-RU" sz="2900" i="1" dirty="0" smtClean="0"/>
              <a:t>Обеспечить осознанность работы.</a:t>
            </a:r>
            <a:endParaRPr lang="ru-RU" sz="2900" dirty="0" smtClean="0"/>
          </a:p>
          <a:p>
            <a:r>
              <a:rPr lang="ru-RU" sz="2900" dirty="0" smtClean="0"/>
              <a:t>4.  </a:t>
            </a:r>
            <a:r>
              <a:rPr lang="ru-RU" sz="2900" i="1" dirty="0" smtClean="0"/>
              <a:t>Продумать организацию деятельности учащихся.</a:t>
            </a:r>
            <a:endParaRPr lang="ru-RU" sz="2900" dirty="0" smtClean="0"/>
          </a:p>
          <a:p>
            <a:r>
              <a:rPr lang="ru-RU" sz="2900" dirty="0" smtClean="0"/>
              <a:t>5.  </a:t>
            </a:r>
            <a:r>
              <a:rPr lang="ru-RU" sz="2900" i="1" dirty="0" smtClean="0"/>
              <a:t>Предложить систему обеспечения деятельности учащихся.</a:t>
            </a:r>
            <a:endParaRPr lang="ru-RU" sz="2900" dirty="0" smtClean="0"/>
          </a:p>
          <a:p>
            <a:r>
              <a:rPr lang="ru-RU" sz="2900" dirty="0" smtClean="0"/>
              <a:t>6.  </a:t>
            </a:r>
            <a:r>
              <a:rPr lang="ru-RU" sz="2900" i="1" dirty="0" smtClean="0"/>
              <a:t>Организовать обсуждение результатов.</a:t>
            </a:r>
            <a:endParaRPr lang="ru-RU" sz="2900" dirty="0" smtClean="0"/>
          </a:p>
          <a:p>
            <a:r>
              <a:rPr lang="ru-RU" sz="2900" dirty="0" smtClean="0"/>
              <a:t>7.  </a:t>
            </a:r>
            <a:r>
              <a:rPr lang="ru-RU" sz="2900" i="1" dirty="0" smtClean="0"/>
              <a:t>Обеспечить осознание каждым собственного прироста.</a:t>
            </a:r>
            <a:endParaRPr lang="ru-RU" sz="2900" dirty="0" smtClean="0"/>
          </a:p>
          <a:p>
            <a:pPr>
              <a:buNone/>
            </a:pPr>
            <a:r>
              <a:rPr lang="ru-RU" sz="2900" b="1" dirty="0" smtClean="0"/>
              <a:t> </a:t>
            </a:r>
            <a:endParaRPr lang="ru-RU" sz="29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Тест: какой предмет вы бы преподавали, если бы были учителем? 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76872"/>
            <a:ext cx="237626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Подготовка учащихся к продуктивной работе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Цель урока:</a:t>
            </a:r>
          </a:p>
          <a:p>
            <a:pPr>
              <a:buNone/>
            </a:pPr>
            <a:r>
              <a:rPr lang="ru-RU" dirty="0" smtClean="0"/>
              <a:t>    ответ на вопрос </a:t>
            </a:r>
            <a:r>
              <a:rPr lang="ru-RU" b="1" dirty="0" smtClean="0"/>
              <a:t>«Зачем? Ради чего?»;</a:t>
            </a:r>
            <a:endParaRPr lang="ru-RU" dirty="0" smtClean="0"/>
          </a:p>
          <a:p>
            <a:r>
              <a:rPr lang="ru-RU" b="1" dirty="0" smtClean="0"/>
              <a:t>обобщенный образ максимально желаемого достижения (результата</a:t>
            </a:r>
            <a:r>
              <a:rPr lang="ru-RU" dirty="0" smtClean="0"/>
              <a:t>);</a:t>
            </a:r>
          </a:p>
          <a:p>
            <a:r>
              <a:rPr lang="ru-RU" dirty="0" smtClean="0"/>
              <a:t>абстрактный характер и ценностное наполнение;</a:t>
            </a:r>
          </a:p>
          <a:p>
            <a:r>
              <a:rPr lang="ru-RU" dirty="0" smtClean="0"/>
              <a:t>может относиться к теме и к курсу в целом (спор в педагогике о наличии цели у отдельного урока);</a:t>
            </a:r>
          </a:p>
          <a:p>
            <a:r>
              <a:rPr lang="ru-RU" b="1" dirty="0" smtClean="0"/>
              <a:t>обычно формулируется в виде отглагольного существительного (развитие, становление, создание, формирование, воспитание, понимание и т.п.);</a:t>
            </a:r>
            <a:endParaRPr lang="ru-RU" dirty="0" smtClean="0"/>
          </a:p>
          <a:p>
            <a:r>
              <a:rPr lang="ru-RU" dirty="0" smtClean="0"/>
              <a:t>могут иметь разную ценностную направленность: к знаниям, умениям, отношениям и т.д.</a:t>
            </a:r>
          </a:p>
          <a:p>
            <a:r>
              <a:rPr lang="ru-RU" b="1" u="sng" dirty="0" smtClean="0"/>
              <a:t>Возможные виды целей:</a:t>
            </a:r>
            <a:endParaRPr lang="ru-RU" dirty="0" smtClean="0"/>
          </a:p>
          <a:p>
            <a:r>
              <a:rPr lang="ru-RU" dirty="0" smtClean="0"/>
              <a:t>- дидактические или учебные (связаны с компонентом знаний, термин «образовательные» является неточным – излишне широким);</a:t>
            </a:r>
          </a:p>
          <a:p>
            <a:r>
              <a:rPr lang="ru-RU" dirty="0" smtClean="0"/>
              <a:t>- развивающие (связаны с умениями);</a:t>
            </a:r>
          </a:p>
          <a:p>
            <a:r>
              <a:rPr lang="ru-RU" dirty="0" smtClean="0"/>
              <a:t>- воспитательные (могут формулироваться и как ценностные).</a:t>
            </a:r>
          </a:p>
          <a:p>
            <a:r>
              <a:rPr lang="ru-RU" u="sng" dirty="0" smtClean="0"/>
              <a:t>Примеры целей урока:</a:t>
            </a:r>
            <a:endParaRPr lang="ru-RU" dirty="0" smtClean="0"/>
          </a:p>
          <a:p>
            <a:r>
              <a:rPr lang="ru-RU" dirty="0" smtClean="0"/>
              <a:t>Ученик научиться различать…….</a:t>
            </a:r>
          </a:p>
          <a:p>
            <a:r>
              <a:rPr lang="ru-RU" dirty="0" smtClean="0"/>
              <a:t>Ученик получит возможность понимать сущность….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Создание учебной ситуации, предполагающей самостоятельное мышление учащихся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5338936" cy="438912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  </a:t>
            </a:r>
            <a:r>
              <a:rPr lang="ru-RU" b="1" dirty="0" smtClean="0"/>
              <a:t>Три основных метода</a:t>
            </a:r>
            <a:r>
              <a:rPr lang="ru-RU" dirty="0" smtClean="0"/>
              <a:t> постановки учебной проблемы: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- побуждающий от проблемной ситуации диалог;</a:t>
            </a:r>
          </a:p>
          <a:p>
            <a:endParaRPr lang="ru-RU" dirty="0" smtClean="0"/>
          </a:p>
          <a:p>
            <a:r>
              <a:rPr lang="ru-RU" dirty="0" smtClean="0"/>
              <a:t>- подводящий к теме диалог;</a:t>
            </a:r>
          </a:p>
          <a:p>
            <a:endParaRPr lang="ru-RU" dirty="0" smtClean="0"/>
          </a:p>
          <a:p>
            <a:r>
              <a:rPr lang="ru-RU" dirty="0" smtClean="0"/>
              <a:t>- сообщение темы с мотивирующим приемом.</a:t>
            </a:r>
          </a:p>
          <a:p>
            <a:endParaRPr lang="ru-RU" dirty="0"/>
          </a:p>
        </p:txBody>
      </p:sp>
      <p:pic>
        <p:nvPicPr>
          <p:cNvPr id="6" name="Рисунок 5" descr="https://avatars.mds.yandex.net/i?id=0a99d9c26bfae73a40a33dbb3b3f70c9-5295061-images-thumbs&amp;ref=rim&amp;n=33&amp;w=111&amp;h=15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204864"/>
            <a:ext cx="288032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135</TotalTime>
  <Words>264</Words>
  <Application>Microsoft Office PowerPoint</Application>
  <PresentationFormat>Экран (4:3)</PresentationFormat>
  <Paragraphs>81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          Тема: «Комплексный подход к формированию предметных и метапредметных результатов в начальной школе»   </vt:lpstr>
      <vt:lpstr>Ситуации, позволяющие проявить умение мыслить самостоятельно, встречаются не так часто. А на уроке можно организовать самостоятельный мыслительный процесс, и учитель - тот человек, который должен это сделать. Для этого педагогу необходимо последовательно решить следующие задачи: </vt:lpstr>
      <vt:lpstr>Метапредметный подход </vt:lpstr>
      <vt:lpstr>Формирование метапредметных результатов </vt:lpstr>
      <vt:lpstr>Коммуникативные и регулятивные действия </vt:lpstr>
      <vt:lpstr>Для достижения результатов метауровня учащиеся должны научиться мыслить продуктивно. </vt:lpstr>
      <vt:lpstr>Организация  самостоятельного мыслительного  процесса на уроке</vt:lpstr>
      <vt:lpstr> Подготовка учащихся к продуктивной работе</vt:lpstr>
      <vt:lpstr>Создание учебной ситуации, предполагающей самостоятельное мышление учащихся </vt:lpstr>
      <vt:lpstr>Система обеспечения деятельности учащихся </vt:lpstr>
      <vt:lpstr> Памятка для учителей по формированию метапредметных результатов.</vt:lpstr>
      <vt:lpstr>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</dc:creator>
  <cp:lastModifiedBy>2</cp:lastModifiedBy>
  <cp:revision>16</cp:revision>
  <dcterms:created xsi:type="dcterms:W3CDTF">2022-10-09T17:29:47Z</dcterms:created>
  <dcterms:modified xsi:type="dcterms:W3CDTF">2022-10-10T16:31:52Z</dcterms:modified>
</cp:coreProperties>
</file>