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76" r:id="rId7"/>
    <p:sldId id="281" r:id="rId8"/>
    <p:sldId id="282" r:id="rId9"/>
    <p:sldId id="262" r:id="rId10"/>
    <p:sldId id="277" r:id="rId11"/>
    <p:sldId id="263" r:id="rId12"/>
    <p:sldId id="264" r:id="rId13"/>
    <p:sldId id="278" r:id="rId14"/>
    <p:sldId id="265" r:id="rId15"/>
    <p:sldId id="279" r:id="rId16"/>
    <p:sldId id="266" r:id="rId17"/>
    <p:sldId id="280" r:id="rId18"/>
    <p:sldId id="268" r:id="rId19"/>
    <p:sldId id="269" r:id="rId20"/>
    <p:sldId id="283" r:id="rId21"/>
    <p:sldId id="270" r:id="rId22"/>
    <p:sldId id="285" r:id="rId23"/>
    <p:sldId id="284" r:id="rId24"/>
    <p:sldId id="271" r:id="rId25"/>
    <p:sldId id="286" r:id="rId26"/>
    <p:sldId id="272" r:id="rId27"/>
    <p:sldId id="287" r:id="rId28"/>
    <p:sldId id="273" r:id="rId29"/>
    <p:sldId id="274" r:id="rId30"/>
    <p:sldId id="288" r:id="rId31"/>
    <p:sldId id="27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A07C9"/>
    <a:srgbClr val="FF0066"/>
    <a:srgbClr val="800080"/>
    <a:srgbClr val="800000"/>
    <a:srgbClr val="A8E03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2574" y="-8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E734A56-6DD6-4BB2-9109-DC39ACA2960E}" type="datetimeFigureOut">
              <a:rPr lang="ru-RU" smtClean="0"/>
              <a:pPr/>
              <a:t>29.02.2020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E3A6BC8-9F89-41DD-A712-3C1F48753E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2"/>
            <a:ext cx="7772400" cy="1071569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Весна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kruglov2502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0719"/>
            <a:ext cx="9144000" cy="5367281"/>
          </a:xfrm>
          <a:prstGeom prst="rect">
            <a:avLst/>
          </a:prstGeom>
          <a:ln>
            <a:noFill/>
          </a:ln>
          <a:effectLst>
            <a:glow rad="101600">
              <a:srgbClr val="FFFF00">
                <a:alpha val="60000"/>
              </a:srgbClr>
            </a:glow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-317082.jpg"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42852"/>
            <a:ext cx="8643998" cy="6177738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563277" y="5500702"/>
            <a:ext cx="40174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r>
              <a:rPr b="1" dirty="0" lang="ru-RU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У </a:t>
            </a:r>
            <a:r>
              <a:rPr b="1" dirty="0" lang="ru-RU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оленей растут новые рога.</a:t>
            </a:r>
            <a:endParaRPr b="1" dirty="0" lang="ru-RU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9379069_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-1"/>
            <a:ext cx="8215370" cy="5441653"/>
          </a:xfr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4348" y="5143512"/>
            <a:ext cx="7972452" cy="171448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Апрель-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Снегогон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r>
              <a:rPr lang="ru-RU" sz="2000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Потоком со всех склонов как хлынет вода. Гонит снег апрель прочь и зиму вместе с ним прогоняет, от того и "</a:t>
            </a:r>
            <a:r>
              <a:rPr lang="ru-RU" sz="2000" b="1" dirty="0" err="1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Снегогоном</a:t>
            </a:r>
            <a:r>
              <a:rPr lang="ru-RU" sz="2000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" прозвали. Оголяется темная и сырая земля, почва готовится к цветению, лес просыпается от пения птиц.</a:t>
            </a:r>
            <a:endParaRPr lang="ru-RU" sz="2000" b="1" dirty="0"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6429396"/>
            <a:ext cx="7358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 </a:t>
            </a:r>
            <a:r>
              <a:rPr lang="ru-RU" sz="24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Зацветает     </a:t>
            </a:r>
            <a:r>
              <a:rPr lang="ru-RU" sz="24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ольха</a:t>
            </a:r>
            <a:endParaRPr lang="ru-RU" sz="2400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6" name="Рисунок 5" descr="12705221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0"/>
            <a:ext cx="7643866" cy="6477683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8" name="TextBox 7"/>
          <p:cNvSpPr txBox="1"/>
          <p:nvPr/>
        </p:nvSpPr>
        <p:spPr>
          <a:xfrm>
            <a:off x="5000628" y="407194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sz="2800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44-075-TSvetjot-verb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0"/>
            <a:ext cx="6572296" cy="6125379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857224" y="6072206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На </a:t>
            </a:r>
            <a:r>
              <a:rPr lang="ru-RU" sz="20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вербе распустились пушисто-желтые от пыльцы шари</a:t>
            </a:r>
            <a:r>
              <a:rPr lang="ru-RU" sz="20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7030A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</a:rPr>
              <a:t>ки-цветы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715016"/>
            <a:ext cx="8929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b="1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FF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pPr algn="ctr"/>
            <a:r>
              <a:rPr lang="ru-RU" sz="20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У </a:t>
            </a:r>
            <a:r>
              <a:rPr lang="ru-RU" sz="20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воды цветет калужница</a:t>
            </a:r>
            <a:endParaRPr lang="ru-RU" sz="2000" b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3" name="Рисунок 2" descr="0_30f3_c40be81b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57166"/>
            <a:ext cx="8001057" cy="6000792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6ed39d387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0"/>
            <a:ext cx="8358214" cy="6268661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58" y="5500702"/>
            <a:ext cx="878684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pPr algn="ctr"/>
            <a:r>
              <a:rPr lang="ru-RU" sz="20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Появились </a:t>
            </a:r>
            <a:r>
              <a:rPr lang="ru-RU" sz="20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весенние грибы сморчки</a:t>
            </a:r>
            <a:endParaRPr lang="ru-RU" sz="2000" b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357958"/>
            <a:ext cx="8643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С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юга прилетели утки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6" name="Рисунок 5" descr="9587a33abc734ed67a79ee1ed0f76780-666x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61" y="214290"/>
            <a:ext cx="8278521" cy="6215106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3a7d0b710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0"/>
            <a:ext cx="8215338" cy="6161504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58" y="4398496"/>
            <a:ext cx="878684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pPr algn="ctr"/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Бабочки </a:t>
            </a:r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порхают с цветка на цветок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82aa1bb0474d019f818e643572f5ddde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001153" cy="6000768"/>
          </a:xfr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929330"/>
            <a:ext cx="9144000" cy="9286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 </a:t>
            </a:r>
            <a:r>
              <a:rPr lang="ru-RU" sz="1600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Май </a:t>
            </a:r>
            <a:r>
              <a:rPr lang="ru-RU" sz="1600" b="1" dirty="0" err="1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травень</a:t>
            </a:r>
            <a:r>
              <a:rPr lang="ru-RU" sz="1600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- последний месяц весны. Все вокруг покрывается травой, цветами, деревья — зеленью. Цветут черемуха, ландыши, сирень, яблони . Воздух оглашают песни соловьев, скворцов, зябликов</a:t>
            </a:r>
            <a:r>
              <a:rPr lang="ru-RU" sz="1600" b="1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.</a:t>
            </a:r>
            <a:endParaRPr lang="ru-RU" sz="1600" b="1" dirty="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6215082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Гремят первые грозы</a:t>
            </a:r>
            <a:endParaRPr lang="ru-RU" sz="2800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3" name="Рисунок 2" descr="images_1716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"/>
            <a:ext cx="8429652" cy="6322240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Уж тает снег, бегут ручьи,</a:t>
            </a:r>
            <a:b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окно повеяло весною...</a:t>
            </a:r>
            <a:b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Засвищут скоро соловьи,</a:t>
            </a:r>
            <a:b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лес оденется листвою!</a:t>
            </a:r>
            <a:b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Чиста небесная лазурь,</a:t>
            </a:r>
            <a:b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Теплей и ярче солнце стало,</a:t>
            </a:r>
            <a:b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Пора метелей злых и бурь</a:t>
            </a:r>
            <a:b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b="1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Опять надолго миновала</a:t>
            </a:r>
            <a:r>
              <a:rPr lang="ru-RU" sz="40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...</a:t>
            </a:r>
            <a: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  <a:t/>
            </a:r>
            <a:br>
              <a:rPr lang="ru-RU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</a:rPr>
            </a:br>
            <a:r>
              <a:rPr lang="ru-RU" sz="2700" dirty="0" smtClean="0">
                <a:ln>
                  <a:solidFill>
                    <a:srgbClr val="00B050"/>
                  </a:solidFill>
                </a:ln>
              </a:rPr>
              <a:t>                                    Алексей Плещеев</a:t>
            </a:r>
            <a:r>
              <a:rPr lang="ru-RU" sz="2700" dirty="0">
                <a:ln>
                  <a:solidFill>
                    <a:srgbClr val="00B050"/>
                  </a:solidFill>
                </a:ln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anec-yaponskogo-zhuravlya-03.jpg"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3008" cy="5857892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578505" y="6198990"/>
            <a:ext cx="39869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Журавли танцуют на болоте</a:t>
            </a:r>
            <a:endParaRPr b="1" dirty="0" lang="ru-RU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929331"/>
            <a:ext cx="6929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pPr algn="ctr"/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Черемуха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id="3" name="Рисунок 2" descr="100905424_2011_07_26_15_23_32_55244187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642918"/>
            <a:ext cx="7715306" cy="5786478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9" name="TextBox 8"/>
          <p:cNvSpPr txBox="1"/>
          <p:nvPr/>
        </p:nvSpPr>
        <p:spPr>
          <a:xfrm>
            <a:off x="3857620" y="142852"/>
            <a:ext cx="13500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Цветут</a:t>
            </a:r>
            <a:endParaRPr lang="ru-RU" sz="3200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e3188919e2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09" y="0"/>
            <a:ext cx="7810523" cy="5857892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3071802" y="3982998"/>
            <a:ext cx="321471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pPr algn="ctr"/>
            <a:r>
              <a:rPr lang="ru-RU" sz="20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Яблоня</a:t>
            </a:r>
            <a:endParaRPr lang="ru-RU" sz="2000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28639066.jpg" id="2" name="Рисунок 1"/>
          <p:cNvPicPr>
            <a:picLocks noChangeAspect="1"/>
          </p:cNvPicPr>
          <p:nvPr/>
        </p:nvPicPr>
        <p:blipFill>
          <a:blip r:embed="rId2"/>
          <a:srcRect r="52"/>
          <a:stretch>
            <a:fillRect/>
          </a:stretch>
        </p:blipFill>
        <p:spPr>
          <a:xfrm>
            <a:off x="346953" y="142852"/>
            <a:ext cx="8368451" cy="6059912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3000364" y="571480"/>
            <a:ext cx="5000660" cy="594008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r>
              <a:rPr b="1" dirty="0" lang="ru-RU" smtClean="0" sz="200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Сирень</a:t>
            </a:r>
            <a:endParaRPr b="1" dirty="0" lang="ru-RU" sz="20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636f61562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42852"/>
            <a:ext cx="8429684" cy="6328747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3000364" y="1285860"/>
            <a:ext cx="521497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sz="2000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r>
              <a:rPr lang="ru-RU" sz="20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Ландыши</a:t>
            </a:r>
            <a:endParaRPr lang="ru-RU" sz="2000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82072672.jpg" id="2" name="Рисунок 1"/>
          <p:cNvPicPr>
            <a:picLocks noChangeAspect="1"/>
          </p:cNvPicPr>
          <p:nvPr/>
        </p:nvPicPr>
        <p:blipFill>
          <a:blip r:embed="rId2"/>
          <a:srcRect b="47"/>
          <a:stretch>
            <a:fillRect/>
          </a:stretch>
        </p:blipFill>
        <p:spPr>
          <a:xfrm>
            <a:off x="214282" y="0"/>
            <a:ext cx="8715404" cy="6160133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3663738" y="3244334"/>
            <a:ext cx="1816523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r>
              <a:rPr b="1" dirty="0" lang="ru-RU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Одуванчики</a:t>
            </a:r>
            <a:endParaRPr b="1" dirty="0" lang="ru-RU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4071942"/>
            <a:ext cx="8286808" cy="286232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000">
                <a:ln>
                  <a:solidFill>
                    <a:sysClr lastClr="000000" val="windowText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 </a:t>
            </a:r>
            <a:endParaRPr b="1" dirty="0" lang="ru-RU" smtClean="0" sz="2000">
              <a:ln>
                <a:solidFill>
                  <a:sysClr lastClr="000000" val="windowText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2000">
              <a:ln>
                <a:solidFill>
                  <a:sysClr lastClr="000000" val="windowText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2000">
              <a:ln>
                <a:solidFill>
                  <a:sysClr lastClr="000000" val="windowText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2000">
              <a:ln>
                <a:solidFill>
                  <a:sysClr lastClr="000000" val="windowText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2000">
              <a:ln>
                <a:solidFill>
                  <a:sysClr lastClr="000000" val="windowText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2000">
              <a:ln>
                <a:solidFill>
                  <a:sysClr lastClr="000000" val="windowText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2000">
              <a:ln>
                <a:solidFill>
                  <a:sysClr lastClr="000000" val="windowText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r>
              <a:rPr b="1" dirty="0" lang="ru-RU" smtClean="0" sz="2000">
                <a:ln>
                  <a:solidFill>
                    <a:sysClr lastClr="000000" val="windowText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Вовсю </a:t>
            </a:r>
            <a:r>
              <a:rPr b="1" dirty="0" lang="ru-RU" smtClean="0" sz="2000">
                <a:ln>
                  <a:solidFill>
                    <a:sysClr lastClr="000000" val="windowText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трудятся неутомимые муравьи , таскают в свой дом сухие палочки, былинки да соломинки.</a:t>
            </a:r>
            <a:endParaRPr b="1" dirty="0" lang="ru-RU" sz="2000">
              <a:ln>
                <a:solidFill>
                  <a:sysClr lastClr="000000" val="windowText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pic>
        <p:nvPicPr>
          <p:cNvPr descr="lasius-fuliginosus-1446.jpg" id="5" name="Рисунок 4"/>
          <p:cNvPicPr>
            <a:picLocks noChangeAspect="1"/>
          </p:cNvPicPr>
          <p:nvPr/>
        </p:nvPicPr>
        <p:blipFill>
          <a:blip r:embed="rId2"/>
          <a:srcRect b="64"/>
          <a:stretch>
            <a:fillRect/>
          </a:stretch>
        </p:blipFill>
        <p:spPr>
          <a:xfrm>
            <a:off x="0" y="0"/>
            <a:ext cx="9123078" cy="5500702"/>
          </a:xfrm>
          <a:prstGeom prst="rect">
            <a:avLst/>
          </a:prstGeom>
          <a:effectLst>
            <a:glow rad="101600">
              <a:srgbClr val="FFC0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194c0dd-43ff-f835-43ff-f83adce40d31.photo.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21" y="0"/>
            <a:ext cx="8886125" cy="5857892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668273" y="3244334"/>
            <a:ext cx="3807453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Появляются </a:t>
            </a:r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майские жуки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</a:rPr>
              <a:t>Приметы весны</a:t>
            </a:r>
            <a:endParaRPr lang="ru-RU" sz="48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00B05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71480"/>
            <a:ext cx="8183880" cy="535785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8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Когда </a:t>
            </a:r>
            <a:r>
              <a:rPr lang="ru-RU" b="1" dirty="0" smtClean="0">
                <a:solidFill>
                  <a:srgbClr val="8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перелётные птицы летят большими стаями – то это к дружной весне.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 </a:t>
            </a:r>
            <a:endParaRPr lang="ru-RU" b="1" dirty="0" smtClean="0"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pPr>
              <a:buNone/>
            </a:pPr>
            <a:r>
              <a:rPr lang="ru-RU" b="1" dirty="0" smtClean="0">
                <a:solidFill>
                  <a:srgbClr val="3A07C9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Март </a:t>
            </a:r>
            <a:r>
              <a:rPr lang="ru-RU" b="1" dirty="0" smtClean="0">
                <a:solidFill>
                  <a:srgbClr val="3A07C9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сухой, апрель сырой, май холодный – год хлебородный.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</a:t>
            </a:r>
            <a:endParaRPr lang="ru-RU" b="1" dirty="0" smtClean="0"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66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Ласточка </a:t>
            </a:r>
            <a:r>
              <a:rPr lang="ru-RU" b="1" dirty="0" smtClean="0">
                <a:solidFill>
                  <a:srgbClr val="FF0066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низко летает – дождь обещает</a:t>
            </a:r>
          </a:p>
          <a:p>
            <a:pPr>
              <a:buNone/>
            </a:pPr>
            <a:endParaRPr lang="ru-RU" b="1" dirty="0" smtClean="0">
              <a:solidFill>
                <a:srgbClr val="3A07C9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Гром </a:t>
            </a:r>
            <a:r>
              <a:rPr lang="ru-RU" b="1" dirty="0" smtClean="0">
                <a:solidFill>
                  <a:srgbClr val="00B05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гремит – хлеб будет родить.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</a:t>
            </a:r>
            <a:endParaRPr lang="ru-RU" b="1" dirty="0" smtClean="0"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Купаются </a:t>
            </a:r>
            <a:r>
              <a:rPr lang="ru-RU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воробьи ранней весной — к теплу.</a:t>
            </a:r>
            <a:endParaRPr lang="ru-RU" b="1" dirty="0"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/>
          </a:bodyPr>
          <a:lstStyle/>
          <a:p>
            <a:r>
              <a:rPr dirty="0" lang="ru-RU" smtClean="0" sz="240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</a:rPr>
              <a:t>Весенние праздники</a:t>
            </a:r>
            <a:endParaRPr dirty="0" lang="ru-RU" sz="240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00B05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86454"/>
            <a:ext cx="8858280" cy="714380"/>
          </a:xfrm>
        </p:spPr>
        <p:txBody>
          <a:bodyPr>
            <a:noAutofit/>
          </a:bodyPr>
          <a:lstStyle/>
          <a:p>
            <a:pPr>
              <a:buNone/>
            </a:pPr>
            <a:r>
              <a:rPr b="1" dirty="0" lang="ru-RU" smtClean="0" sz="200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</a:rPr>
              <a:t>Масленица- самый        веселый, очень шумный  народный праздник. В этот день пекут блины. Сжигают соломенное чучело-символ зимы.</a:t>
            </a:r>
            <a:endParaRPr b="1" dirty="0" lang="ru-RU" sz="20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</p:txBody>
      </p:sp>
      <p:pic>
        <p:nvPicPr>
          <p:cNvPr descr="maslenicapav_2.jpg" id="4" name="Рисунок 3"/>
          <p:cNvPicPr>
            <a:picLocks noChangeAspect="1"/>
          </p:cNvPicPr>
          <p:nvPr/>
        </p:nvPicPr>
        <p:blipFill>
          <a:blip r:embed="rId2"/>
          <a:srcRect r="87"/>
          <a:stretch>
            <a:fillRect/>
          </a:stretch>
        </p:blipFill>
        <p:spPr>
          <a:xfrm>
            <a:off x="1571604" y="714356"/>
            <a:ext cx="6142843" cy="5054977"/>
          </a:xfrm>
          <a:prstGeom prst="rect">
            <a:avLst/>
          </a:prstGeom>
          <a:effectLst>
            <a:glow rad="101600">
              <a:srgbClr val="FFC0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0"/>
            <a:ext cx="8183880" cy="428604"/>
          </a:xfrm>
        </p:spPr>
        <p:txBody>
          <a:bodyPr>
            <a:normAutofit fontScale="90000"/>
          </a:bodyPr>
          <a:lstStyle/>
          <a:p>
            <a:r>
              <a:rPr dirty="0" lang="ru-RU" smtClean="0" sz="240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</a:rPr>
              <a:t>Состояние природы весной</a:t>
            </a:r>
            <a:endParaRPr dirty="0" lang="ru-RU" sz="2400">
              <a:ln>
                <a:solidFill>
                  <a:srgbClr val="FFFF00"/>
                </a:solidFill>
              </a:ln>
              <a:solidFill>
                <a:srgbClr val="00B050"/>
              </a:solidFill>
            </a:endParaRPr>
          </a:p>
        </p:txBody>
      </p:sp>
      <p:pic>
        <p:nvPicPr>
          <p:cNvPr descr="80084027_28723.jpg" id="5" name="Содержимое 4"/>
          <p:cNvPicPr>
            <a:picLocks noChangeAspect="1" noGrp="1"/>
          </p:cNvPicPr>
          <p:nvPr>
            <p:ph idx="1" sz="half"/>
          </p:nvPr>
        </p:nvPicPr>
        <p:blipFill>
          <a:blip r:embed="rId2"/>
          <a:stretch>
            <a:fillRect/>
          </a:stretch>
        </p:blipFill>
        <p:spPr>
          <a:xfrm>
            <a:off x="2357422" y="428604"/>
            <a:ext cx="5857916" cy="5487147"/>
          </a:xfrm>
          <a:ln>
            <a:noFill/>
          </a:ln>
          <a:effectLst>
            <a:glow rad="228600">
              <a:srgbClr val="FFFF00">
                <a:alpha val="40000"/>
              </a:srgbClr>
            </a:glow>
          </a:effectLst>
        </p:spPr>
      </p:pic>
      <p:sp>
        <p:nvSpPr>
          <p:cNvPr id="4" name="Содержимое 3"/>
          <p:cNvSpPr>
            <a:spLocks noGrp="1"/>
          </p:cNvSpPr>
          <p:nvPr>
            <p:ph idx="2" sz="half"/>
          </p:nvPr>
        </p:nvSpPr>
        <p:spPr>
          <a:xfrm>
            <a:off x="857224" y="5786454"/>
            <a:ext cx="8286776" cy="10715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b="1" dirty="0" i="1" lang="ru-RU" smtClean="0" sz="160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Солнце растапливает сугробы , бегут весенние ручьи.</a:t>
            </a:r>
          </a:p>
          <a:p>
            <a:pPr algn="ctr">
              <a:buNone/>
            </a:pPr>
            <a:r>
              <a:rPr b="1" dirty="0" i="1" lang="ru-RU" smtClean="0" sz="160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Вода из луж пропитывает землю, появляется молодая трава.</a:t>
            </a:r>
          </a:p>
          <a:p>
            <a:pPr algn="ctr">
              <a:buNone/>
            </a:pPr>
            <a:r>
              <a:rPr b="1" dirty="0" i="1" lang="ru-RU" smtClean="0" sz="160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Вода напоит деревья, и у них набухнут почки</a:t>
            </a:r>
            <a:r>
              <a:rPr b="1" dirty="0" i="1" lang="ru-RU" smtClean="0" sz="1600">
                <a:solidFill>
                  <a:srgbClr val="7030A0"/>
                </a:solidFill>
              </a:rPr>
              <a:t>.</a:t>
            </a:r>
            <a:endParaRPr b="1" dirty="0" i="1" lang="ru-RU" sz="160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1b54fe2c00336c17f45a612312418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57166"/>
            <a:ext cx="8072495" cy="5227900"/>
          </a:xfrm>
          <a:prstGeom prst="rect">
            <a:avLst/>
          </a:prstGeom>
          <a:effectLst>
            <a:glow rad="101600">
              <a:srgbClr val="FFC0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2828836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</a:rPr>
              <a:t>Пасха- </a:t>
            </a:r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</a:rPr>
              <a:t>это самый большой праздник православных христиан . </a:t>
            </a:r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</a:rPr>
              <a:t>На </a:t>
            </a:r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</a:rPr>
              <a:t>пасху пекут куличи и красят яйца.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</a:rPr>
              <a:t>Загадки о весне</a:t>
            </a:r>
            <a:endParaRPr lang="ru-RU" sz="4800" dirty="0">
              <a:ln>
                <a:solidFill>
                  <a:srgbClr val="002060"/>
                </a:solidFill>
              </a:ln>
              <a:solidFill>
                <a:srgbClr val="00B05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401080" cy="600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Тает снежок, ожил лужок.</a:t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>День прибывает.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FF00"/>
                </a:solidFill>
              </a:rPr>
              <a:t> Когда это бывает?...(Весной</a:t>
            </a:r>
            <a:r>
              <a:rPr lang="ru-RU" sz="2000" dirty="0" smtClean="0">
                <a:solidFill>
                  <a:srgbClr val="FFFF00"/>
                </a:solidFill>
              </a:rPr>
              <a:t>)</a:t>
            </a:r>
          </a:p>
          <a:p>
            <a:pPr>
              <a:buNone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3A07C9"/>
                </a:solidFill>
              </a:rPr>
              <a:t>Мишка </a:t>
            </a:r>
            <a:r>
              <a:rPr lang="ru-RU" sz="2000" b="1" dirty="0" smtClean="0">
                <a:solidFill>
                  <a:srgbClr val="3A07C9"/>
                </a:solidFill>
              </a:rPr>
              <a:t>вылез из берлоги,</a:t>
            </a:r>
            <a:br>
              <a:rPr lang="ru-RU" sz="2000" b="1" dirty="0" smtClean="0">
                <a:solidFill>
                  <a:srgbClr val="3A07C9"/>
                </a:solidFill>
              </a:rPr>
            </a:br>
            <a:r>
              <a:rPr lang="ru-RU" sz="2000" b="1" dirty="0" smtClean="0">
                <a:solidFill>
                  <a:srgbClr val="3A07C9"/>
                </a:solidFill>
              </a:rPr>
              <a:t>Грязь и лужи на дороге,</a:t>
            </a:r>
            <a:br>
              <a:rPr lang="ru-RU" sz="2000" b="1" dirty="0" smtClean="0">
                <a:solidFill>
                  <a:srgbClr val="3A07C9"/>
                </a:solidFill>
              </a:rPr>
            </a:br>
            <a:r>
              <a:rPr lang="ru-RU" sz="2000" b="1" dirty="0" smtClean="0">
                <a:solidFill>
                  <a:srgbClr val="3A07C9"/>
                </a:solidFill>
              </a:rPr>
              <a:t>В небе жаворонка трель -</a:t>
            </a:r>
            <a:br>
              <a:rPr lang="ru-RU" sz="2000" b="1" dirty="0" smtClean="0">
                <a:solidFill>
                  <a:srgbClr val="3A07C9"/>
                </a:solidFill>
              </a:rPr>
            </a:br>
            <a:r>
              <a:rPr lang="ru-RU" sz="2000" b="1" dirty="0" smtClean="0">
                <a:solidFill>
                  <a:srgbClr val="3A07C9"/>
                </a:solidFill>
              </a:rPr>
              <a:t>В гости к нам пришёл ...( Апрель)</a:t>
            </a:r>
          </a:p>
          <a:p>
            <a:pPr>
              <a:buNone/>
            </a:pPr>
            <a:endParaRPr lang="ru-RU" sz="2000" dirty="0" smtClean="0">
              <a:ln w="18415" cmpd="sng">
                <a:noFill/>
                <a:prstDash val="solid"/>
              </a:ln>
              <a:solidFill>
                <a:srgbClr val="FF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000" dirty="0" smtClean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Сад </a:t>
            </a:r>
            <a:r>
              <a:rPr lang="ru-RU" sz="2000" dirty="0" smtClean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примерил белый цвет,</a:t>
            </a:r>
            <a:br>
              <a:rPr lang="ru-RU" sz="2000" dirty="0" smtClean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000" dirty="0" smtClean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Соловей поёт сонет,</a:t>
            </a:r>
            <a:br>
              <a:rPr lang="ru-RU" sz="2000" dirty="0" smtClean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000" dirty="0" smtClean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зелень наш оделся край -</a:t>
            </a:r>
            <a:br>
              <a:rPr lang="ru-RU" sz="2000" dirty="0" smtClean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000" dirty="0" smtClean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Нас теплом встречает...( Май</a:t>
            </a:r>
            <a:r>
              <a:rPr lang="ru-RU" sz="2800" dirty="0" smtClean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sz="2800" dirty="0">
              <a:ln w="18415" cmpd="sng">
                <a:noFill/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9190" y="1357298"/>
            <a:ext cx="42148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</a:rPr>
              <a:t>Из-под снега расцветает,</a:t>
            </a:r>
            <a:br>
              <a:rPr lang="ru-RU" sz="2000" b="1" dirty="0" smtClean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</a:rPr>
            </a:br>
            <a:r>
              <a:rPr lang="ru-RU" sz="2000" b="1" dirty="0" smtClean="0">
                <a:ln>
                  <a:solidFill>
                    <a:srgbClr val="800000"/>
                  </a:solidFill>
                </a:ln>
                <a:solidFill>
                  <a:srgbClr val="800000"/>
                </a:solidFill>
              </a:rPr>
              <a:t>Раньше всех весну встречает.(Подснежник)</a:t>
            </a:r>
            <a:endParaRPr lang="ru-RU" sz="2000" b="1" dirty="0">
              <a:ln>
                <a:solidFill>
                  <a:srgbClr val="800000"/>
                </a:solidFill>
              </a:ln>
              <a:solidFill>
                <a:srgbClr val="8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29190" y="4071942"/>
            <a:ext cx="378621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>
                  <a:solidFill>
                    <a:srgbClr val="800080"/>
                  </a:solidFill>
                </a:ln>
                <a:solidFill>
                  <a:srgbClr val="FF0066"/>
                </a:solidFill>
              </a:rPr>
              <a:t>В голубенькой рубашке</a:t>
            </a:r>
            <a:br>
              <a:rPr lang="ru-RU" sz="2000" b="1" dirty="0" smtClean="0">
                <a:ln>
                  <a:solidFill>
                    <a:srgbClr val="800080"/>
                  </a:solidFill>
                </a:ln>
                <a:solidFill>
                  <a:srgbClr val="FF0066"/>
                </a:solidFill>
              </a:rPr>
            </a:br>
            <a:r>
              <a:rPr lang="ru-RU" sz="2000" b="1" dirty="0" smtClean="0">
                <a:ln>
                  <a:solidFill>
                    <a:srgbClr val="800080"/>
                  </a:solidFill>
                </a:ln>
                <a:solidFill>
                  <a:srgbClr val="FF0066"/>
                </a:solidFill>
              </a:rPr>
              <a:t>Бежит по дну овражка…( Ручеек</a:t>
            </a:r>
            <a:r>
              <a:rPr lang="ru-RU" sz="2000" b="1" dirty="0" smtClean="0">
                <a:solidFill>
                  <a:srgbClr val="FF0066"/>
                </a:solidFill>
              </a:rPr>
              <a:t>)</a:t>
            </a:r>
          </a:p>
          <a:p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5357826"/>
            <a:ext cx="8715436" cy="15001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Март </a:t>
            </a:r>
            <a:r>
              <a:rPr lang="ru-RU" sz="1600" b="1" dirty="0" err="1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протальник</a:t>
            </a:r>
            <a:r>
              <a:rPr lang="ru-RU" sz="1600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</a:t>
            </a:r>
            <a:r>
              <a:rPr lang="ru-RU" sz="1600" b="1" dirty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— первый месяц </a:t>
            </a:r>
            <a:r>
              <a:rPr lang="ru-RU" sz="1600" b="1" dirty="0" smtClean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весны. Теплеет </a:t>
            </a:r>
            <a:r>
              <a:rPr lang="ru-RU" sz="1600" b="1" dirty="0"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ясное солнце. Раньше рассветает, позднее смеркается. Это замечательный переходный месяц: начало его выглядит зимой, а конец — настоящей весной, с пробуждением природы, с обилием света и птичьих запевок.</a:t>
            </a:r>
          </a:p>
        </p:txBody>
      </p:sp>
      <p:pic>
        <p:nvPicPr>
          <p:cNvPr id="5" name="Содержимое 4" descr="0c0e622424a340b0a14b92de698fe84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14480" y="0"/>
            <a:ext cx="5429256" cy="5429256"/>
          </a:xfrm>
          <a:effectLst>
            <a:glow rad="101600">
              <a:srgbClr val="FFFF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84848625_p4090628.jpg" id="5" name="Рисунок 4"/>
          <p:cNvPicPr>
            <a:picLocks noChangeAspect="1"/>
          </p:cNvPicPr>
          <p:nvPr/>
        </p:nvPicPr>
        <p:blipFill>
          <a:blip r:embed="rId2"/>
          <a:srcRect b="75" r="23"/>
          <a:stretch>
            <a:fillRect/>
          </a:stretch>
        </p:blipFill>
        <p:spPr>
          <a:xfrm>
            <a:off x="285720" y="214290"/>
            <a:ext cx="7233070" cy="5786454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5143504" y="5929330"/>
            <a:ext cx="3643338" cy="58477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ru-RU" smtClean="0" sz="160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Прилетели </a:t>
            </a:r>
            <a:r>
              <a:rPr b="1" dirty="0" i="1" lang="ru-RU" smtClean="0" sz="160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с юга вестники весны- шумные грачи</a:t>
            </a:r>
            <a:r>
              <a:rPr dirty="0" lang="ru-RU" smtClean="0" sz="160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.</a:t>
            </a:r>
            <a:endParaRPr dirty="0" lang="ru-RU" sz="160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50354288.jpg"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168334" cy="5643578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5691157"/>
            <a:ext cx="4572000" cy="66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Зайцы меняют шубку с белой на серую</a:t>
            </a:r>
            <a:endParaRPr b="1" dirty="0" lang="ru-RU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1@0fb33881-b407-44b6-bf2f-f649bc6e48c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0" y="0"/>
            <a:ext cx="9108310" cy="6072206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6143644"/>
            <a:ext cx="9001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После зимней спячки медведь вылез из своей берлоги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weetdrink_clip_image0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096000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3266194" y="6198990"/>
            <a:ext cx="26116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Проснулся </a:t>
            </a:r>
            <a:r>
              <a:rPr lang="ru-RU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барсук</a:t>
            </a:r>
            <a:endParaRPr lang="ru-RU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73504893_mm8.jpg"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8575649" cy="6072230"/>
          </a:xfrm>
          <a:prstGeom prst="rect">
            <a:avLst/>
          </a:prstGeom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428596" y="500042"/>
            <a:ext cx="8143932" cy="618630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 sz="360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endParaRPr b="1" dirty="0" lang="ru-RU" smtClean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  <a:p>
            <a:r>
              <a:rPr b="1" dirty="0" lang="ru-RU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Расцвела </a:t>
            </a:r>
            <a:r>
              <a:rPr b="1" dirty="0" lang="ru-RU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на проталинах мать-и-мачеха</a:t>
            </a:r>
            <a:r>
              <a:rPr dirty="0" lang="ru-RU" smtClean="0"/>
              <a:t>.</a:t>
            </a:r>
            <a:endParaRPr dirty="0"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573</TotalTime>
  <Words>301</Words>
  <Application>Microsoft Office PowerPoint</Application>
  <PresentationFormat>Экран (4:3)</PresentationFormat>
  <Paragraphs>160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Аспект</vt:lpstr>
      <vt:lpstr>Весна</vt:lpstr>
      <vt:lpstr>  Уж тает снег, бегут ручьи, В окно повеяло весною... Засвищут скоро соловьи, И лес оденется листвою! Чиста небесная лазурь, Теплей и ярче солнце стало, Пора метелей злых и бурь Опять надолго миновала...                                     Алексей Плещеев. </vt:lpstr>
      <vt:lpstr>Состояние природы весной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Приметы весны</vt:lpstr>
      <vt:lpstr>Весенние праздники</vt:lpstr>
      <vt:lpstr>Слайд 30</vt:lpstr>
      <vt:lpstr>Загадки о весне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Pasha</cp:lastModifiedBy>
  <cp:revision>56</cp:revision>
  <dcterms:created xsi:type="dcterms:W3CDTF">2014-04-15T11:43:01Z</dcterms:created>
  <dcterms:modified xsi:type="dcterms:W3CDTF">2020-02-29T06:00:57Z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1547783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