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57" r:id="rId5"/>
    <p:sldId id="258" r:id="rId6"/>
    <p:sldId id="272" r:id="rId7"/>
    <p:sldId id="273" r:id="rId8"/>
    <p:sldId id="259" r:id="rId9"/>
    <p:sldId id="274" r:id="rId10"/>
    <p:sldId id="260" r:id="rId11"/>
    <p:sldId id="261" r:id="rId12"/>
    <p:sldId id="275" r:id="rId13"/>
    <p:sldId id="276" r:id="rId14"/>
    <p:sldId id="268" r:id="rId15"/>
    <p:sldId id="271" r:id="rId16"/>
    <p:sldId id="279" r:id="rId17"/>
    <p:sldId id="278" r:id="rId18"/>
    <p:sldId id="280" r:id="rId19"/>
    <p:sldId id="281" r:id="rId20"/>
    <p:sldId id="262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22" autoAdjust="0"/>
    <p:restoredTop sz="94660"/>
  </p:normalViewPr>
  <p:slideViewPr>
    <p:cSldViewPr>
      <p:cViewPr>
        <p:scale>
          <a:sx n="74" d="100"/>
          <a:sy n="74" d="100"/>
        </p:scale>
        <p:origin x="-102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B100-654F-45FE-ABCA-8B3F257536BB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B11C8-14CE-4713-A32E-690C3C818C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4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B100-654F-45FE-ABCA-8B3F257536BB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B11C8-14CE-4713-A32E-690C3C818C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33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B100-654F-45FE-ABCA-8B3F257536BB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B11C8-14CE-4713-A32E-690C3C818C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98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B100-654F-45FE-ABCA-8B3F257536BB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B11C8-14CE-4713-A32E-690C3C818C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69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B100-654F-45FE-ABCA-8B3F257536BB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B11C8-14CE-4713-A32E-690C3C818C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98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B100-654F-45FE-ABCA-8B3F257536BB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B11C8-14CE-4713-A32E-690C3C818C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04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B100-654F-45FE-ABCA-8B3F257536BB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B11C8-14CE-4713-A32E-690C3C818C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92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B100-654F-45FE-ABCA-8B3F257536BB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B11C8-14CE-4713-A32E-690C3C818C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6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B100-654F-45FE-ABCA-8B3F257536BB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B11C8-14CE-4713-A32E-690C3C818C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42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B100-654F-45FE-ABCA-8B3F257536BB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B11C8-14CE-4713-A32E-690C3C818C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85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B100-654F-45FE-ABCA-8B3F257536BB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B11C8-14CE-4713-A32E-690C3C818C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40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CB100-654F-45FE-ABCA-8B3F257536BB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B11C8-14CE-4713-A32E-690C3C818C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108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060848"/>
            <a:ext cx="8928992" cy="336819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воспитателя и музыкального </a:t>
            </a: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 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b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организации музыкальной -  образовательной деятельности в разных возрастных группах в ДОО.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5445224"/>
            <a:ext cx="8064895" cy="1152128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музыкальный руководитель Романенко С.П.</a:t>
            </a:r>
          </a:p>
          <a:p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7" y="1124744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905"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МДОАУ "Детский сад № </a:t>
            </a:r>
            <a:r>
              <a:rPr lang="en-US" sz="3200" b="1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96</a:t>
            </a:r>
            <a:r>
              <a:rPr lang="ru-RU" sz="3200" b="1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200" b="1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Орска </a:t>
            </a:r>
            <a:r>
              <a:rPr lang="ru-RU" sz="3200" b="1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«РЯБИНКА</a:t>
            </a:r>
            <a:r>
              <a:rPr lang="ru-RU" sz="3200" b="1" dirty="0" smtClean="0">
                <a:ln w="1905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87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 решаемые музыкальным руководителем в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процессе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музыкального воспитания детей.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Организация и проведение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музыкальных занятия в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каждой возрастной группе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Индивидуальное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обучение одарённых или отстающих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детей.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и проведение праздников,  развлечений в детском саду. 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развивающей музыкально-образовательной среды детского сада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Координация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работы воспитателя в области музыкального воспитания  и развития детей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Выявление возможностей каждого воспитателя и умелое использование их в процессе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музыкального воспитания.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317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Задачи музыкального воспитания дошкольников, решаемые 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воспитателем.  </a:t>
            </a:r>
            <a:endParaRPr lang="ru-RU" sz="2800" b="1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Оказание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помощи в процессе проведения музыкальных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занятий: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петь и двигаться вместе с детьми, помогать разучивать новые песни, танцевальные движения, следить за выполнением заданий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педагогических условий, содействующих развитию самостоятельной музыкальной деятельности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самостоятельной музыкально-творческой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деятельности.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Отбор музыкально-дидактического материала для решения разнообразных задач воспитания и развития детей. </a:t>
            </a: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75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Роль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воспитателя 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празднике.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Непосредственно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участвует в разработке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сценариев.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Оказывает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помощь музыкальному руководителю в изготовлении атрибутов,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костюмов…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Украшает музыкальный зал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вместе с музыкальным руководителем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Обеспечивает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перед утренником праздничную атмосферу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нарядно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одет, в подходящей обуви; 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встречает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детей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 приподнятом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настроении.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Движения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танцев, хороводов выполняет вместе с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детьми(в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младших группах).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Поёт песни вместе с детьми (в младших группах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Ведущий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воспитатель произносит текст эмоционально, громко, внятно.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После утренника убирает на место все атрибуты.</a:t>
            </a: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00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Роль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воспитателя в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режимных моментах.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Разучивает движения с отстающими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детьми.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Обучает игре на музыкальных инструментах (в форме советов, подсказок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Привлекает детей к творческим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играм.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Углубляет музыкальные впечатления детей путём прослушивания  музыкальных произведений в группе с помощью технических средств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Включает знакомые детям движения, песни, хороводы, музыкальные игры, пьесы на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других занятиях.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Развивает у воспитанников чувство ритма, мелодический слух в процессе проведения дидактических игр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Организовывает трудовую деятельность детей по обогащению музыкальной среды.</a:t>
            </a:r>
          </a:p>
          <a:p>
            <a:pPr marL="0" indent="0">
              <a:buNone/>
            </a:pP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83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Музыкальная среда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 fontScale="40000" lnSpcReduction="20000"/>
          </a:bodyPr>
          <a:lstStyle/>
          <a:p>
            <a:endParaRPr lang="ru-RU" sz="3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000" i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5000" i="1" dirty="0">
                <a:latin typeface="Times New Roman" pitchFamily="18" charset="0"/>
                <a:cs typeface="Times New Roman" pitchFamily="18" charset="0"/>
              </a:rPr>
              <a:t>более успешного решения задач музыкального воспитания и развития детей необходимо позаботиться о создании в групповой комнате музыкально-развивающей среды, которая должна </a:t>
            </a:r>
            <a:r>
              <a:rPr lang="ru-RU" sz="5000" i="1" dirty="0" smtClean="0">
                <a:latin typeface="Times New Roman" pitchFamily="18" charset="0"/>
                <a:cs typeface="Times New Roman" pitchFamily="18" charset="0"/>
              </a:rPr>
              <a:t>обновляться.</a:t>
            </a:r>
          </a:p>
          <a:p>
            <a:endParaRPr lang="ru-RU" sz="3400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7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Создание </a:t>
            </a:r>
            <a:r>
              <a:rPr lang="ru-RU" sz="7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музыкальной среды в </a:t>
            </a:r>
            <a:r>
              <a:rPr lang="ru-RU" sz="7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группах.</a:t>
            </a:r>
          </a:p>
          <a:p>
            <a:pPr marL="0" indent="0" algn="ctr">
              <a:buNone/>
            </a:pPr>
            <a:endParaRPr lang="ru-RU" sz="3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Технические </a:t>
            </a:r>
            <a:r>
              <a:rPr lang="ru-RU" sz="5100" i="1" dirty="0">
                <a:latin typeface="Times New Roman" pitchFamily="18" charset="0"/>
                <a:cs typeface="Times New Roman" pitchFamily="18" charset="0"/>
              </a:rPr>
              <a:t>средства </a:t>
            </a:r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(музыкальный центр, колонка и </a:t>
            </a:r>
            <a:r>
              <a:rPr lang="ru-RU" sz="5100" i="1" dirty="0">
                <a:latin typeface="Times New Roman" pitchFamily="18" charset="0"/>
                <a:cs typeface="Times New Roman" pitchFamily="18" charset="0"/>
              </a:rPr>
              <a:t>пр.).</a:t>
            </a:r>
          </a:p>
          <a:p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Портреты </a:t>
            </a:r>
            <a:r>
              <a:rPr lang="ru-RU" sz="5100" i="1" dirty="0">
                <a:latin typeface="Times New Roman" pitchFamily="18" charset="0"/>
                <a:cs typeface="Times New Roman" pitchFamily="18" charset="0"/>
              </a:rPr>
              <a:t>известных композиторов, книги музыкального характера (хорошо иллюстрированные, соответствующие возрасту детей).</a:t>
            </a:r>
          </a:p>
          <a:p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Картинки </a:t>
            </a:r>
            <a:r>
              <a:rPr lang="ru-RU" sz="5100" i="1" dirty="0">
                <a:latin typeface="Times New Roman" pitchFamily="18" charset="0"/>
                <a:cs typeface="Times New Roman" pitchFamily="18" charset="0"/>
              </a:rPr>
              <a:t>с изображением героев детских песенок, мультипликационных фильмов, музыкальных сказок, специально созданные альбомы, посвящённые песням из детских </a:t>
            </a:r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мультипликационных и </a:t>
            </a:r>
            <a:r>
              <a:rPr lang="ru-RU" sz="5100" i="1" dirty="0">
                <a:latin typeface="Times New Roman" pitchFamily="18" charset="0"/>
                <a:cs typeface="Times New Roman" pitchFamily="18" charset="0"/>
              </a:rPr>
              <a:t>художественных фильмов (название фильма, текст, иллюстрация).</a:t>
            </a:r>
          </a:p>
          <a:p>
            <a:r>
              <a:rPr lang="ru-RU" sz="5100" i="1" dirty="0" smtClean="0">
                <a:latin typeface="Times New Roman" pitchFamily="18" charset="0"/>
                <a:cs typeface="Times New Roman" pitchFamily="18" charset="0"/>
              </a:rPr>
              <a:t>Шумовые</a:t>
            </a:r>
            <a:r>
              <a:rPr lang="ru-RU" sz="5100" i="1" dirty="0">
                <a:latin typeface="Times New Roman" pitchFamily="18" charset="0"/>
                <a:cs typeface="Times New Roman" pitchFamily="18" charset="0"/>
              </a:rPr>
              <a:t>, ударные, свистящие инструменты (деревянные палочки, ложки, маракасы, треугольники, дудочки и др.)</a:t>
            </a: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95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Структура взаимодействия:</a:t>
            </a:r>
            <a:endParaRPr lang="ru-RU" sz="49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Ребёнок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Музыкальный руководитель</a:t>
            </a:r>
          </a:p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4464496" cy="291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32655"/>
            <a:ext cx="4320480" cy="5823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68960"/>
            <a:ext cx="4464496" cy="3087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6570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4428492" cy="3243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16632"/>
            <a:ext cx="4680520" cy="3243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360571"/>
            <a:ext cx="3384376" cy="3220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35" y="3360572"/>
            <a:ext cx="4032447" cy="3220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429000"/>
            <a:ext cx="3240360" cy="3152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484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1"/>
            <a:ext cx="457200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88641"/>
            <a:ext cx="4608512" cy="3240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1"/>
            <a:ext cx="4571999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8" y="3429000"/>
            <a:ext cx="4572001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236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3203848" cy="6741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-1"/>
            <a:ext cx="3203848" cy="6741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01312" y="1714506"/>
            <a:ext cx="6741374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7119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640960" cy="3384376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Придавая большое значение личности педагога, его руководящей роли в воспитательном процессе, Н.А. </a:t>
            </a:r>
            <a:r>
              <a:rPr lang="ru-RU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Метлов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возлагал большие надежды на его активное участие в работе по музыкально-эстетическому воспитанию детей. Степень активности воспитания он ставил в зависимость не только от природных данных (слух, голос, пластика движений) и профессиональной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подготовки,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 главным образом от согласованности в работе воспитателя и</a:t>
            </a:r>
            <a:b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музыкального руководителя, от их взаимной заинтересованности в успешном музыкальном воспитании детей.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024"/>
            <a:ext cx="4644008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645024"/>
            <a:ext cx="4932040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873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720840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Успехи музыкального развития дошкольников во многом зависят не только от музыкального руководителя,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 и </a:t>
            </a: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воспитателя. Только </a:t>
            </a: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совместная деятельность, совместный творческий подход к данному вопросу сможет принести свои плоды. Воспитателя важно заинтересовать и увлечь музыкальной деятельностью. Нужно вызвать в нём желание учиться музыке, заниматься ею, тогда воспитатель будет лучшим помощником музыкального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руководителя.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95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1080119"/>
          </a:xfrm>
        </p:spPr>
        <p:txBody>
          <a:bodyPr>
            <a:normAutofit/>
          </a:bodyPr>
          <a:lstStyle/>
          <a:p>
            <a:r>
              <a:rPr lang="ru-RU" alt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5517232"/>
            <a:ext cx="6440760" cy="115212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г. Орск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060848"/>
            <a:ext cx="4752528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633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39" y="1016732"/>
            <a:ext cx="8888105" cy="792088"/>
          </a:xfrm>
        </p:spPr>
        <p:txBody>
          <a:bodyPr>
            <a:normAutofit fontScale="90000"/>
          </a:bodyPr>
          <a:lstStyle/>
          <a:p>
            <a:r>
              <a:rPr lang="ru-RU" alt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Цели и задачи:</a:t>
            </a:r>
            <a:r>
              <a:rPr lang="ru-RU" alt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4434" y="1628801"/>
            <a:ext cx="8618046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Вызвать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интерес к музыке, развить эмоциональные и музыкальные способности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ребёнка.</a:t>
            </a:r>
          </a:p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1.Повысить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профессиональную компетенцию педагогов по вопросу музыкального развития детей дошкольного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возраста.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2.Познакомить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воспитателей с их функционалом при разных видах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музыкальной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деятельности во время проведения музыкальных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занятий.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3.Обеспечить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взаимодействие педагога-воспитателя и музыкального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руководителя.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3429000"/>
            <a:ext cx="72866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2744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35275" algn="ctr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0"/>
            <a:ext cx="2359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35275" algn="ctr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19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3861047"/>
            <a:ext cx="64087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altLang="ru-RU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1168002"/>
            <a:ext cx="892899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0363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Информационная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Развивающая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Мобилизационная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Ориентационная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Конструктивная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Организаторская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Коммуникативная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Исследовательская</a:t>
            </a:r>
          </a:p>
          <a:p>
            <a:pPr lvl="0" indent="3603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603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145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Педагогические функции: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83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Проведение утренников, досугов, развлечений.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Открытые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музыкальные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занятия.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Консультации.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Родительские собрания.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Семинары-практикумы.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задание.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Формы взаимодействия: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50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Условия успешного взаимодействия: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Совместное планирование работы.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Единство требований, предъявляемых детям.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Виды взаимодействия:</a:t>
            </a:r>
          </a:p>
          <a:p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сценариев…</a:t>
            </a:r>
          </a:p>
          <a:p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Подготовка атрибутов, декораций, костюмов, оформление музыкального зала…</a:t>
            </a:r>
            <a:endParaRPr lang="ru-RU" sz="3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46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Участие воспитателя на музыкальных занятиях.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Пение, распевание:</a:t>
            </a:r>
          </a:p>
          <a:p>
            <a:pPr marL="0" indent="0">
              <a:buNone/>
            </a:pP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1-й этап разучивания песни: поёт с детьми, разучивая новую песню, показывая правильную артикуляцию (ни в коем случае не учит с детьми слова песни без музыки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2-й этап разучивания: поддерживает пением при исполнении знакомых песен, используя мимику и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пантомимику.</a:t>
            </a:r>
          </a:p>
          <a:p>
            <a:pPr marL="0" indent="0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3-й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этап разучивания: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не поёт с детьми при самостоятельном эмоционально – выразительном пении (кроме детей младших групп).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При разучиваемой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песни, подпевает в «трудных местах» (на 4-5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муз. занятиях).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i="1" dirty="0"/>
          </a:p>
          <a:p>
            <a:pPr marL="0" indent="0">
              <a:buNone/>
            </a:pPr>
            <a:endParaRPr lang="ru-RU" sz="2000" i="1" dirty="0"/>
          </a:p>
          <a:p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27369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8072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Слушание музыки: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оказывает содействие музыкальному руководителю в использовании наглядных пособий и другого методического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материала.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личным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примером воспитывает у детей умение внимательно слушать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музыку.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Музыкально- ритмические движения: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даёт эталоны движений (кроме упражнений на развитие творческой активности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участвует в показе всех видов движений, давая соответствующие рекомендации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детям.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берёт одну из ролей в сюжетной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игре.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корректирует исполнение движений отдельными детьми во время танца, упражнения,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игры.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принимает участие в танцах, плясках,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хороводах.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 плясках-импровизациях (старшие группы) не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участвует.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01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741368"/>
          </a:xfrm>
        </p:spPr>
        <p:txBody>
          <a:bodyPr/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Игра на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Д.М.И.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начальном этапе ритм выступает как фундаментальная основа, поэтому используем шумовые инструменты во всём богатстве и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многообразии.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принимает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непосредственное участие в игре на ДМИ (младшие группы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933056"/>
            <a:ext cx="439248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933056"/>
            <a:ext cx="4536504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12675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1201</TotalTime>
  <Words>859</Words>
  <Application>Microsoft Office PowerPoint</Application>
  <PresentationFormat>Экран (4:3)</PresentationFormat>
  <Paragraphs>137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Взаимодействие воспитателя и музыкального руководителя при             организации музыкальной -  образовательной деятельности в разных возрастных группах в ДОО.</vt:lpstr>
      <vt:lpstr>Придавая большое значение личности педагога, его руководящей роли в воспитательном процессе, Н.А. Метлов  возлагал большие надежды на его активное участие в работе по музыкально-эстетическому воспитанию детей. Степень активности воспитания он ставил в зависимость не только от природных данных (слух, голос, пластика движений) и профессиональной подготовки, но главным образом от согласованности в работе воспитателя и музыкального руководителя, от их взаимной заинтересованности в успешном музыкальном воспитании детей.</vt:lpstr>
      <vt:lpstr> Цели и задачи: </vt:lpstr>
      <vt:lpstr> Педагогические функции:</vt:lpstr>
      <vt:lpstr>  Формы взаимодействия:</vt:lpstr>
      <vt:lpstr>Условия успешного взаимодействия:</vt:lpstr>
      <vt:lpstr>Участие воспитателя на музыкальных занятиях.</vt:lpstr>
      <vt:lpstr>Презентация PowerPoint</vt:lpstr>
      <vt:lpstr>Презентация PowerPoint</vt:lpstr>
      <vt:lpstr> Задачи решаемые музыкальным руководителем в процессе музыкального воспитания детей. </vt:lpstr>
      <vt:lpstr>Задачи музыкального воспитания дошкольников, решаемые воспитателем.  </vt:lpstr>
      <vt:lpstr> Роль воспитателя  на празднике. </vt:lpstr>
      <vt:lpstr> Роль воспитателя в режимных моментах. </vt:lpstr>
      <vt:lpstr>Музыкальная среда</vt:lpstr>
      <vt:lpstr>    Структура взаимодействия: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kurs</dc:creator>
  <cp:lastModifiedBy>Admin</cp:lastModifiedBy>
  <cp:revision>126</cp:revision>
  <dcterms:created xsi:type="dcterms:W3CDTF">2014-09-30T05:00:39Z</dcterms:created>
  <dcterms:modified xsi:type="dcterms:W3CDTF">2023-02-04T18:00:18Z</dcterms:modified>
</cp:coreProperties>
</file>