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70" r:id="rId4"/>
    <p:sldId id="271" r:id="rId5"/>
    <p:sldId id="27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pPr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 Разминка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9632" y="1484784"/>
            <a:ext cx="583264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 Black" pitchFamily="34" charset="0"/>
              </a:rPr>
              <a:t>Прочитай выражение разными способами </a:t>
            </a:r>
          </a:p>
          <a:p>
            <a:r>
              <a:rPr lang="ru-RU" sz="8800" b="1" dirty="0"/>
              <a:t> 5  +  3  = 8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4221088"/>
            <a:ext cx="59766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>
                <a:solidFill>
                  <a:prstClr val="black"/>
                </a:solidFill>
              </a:rPr>
              <a:t>8  -  3  =  5</a:t>
            </a:r>
            <a:endParaRPr lang="ru-RU" sz="8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5301208"/>
            <a:ext cx="54726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>
                <a:solidFill>
                  <a:prstClr val="black"/>
                </a:solidFill>
              </a:rPr>
              <a:t>8  -   5  =  3</a:t>
            </a:r>
            <a:endParaRPr lang="ru-RU" sz="8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3068960"/>
            <a:ext cx="51845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/>
              <a:t>3  +  5  = 8 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  </a:t>
            </a:r>
            <a:r>
              <a:rPr lang="ru-RU" b="1" dirty="0">
                <a:solidFill>
                  <a:srgbClr val="00B050"/>
                </a:solidFill>
              </a:rPr>
              <a:t>Таблица сложения и вычитания с числом </a:t>
            </a:r>
            <a:r>
              <a:rPr lang="en-US" b="1" dirty="0">
                <a:solidFill>
                  <a:srgbClr val="00B050"/>
                </a:solidFill>
              </a:rPr>
              <a:t>4</a:t>
            </a:r>
            <a:r>
              <a:rPr lang="ru-RU" b="1" dirty="0">
                <a:solidFill>
                  <a:srgbClr val="00B050"/>
                </a:solidFill>
              </a:rPr>
              <a:t> (повторение)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5616" y="1772816"/>
            <a:ext cx="20882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1 +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5</a:t>
            </a:r>
            <a:endParaRPr lang="ru-RU" sz="3600" b="1" dirty="0"/>
          </a:p>
          <a:p>
            <a:r>
              <a:rPr lang="ru-RU" sz="3600" b="1" dirty="0"/>
              <a:t>2 +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6</a:t>
            </a:r>
            <a:endParaRPr lang="ru-RU" sz="3600" b="1" dirty="0"/>
          </a:p>
          <a:p>
            <a:r>
              <a:rPr lang="ru-RU" sz="3600" b="1" dirty="0"/>
              <a:t>3 +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7</a:t>
            </a:r>
            <a:r>
              <a:rPr lang="ru-RU" sz="3600" b="1" dirty="0"/>
              <a:t> </a:t>
            </a:r>
          </a:p>
          <a:p>
            <a:r>
              <a:rPr lang="ru-RU" sz="3600" b="1" dirty="0"/>
              <a:t>4 +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8</a:t>
            </a:r>
            <a:endParaRPr lang="ru-RU" sz="3600" b="1" dirty="0"/>
          </a:p>
          <a:p>
            <a:r>
              <a:rPr lang="ru-RU" sz="3600" b="1" dirty="0"/>
              <a:t>5 +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9</a:t>
            </a:r>
            <a:r>
              <a:rPr lang="ru-RU" sz="3600" b="1" dirty="0"/>
              <a:t> </a:t>
            </a:r>
          </a:p>
          <a:p>
            <a:r>
              <a:rPr lang="ru-RU" sz="3600" b="1" dirty="0"/>
              <a:t>6 +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10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67944" y="1789614"/>
            <a:ext cx="26460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5 -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1</a:t>
            </a:r>
            <a:endParaRPr lang="ru-RU" sz="3600" b="1" dirty="0"/>
          </a:p>
          <a:p>
            <a:r>
              <a:rPr lang="ru-RU" sz="3600" b="1" dirty="0"/>
              <a:t>6 -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2</a:t>
            </a:r>
            <a:r>
              <a:rPr lang="ru-RU" sz="3600" b="1" dirty="0"/>
              <a:t> </a:t>
            </a:r>
          </a:p>
          <a:p>
            <a:r>
              <a:rPr lang="ru-RU" sz="3600" b="1" dirty="0"/>
              <a:t>7 -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3</a:t>
            </a:r>
            <a:endParaRPr lang="ru-RU" sz="3600" b="1" dirty="0"/>
          </a:p>
          <a:p>
            <a:r>
              <a:rPr lang="ru-RU" sz="3600" b="1" dirty="0"/>
              <a:t>8 -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4</a:t>
            </a:r>
            <a:r>
              <a:rPr lang="ru-RU" sz="3600" b="1" dirty="0"/>
              <a:t> </a:t>
            </a:r>
          </a:p>
          <a:p>
            <a:r>
              <a:rPr lang="ru-RU" sz="3600" b="1" dirty="0"/>
              <a:t>9 -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5</a:t>
            </a:r>
            <a:endParaRPr lang="ru-RU" sz="3600" b="1" dirty="0"/>
          </a:p>
          <a:p>
            <a:r>
              <a:rPr lang="ru-RU" sz="3600" b="1" dirty="0"/>
              <a:t>10 - </a:t>
            </a:r>
            <a:r>
              <a:rPr lang="en-US" sz="3600" b="1" dirty="0"/>
              <a:t>4</a:t>
            </a:r>
            <a:r>
              <a:rPr lang="ru-RU" sz="3600" b="1" dirty="0"/>
              <a:t> = </a:t>
            </a:r>
            <a:r>
              <a:rPr lang="en-US" sz="3600" b="1" dirty="0"/>
              <a:t>6</a:t>
            </a:r>
            <a:r>
              <a:rPr lang="ru-RU" sz="3600" b="1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20455" y="1789614"/>
            <a:ext cx="576064" cy="3826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0964" y="1789614"/>
            <a:ext cx="576064" cy="40423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Arial Black" panose="020B0A04020102020204" pitchFamily="34" charset="0"/>
              </a:rPr>
              <a:t>Как можно по частям прибавить число 4?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3959623"/>
              </p:ext>
            </p:extLst>
          </p:nvPr>
        </p:nvGraphicFramePr>
        <p:xfrm>
          <a:off x="457200" y="1556792"/>
          <a:ext cx="7355160" cy="57912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2451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1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Arial Black" panose="020B0A04020102020204" pitchFamily="34" charset="0"/>
                        </a:rPr>
                        <a:t>6+4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Arial Black" panose="020B0A04020102020204" pitchFamily="34" charset="0"/>
                        </a:rPr>
                        <a:t>6+4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Arial Black" panose="020B0A04020102020204" pitchFamily="34" charset="0"/>
                        </a:rPr>
                        <a:t>6+4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489717"/>
              </p:ext>
            </p:extLst>
          </p:nvPr>
        </p:nvGraphicFramePr>
        <p:xfrm>
          <a:off x="457200" y="3139440"/>
          <a:ext cx="7355160" cy="57912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2451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1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Arial Black" panose="020B0A04020102020204" pitchFamily="34" charset="0"/>
                        </a:rPr>
                        <a:t>10 -</a:t>
                      </a:r>
                      <a:r>
                        <a:rPr lang="ru-RU" sz="3200" baseline="0" dirty="0"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3200" dirty="0">
                          <a:latin typeface="Arial Black" panose="020B0A04020102020204" pitchFamily="34" charset="0"/>
                        </a:rPr>
                        <a:t>4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Arial Black" panose="020B0A04020102020204" pitchFamily="34" charset="0"/>
                        </a:rPr>
                        <a:t>10 - 4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Arial Black" panose="020B0A04020102020204" pitchFamily="34" charset="0"/>
                        </a:rPr>
                        <a:t>10 - 4 =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73A32C9-084D-4D7D-94B5-DDAAD10377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548377"/>
              </p:ext>
            </p:extLst>
          </p:nvPr>
        </p:nvGraphicFramePr>
        <p:xfrm>
          <a:off x="471732" y="2255131"/>
          <a:ext cx="7355160" cy="57912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2451720">
                  <a:extLst>
                    <a:ext uri="{9D8B030D-6E8A-4147-A177-3AD203B41FA5}">
                      <a16:colId xmlns:a16="http://schemas.microsoft.com/office/drawing/2014/main" val="1620805802"/>
                    </a:ext>
                  </a:extLst>
                </a:gridCol>
                <a:gridCol w="2451720">
                  <a:extLst>
                    <a:ext uri="{9D8B030D-6E8A-4147-A177-3AD203B41FA5}">
                      <a16:colId xmlns:a16="http://schemas.microsoft.com/office/drawing/2014/main" val="2738215325"/>
                    </a:ext>
                  </a:extLst>
                </a:gridCol>
                <a:gridCol w="2451720">
                  <a:extLst>
                    <a:ext uri="{9D8B030D-6E8A-4147-A177-3AD203B41FA5}">
                      <a16:colId xmlns:a16="http://schemas.microsoft.com/office/drawing/2014/main" val="2377807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Arial Black" panose="020B0A04020102020204" pitchFamily="34" charset="0"/>
                        </a:rPr>
                        <a:t>6 +</a:t>
                      </a:r>
                      <a:r>
                        <a:rPr lang="ru-RU" sz="3200" dirty="0">
                          <a:solidFill>
                            <a:srgbClr val="0070C0"/>
                          </a:solidFill>
                          <a:latin typeface="Arial Black" panose="020B0A04020102020204" pitchFamily="34" charset="0"/>
                        </a:rPr>
                        <a:t>2</a:t>
                      </a:r>
                      <a:r>
                        <a:rPr lang="ru-RU" sz="3200" dirty="0">
                          <a:latin typeface="Arial Black" panose="020B0A04020102020204" pitchFamily="34" charset="0"/>
                        </a:rPr>
                        <a:t> +</a:t>
                      </a:r>
                      <a:r>
                        <a:rPr lang="ru-RU" sz="3200" dirty="0">
                          <a:solidFill>
                            <a:srgbClr val="00B050"/>
                          </a:solidFill>
                          <a:latin typeface="Arial Black" panose="020B0A04020102020204" pitchFamily="34" charset="0"/>
                        </a:rPr>
                        <a:t>2</a:t>
                      </a:r>
                      <a:r>
                        <a:rPr lang="ru-RU" sz="3200" baseline="0" dirty="0">
                          <a:latin typeface="Arial Black" panose="020B0A04020102020204" pitchFamily="34" charset="0"/>
                        </a:rPr>
                        <a:t> = </a:t>
                      </a:r>
                      <a:endParaRPr lang="ru-RU" sz="32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Arial Black" panose="020B0A04020102020204" pitchFamily="34" charset="0"/>
                        </a:rPr>
                        <a:t>6+</a:t>
                      </a:r>
                      <a:r>
                        <a:rPr lang="ru-RU" sz="3200" dirty="0">
                          <a:solidFill>
                            <a:srgbClr val="00B050"/>
                          </a:solidFill>
                          <a:latin typeface="Arial Black" panose="020B0A04020102020204" pitchFamily="34" charset="0"/>
                        </a:rPr>
                        <a:t>3</a:t>
                      </a:r>
                      <a:r>
                        <a:rPr lang="ru-RU" sz="3200" dirty="0">
                          <a:latin typeface="Arial Black" panose="020B0A04020102020204" pitchFamily="34" charset="0"/>
                        </a:rPr>
                        <a:t>+</a:t>
                      </a:r>
                      <a:r>
                        <a:rPr lang="ru-RU" sz="3200" dirty="0">
                          <a:solidFill>
                            <a:srgbClr val="00B0F0"/>
                          </a:solidFill>
                          <a:latin typeface="Arial Black" panose="020B0A04020102020204" pitchFamily="34" charset="0"/>
                        </a:rPr>
                        <a:t>1</a:t>
                      </a:r>
                      <a:r>
                        <a:rPr lang="ru-RU" sz="3200" dirty="0">
                          <a:latin typeface="Arial Black" panose="020B0A04020102020204" pitchFamily="34" charset="0"/>
                        </a:rPr>
                        <a:t>= </a:t>
                      </a:r>
                      <a:endParaRPr lang="ru-RU" sz="32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>
                          <a:latin typeface="Arial Black" panose="020B0A04020102020204" pitchFamily="34" charset="0"/>
                        </a:rPr>
                        <a:t>6+</a:t>
                      </a:r>
                      <a:r>
                        <a:rPr lang="ru-RU" sz="3200" dirty="0">
                          <a:solidFill>
                            <a:srgbClr val="00B0F0"/>
                          </a:solidFill>
                          <a:latin typeface="Arial Black" panose="020B0A04020102020204" pitchFamily="34" charset="0"/>
                        </a:rPr>
                        <a:t>1</a:t>
                      </a:r>
                      <a:r>
                        <a:rPr lang="ru-RU" sz="3200" dirty="0">
                          <a:latin typeface="Arial Black" panose="020B0A04020102020204" pitchFamily="34" charset="0"/>
                        </a:rPr>
                        <a:t>+</a:t>
                      </a:r>
                      <a:r>
                        <a:rPr lang="ru-RU" sz="3200" dirty="0">
                          <a:solidFill>
                            <a:srgbClr val="00B050"/>
                          </a:solidFill>
                          <a:latin typeface="Arial Black" panose="020B0A04020102020204" pitchFamily="34" charset="0"/>
                        </a:rPr>
                        <a:t>3</a:t>
                      </a:r>
                      <a:r>
                        <a:rPr lang="ru-RU" sz="3200" dirty="0">
                          <a:latin typeface="Arial Black" panose="020B0A04020102020204" pitchFamily="34" charset="0"/>
                        </a:rPr>
                        <a:t>=</a:t>
                      </a:r>
                      <a:endParaRPr lang="ru-RU" sz="32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544480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A9BD0FAB-89AE-4E4C-BDAD-93A96D798D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896877"/>
              </p:ext>
            </p:extLst>
          </p:nvPr>
        </p:nvGraphicFramePr>
        <p:xfrm>
          <a:off x="457201" y="3857635"/>
          <a:ext cx="7369692" cy="723493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2456564">
                  <a:extLst>
                    <a:ext uri="{9D8B030D-6E8A-4147-A177-3AD203B41FA5}">
                      <a16:colId xmlns:a16="http://schemas.microsoft.com/office/drawing/2014/main" val="1261680538"/>
                    </a:ext>
                  </a:extLst>
                </a:gridCol>
                <a:gridCol w="2456564">
                  <a:extLst>
                    <a:ext uri="{9D8B030D-6E8A-4147-A177-3AD203B41FA5}">
                      <a16:colId xmlns:a16="http://schemas.microsoft.com/office/drawing/2014/main" val="1948805662"/>
                    </a:ext>
                  </a:extLst>
                </a:gridCol>
                <a:gridCol w="2456564">
                  <a:extLst>
                    <a:ext uri="{9D8B030D-6E8A-4147-A177-3AD203B41FA5}">
                      <a16:colId xmlns:a16="http://schemas.microsoft.com/office/drawing/2014/main" val="3603003449"/>
                    </a:ext>
                  </a:extLst>
                </a:gridCol>
              </a:tblGrid>
              <a:tr h="723493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 Black" panose="020B0A04020102020204" pitchFamily="34" charset="0"/>
                        </a:rPr>
                        <a:t>10</a:t>
                      </a:r>
                      <a:r>
                        <a:rPr lang="ru-RU" sz="2800" baseline="0" dirty="0"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2800" dirty="0">
                          <a:latin typeface="Arial Black" panose="020B0A04020102020204" pitchFamily="34" charset="0"/>
                        </a:rPr>
                        <a:t>– </a:t>
                      </a:r>
                      <a:r>
                        <a:rPr lang="ru-RU" sz="2800" dirty="0">
                          <a:solidFill>
                            <a:srgbClr val="00B0F0"/>
                          </a:solidFill>
                          <a:latin typeface="Arial Black" panose="020B0A04020102020204" pitchFamily="34" charset="0"/>
                        </a:rPr>
                        <a:t>2</a:t>
                      </a:r>
                      <a:r>
                        <a:rPr lang="ru-RU" sz="2800" dirty="0">
                          <a:latin typeface="Arial Black" panose="020B0A04020102020204" pitchFamily="34" charset="0"/>
                        </a:rPr>
                        <a:t> – </a:t>
                      </a:r>
                      <a:r>
                        <a:rPr lang="ru-RU" sz="2800" dirty="0">
                          <a:solidFill>
                            <a:srgbClr val="00B050"/>
                          </a:solidFill>
                          <a:latin typeface="Arial Black" panose="020B0A04020102020204" pitchFamily="34" charset="0"/>
                        </a:rPr>
                        <a:t>2</a:t>
                      </a:r>
                      <a:r>
                        <a:rPr lang="ru-RU" sz="2800" dirty="0"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ru-RU" sz="2800" baseline="0" dirty="0">
                          <a:latin typeface="Arial Black" panose="020B0A04020102020204" pitchFamily="34" charset="0"/>
                        </a:rPr>
                        <a:t>= </a:t>
                      </a:r>
                      <a:endParaRPr lang="ru-RU" sz="28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 Black" panose="020B0A04020102020204" pitchFamily="34" charset="0"/>
                        </a:rPr>
                        <a:t>10 – </a:t>
                      </a:r>
                      <a:r>
                        <a:rPr lang="ru-RU" sz="2800" dirty="0">
                          <a:solidFill>
                            <a:srgbClr val="00B050"/>
                          </a:solidFill>
                          <a:latin typeface="Arial Black" panose="020B0A04020102020204" pitchFamily="34" charset="0"/>
                        </a:rPr>
                        <a:t>3</a:t>
                      </a:r>
                      <a:r>
                        <a:rPr lang="ru-RU" sz="2800" dirty="0">
                          <a:latin typeface="Arial Black" panose="020B0A04020102020204" pitchFamily="34" charset="0"/>
                        </a:rPr>
                        <a:t> – </a:t>
                      </a:r>
                      <a:r>
                        <a:rPr lang="ru-RU" sz="2800" dirty="0">
                          <a:solidFill>
                            <a:srgbClr val="00B0F0"/>
                          </a:solidFill>
                          <a:latin typeface="Arial Black" panose="020B0A04020102020204" pitchFamily="34" charset="0"/>
                        </a:rPr>
                        <a:t>1</a:t>
                      </a:r>
                      <a:r>
                        <a:rPr lang="ru-RU" sz="2800" dirty="0">
                          <a:latin typeface="Arial Black" panose="020B0A04020102020204" pitchFamily="34" charset="0"/>
                        </a:rPr>
                        <a:t> = </a:t>
                      </a:r>
                      <a:endParaRPr lang="ru-RU" sz="28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Arial Black" panose="020B0A04020102020204" pitchFamily="34" charset="0"/>
                        </a:rPr>
                        <a:t>10 – </a:t>
                      </a:r>
                      <a:r>
                        <a:rPr lang="ru-RU" sz="2800" dirty="0">
                          <a:solidFill>
                            <a:srgbClr val="00B0F0"/>
                          </a:solidFill>
                          <a:latin typeface="Arial Black" panose="020B0A04020102020204" pitchFamily="34" charset="0"/>
                        </a:rPr>
                        <a:t>1</a:t>
                      </a:r>
                      <a:r>
                        <a:rPr lang="ru-RU" sz="2800" dirty="0">
                          <a:latin typeface="Arial Black" panose="020B0A04020102020204" pitchFamily="34" charset="0"/>
                        </a:rPr>
                        <a:t> – </a:t>
                      </a:r>
                      <a:r>
                        <a:rPr lang="ru-RU" sz="2800" dirty="0">
                          <a:solidFill>
                            <a:srgbClr val="00B050"/>
                          </a:solidFill>
                          <a:latin typeface="Arial Black" panose="020B0A04020102020204" pitchFamily="34" charset="0"/>
                        </a:rPr>
                        <a:t>3</a:t>
                      </a:r>
                      <a:r>
                        <a:rPr lang="ru-RU" sz="2800" dirty="0">
                          <a:latin typeface="Arial Black" panose="020B0A04020102020204" pitchFamily="34" charset="0"/>
                        </a:rPr>
                        <a:t> =</a:t>
                      </a:r>
                      <a:endParaRPr lang="ru-RU" sz="2800" dirty="0">
                        <a:solidFill>
                          <a:srgbClr val="002060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3320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67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889C5089-F42B-4DB2-A9A4-56B92C5049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97571" l="10000" r="90000">
                        <a14:foregroundMark x1="30556" y1="9714" x2="37889" y2="5000"/>
                        <a14:foregroundMark x1="37889" y1="5000" x2="38222" y2="5000"/>
                        <a14:foregroundMark x1="64333" y1="90429" x2="64889" y2="975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576" y="188640"/>
            <a:ext cx="2816965" cy="2190973"/>
          </a:xfrm>
          <a:prstGeom prst="rect">
            <a:avLst/>
          </a:prstGeom>
        </p:spPr>
      </p:pic>
      <p:pic>
        <p:nvPicPr>
          <p:cNvPr id="10" name="Объект 7">
            <a:extLst>
              <a:ext uri="{FF2B5EF4-FFF2-40B4-BE49-F238E27FC236}">
                <a16:creationId xmlns:a16="http://schemas.microsoft.com/office/drawing/2014/main" id="{351B142E-4FE2-49D4-A928-95ECEB80A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97571" l="10000" r="90000">
                        <a14:foregroundMark x1="30556" y1="9714" x2="37889" y2="5000"/>
                        <a14:foregroundMark x1="37889" y1="5000" x2="38222" y2="5000"/>
                        <a14:foregroundMark x1="64333" y1="90429" x2="64889" y2="975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2541" y="194647"/>
            <a:ext cx="2816965" cy="2190973"/>
          </a:xfrm>
          <a:prstGeom prst="rect">
            <a:avLst/>
          </a:prstGeom>
        </p:spPr>
      </p:pic>
      <p:pic>
        <p:nvPicPr>
          <p:cNvPr id="11" name="Объект 7">
            <a:extLst>
              <a:ext uri="{FF2B5EF4-FFF2-40B4-BE49-F238E27FC236}">
                <a16:creationId xmlns:a16="http://schemas.microsoft.com/office/drawing/2014/main" id="{B4AFBD7A-C27B-42C2-998E-D3BB6652A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00" b="97571" l="10000" r="90000">
                        <a14:foregroundMark x1="30556" y1="9714" x2="37889" y2="5000"/>
                        <a14:foregroundMark x1="37889" y1="5000" x2="38222" y2="5000"/>
                        <a14:foregroundMark x1="64333" y1="90429" x2="64889" y2="975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84168" y="188640"/>
            <a:ext cx="2816965" cy="219097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CF47000-401B-49CF-8B6E-2BC1026F2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74" b="94130" l="10000" r="90000">
                        <a14:foregroundMark x1="29667" y1="8043" x2="31667" y2="7391"/>
                        <a14:foregroundMark x1="72444" y1="91739" x2="73778" y2="941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24889">
            <a:off x="1040147" y="2949156"/>
            <a:ext cx="3375350" cy="172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97484FF8-5744-4304-970E-4F391C529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74" b="94130" l="10000" r="90000">
                        <a14:foregroundMark x1="29667" y1="8043" x2="31667" y2="7391"/>
                        <a14:foregroundMark x1="72444" y1="91739" x2="73778" y2="941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24889">
            <a:off x="3551775" y="3074842"/>
            <a:ext cx="3375350" cy="172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60147B9E-3B0E-462C-9A76-B02D727C1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74" b="94130" l="10000" r="90000">
                        <a14:foregroundMark x1="29667" y1="8043" x2="31667" y2="7391"/>
                        <a14:foregroundMark x1="72444" y1="91739" x2="73778" y2="941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24889">
            <a:off x="5961547" y="3105537"/>
            <a:ext cx="3375350" cy="172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531903DA-D2D6-4D42-9016-93C6717C07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74" b="94130" l="10000" r="90000">
                        <a14:foregroundMark x1="29667" y1="8043" x2="31667" y2="7391"/>
                        <a14:foregroundMark x1="72444" y1="91739" x2="73778" y2="941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24889">
            <a:off x="1192547" y="3101556"/>
            <a:ext cx="3375350" cy="172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669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049CF5F4-91E5-4CA9-814F-F70234D60D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1760" y="188640"/>
            <a:ext cx="4536504" cy="61178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449014-2E64-4B9F-B563-2D5217FDCF95}"/>
              </a:ext>
            </a:extLst>
          </p:cNvPr>
          <p:cNvSpPr txBox="1"/>
          <p:nvPr/>
        </p:nvSpPr>
        <p:spPr>
          <a:xfrm>
            <a:off x="2771800" y="764704"/>
            <a:ext cx="5688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Segoe Script" panose="030B0504020000000003" pitchFamily="66" charset="0"/>
              </a:rPr>
              <a:t>ж. – 3 к.</a:t>
            </a:r>
          </a:p>
          <a:p>
            <a:endParaRPr lang="ru-RU" sz="3600" dirty="0">
              <a:latin typeface="Segoe Script" panose="030B0504020000000003" pitchFamily="66" charset="0"/>
            </a:endParaRPr>
          </a:p>
          <a:p>
            <a:r>
              <a:rPr lang="ru-RU" sz="3600" dirty="0">
                <a:latin typeface="Segoe Script" panose="030B0504020000000003" pitchFamily="66" charset="0"/>
              </a:rPr>
              <a:t>з. –  3  к.</a:t>
            </a:r>
          </a:p>
          <a:p>
            <a:endParaRPr lang="ru-RU" sz="3600" dirty="0">
              <a:latin typeface="Segoe Script" panose="030B0504020000000003" pitchFamily="66" charset="0"/>
            </a:endParaRPr>
          </a:p>
          <a:p>
            <a:endParaRPr lang="ru-RU" sz="3600" dirty="0">
              <a:latin typeface="Segoe Script" panose="030B0504020000000003" pitchFamily="66" charset="0"/>
            </a:endParaRPr>
          </a:p>
          <a:p>
            <a:endParaRPr lang="ru-RU" sz="3600" dirty="0">
              <a:latin typeface="Segoe Script" panose="030B0504020000000003" pitchFamily="66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3DFF2C-BF78-4103-8746-674370B13F23}"/>
              </a:ext>
            </a:extLst>
          </p:cNvPr>
          <p:cNvSpPr txBox="1"/>
          <p:nvPr/>
        </p:nvSpPr>
        <p:spPr>
          <a:xfrm>
            <a:off x="2843808" y="3303861"/>
            <a:ext cx="495949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Segoe Script" panose="030B0504020000000003" pitchFamily="66" charset="0"/>
              </a:rPr>
              <a:t> 3 +  3 =  6 (к.)</a:t>
            </a:r>
          </a:p>
          <a:p>
            <a:endParaRPr lang="ru-RU" sz="3600" dirty="0">
              <a:latin typeface="Segoe Script" panose="030B0504020000000003" pitchFamily="66" charset="0"/>
            </a:endParaRPr>
          </a:p>
          <a:p>
            <a:r>
              <a:rPr lang="ru-RU" sz="3600" dirty="0">
                <a:latin typeface="Segoe Script" panose="030B0504020000000003" pitchFamily="66" charset="0"/>
              </a:rPr>
              <a:t>Ответ: 6 конфет. </a:t>
            </a:r>
            <a:endParaRPr lang="ru-RU" dirty="0"/>
          </a:p>
        </p:txBody>
      </p:sp>
      <p:sp>
        <p:nvSpPr>
          <p:cNvPr id="9" name="Правая фигурная скобка 8">
            <a:extLst>
              <a:ext uri="{FF2B5EF4-FFF2-40B4-BE49-F238E27FC236}">
                <a16:creationId xmlns:a16="http://schemas.microsoft.com/office/drawing/2014/main" id="{97A9F031-0F63-4001-A431-BB54EF620D27}"/>
              </a:ext>
            </a:extLst>
          </p:cNvPr>
          <p:cNvSpPr/>
          <p:nvPr/>
        </p:nvSpPr>
        <p:spPr>
          <a:xfrm>
            <a:off x="5323554" y="764704"/>
            <a:ext cx="472582" cy="187220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59EACA-38EA-4471-B0D3-79F9318D7D59}"/>
              </a:ext>
            </a:extLst>
          </p:cNvPr>
          <p:cNvSpPr txBox="1"/>
          <p:nvPr/>
        </p:nvSpPr>
        <p:spPr>
          <a:xfrm>
            <a:off x="5976156" y="884820"/>
            <a:ext cx="576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>
                <a:latin typeface="Segoe Script" panose="030B0504020000000003" pitchFamily="66" charset="0"/>
              </a:rPr>
              <a:t> 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72925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</TotalTime>
  <Words>180</Words>
  <Application>Microsoft Office PowerPoint</Application>
  <PresentationFormat>Экран (4:3)</PresentationFormat>
  <Paragraphs>40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Segoe Script</vt:lpstr>
      <vt:lpstr>Тема Office</vt:lpstr>
      <vt:lpstr>  Разминка</vt:lpstr>
      <vt:lpstr>  Таблица сложения и вычитания с числом 4 (повторение)</vt:lpstr>
      <vt:lpstr>Как можно по частям прибавить число 4?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Сулима Наталья Алексеевна</cp:lastModifiedBy>
  <cp:revision>17</cp:revision>
  <dcterms:created xsi:type="dcterms:W3CDTF">2014-07-09T08:33:20Z</dcterms:created>
  <dcterms:modified xsi:type="dcterms:W3CDTF">2020-12-20T16:07:50Z</dcterms:modified>
</cp:coreProperties>
</file>