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23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9" r:id="rId9"/>
    <p:sldId id="264" r:id="rId10"/>
    <p:sldId id="265" r:id="rId11"/>
    <p:sldId id="270" r:id="rId12"/>
    <p:sldId id="283" r:id="rId13"/>
    <p:sldId id="282" r:id="rId14"/>
    <p:sldId id="292" r:id="rId15"/>
    <p:sldId id="280" r:id="rId16"/>
    <p:sldId id="279" r:id="rId17"/>
    <p:sldId id="272" r:id="rId18"/>
    <p:sldId id="276" r:id="rId19"/>
    <p:sldId id="277" r:id="rId20"/>
    <p:sldId id="278" r:id="rId21"/>
    <p:sldId id="29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00" d="100"/>
          <a:sy n="100" d="100"/>
        </p:scale>
        <p:origin x="-1854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69EBC9-AB36-4334-9BDA-7301C2F4B70F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039C62-873F-4F90-AF7B-682A48D25D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39C62-873F-4F90-AF7B-682A48D25DE7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39C62-873F-4F90-AF7B-682A48D25DE7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39C62-873F-4F90-AF7B-682A48D25DE7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39C62-873F-4F90-AF7B-682A48D25DE7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39C62-873F-4F90-AF7B-682A48D25DE7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39C62-873F-4F90-AF7B-682A48D25DE7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39C62-873F-4F90-AF7B-682A48D25DE7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39C62-873F-4F90-AF7B-682A48D25DE7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26271-E148-4E4C-B619-22808430937C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1ECEB-030C-4F38-8CC7-5622152524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2414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26271-E148-4E4C-B619-22808430937C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1ECEB-030C-4F38-8CC7-5622152524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9726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26271-E148-4E4C-B619-22808430937C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1ECEB-030C-4F38-8CC7-5622152524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6237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26271-E148-4E4C-B619-22808430937C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1ECEB-030C-4F38-8CC7-5622152524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40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26271-E148-4E4C-B619-22808430937C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1ECEB-030C-4F38-8CC7-5622152524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940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26271-E148-4E4C-B619-22808430937C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1ECEB-030C-4F38-8CC7-5622152524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48475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26271-E148-4E4C-B619-22808430937C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1ECEB-030C-4F38-8CC7-5622152524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755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26271-E148-4E4C-B619-22808430937C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1ECEB-030C-4F38-8CC7-5622152524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7712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26271-E148-4E4C-B619-22808430937C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1ECEB-030C-4F38-8CC7-5622152524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5562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26271-E148-4E4C-B619-22808430937C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1ECEB-030C-4F38-8CC7-5622152524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6465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26271-E148-4E4C-B619-22808430937C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B1ECEB-030C-4F38-8CC7-5622152524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8820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026271-E148-4E4C-B619-22808430937C}" type="datetimeFigureOut">
              <a:rPr lang="ru-RU" smtClean="0"/>
              <a:pPr/>
              <a:t>16.04.2021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B1ECEB-030C-4F38-8CC7-5622152524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3243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6"/>
            <a:ext cx="7772400" cy="1368151"/>
          </a:xfrm>
        </p:spPr>
        <p:txBody>
          <a:bodyPr>
            <a:normAutofit/>
          </a:bodyPr>
          <a:lstStyle/>
          <a:p>
            <a:r>
              <a:rPr lang="ru-RU" sz="8000" kern="10" spc="-180" dirty="0" smtClean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latin typeface="Impact" panose="020B0806030902050204" pitchFamily="34" charset="0"/>
              </a:rPr>
              <a:t>МОЗАИКА</a:t>
            </a:r>
            <a:endParaRPr lang="ru-RU" sz="8000" kern="10" spc="-180" dirty="0">
              <a:ln w="28575">
                <a:solidFill>
                  <a:schemeClr val="tx1"/>
                </a:solidFill>
                <a:round/>
                <a:headEnd/>
                <a:tailEnd/>
              </a:ln>
              <a:latin typeface="Impact" panose="020B0806030902050204" pitchFamily="34" charset="0"/>
            </a:endParaRPr>
          </a:p>
        </p:txBody>
      </p:sp>
      <p:pic>
        <p:nvPicPr>
          <p:cNvPr id="4" name="Рисунок 3" descr="f98653794_720x45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2060848"/>
            <a:ext cx="3168352" cy="26642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2060848"/>
            <a:ext cx="3096344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2060848"/>
            <a:ext cx="2843808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1754063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137" y="1499750"/>
            <a:ext cx="7345363" cy="5100638"/>
          </a:xfrm>
          <a:prstGeom prst="rect">
            <a:avLst/>
          </a:prstGeom>
          <a:noFill/>
          <a:ln w="38100">
            <a:solidFill>
              <a:srgbClr val="666633"/>
            </a:solidFill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719473" y="188640"/>
            <a:ext cx="799269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200" b="1" dirty="0" smtClean="0"/>
              <a:t>«Полтавская битва» украшает вестибюль здания Академии наук в Санкт-Петербурге</a:t>
            </a:r>
            <a:r>
              <a:rPr lang="ru-RU" altLang="ru-RU" sz="3200" dirty="0" smtClean="0"/>
              <a:t>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16424" y="0"/>
            <a:ext cx="61275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  <a:t>Материалом для мозаики и сегодня является стекло, смальта, камень и керамика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10" descr="C:\Documents and Settings\Loner\Рабочий стол\мозаика\DCP_1334.jpg"/>
          <p:cNvPicPr>
            <a:picLocks noChangeAspect="1" noChangeArrowheads="1"/>
          </p:cNvPicPr>
          <p:nvPr/>
        </p:nvPicPr>
        <p:blipFill>
          <a:blip r:embed="rId2" cstate="print"/>
          <a:srcRect l="2362" b="5478"/>
          <a:stretch>
            <a:fillRect/>
          </a:stretch>
        </p:blipFill>
        <p:spPr bwMode="auto">
          <a:xfrm>
            <a:off x="304800" y="1772816"/>
            <a:ext cx="3835152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8" descr="C:\Documents and Settings\Loner\Рабочий стол\мозаика\cтекл 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429000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1152128"/>
          </a:xfrm>
        </p:spPr>
        <p:txBody>
          <a:bodyPr/>
          <a:lstStyle/>
          <a:p>
            <a:r>
              <a:rPr lang="ru-RU" b="1" dirty="0" smtClean="0"/>
              <a:t>Мозаика из бумаги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772816"/>
            <a:ext cx="6400800" cy="386598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Image_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1602" y="1772816"/>
            <a:ext cx="6360795" cy="50851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Мозаика из яичной скорлупы </a:t>
            </a:r>
            <a:endParaRPr lang="ru-RU" b="1" dirty="0"/>
          </a:p>
        </p:txBody>
      </p:sp>
      <p:pic>
        <p:nvPicPr>
          <p:cNvPr id="4" name="Рисунок 2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4331" y="1700808"/>
            <a:ext cx="4078609" cy="4365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276872"/>
            <a:ext cx="4375409" cy="33590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5"/>
            <a:ext cx="9149961" cy="6853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96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/>
              <a:t>Мозаика из крупы и семян 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403648"/>
            <a:ext cx="4896544" cy="36724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008" y="3501008"/>
            <a:ext cx="4200128" cy="3150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8450" y="68431"/>
            <a:ext cx="87380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600" b="1" dirty="0" smtClean="0">
                <a:latin typeface="Times New Roman" pitchFamily="18" charset="0"/>
                <a:cs typeface="Times New Roman" pitchFamily="18" charset="0"/>
              </a:rPr>
              <a:t>Широта применения мозаики в интерьере, декоре для дома безгранична</a:t>
            </a:r>
            <a:endParaRPr lang="ru-RU" alt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1"/>
          <p:cNvPicPr>
            <a:picLocks noChangeAspect="1"/>
          </p:cNvPicPr>
          <p:nvPr/>
        </p:nvPicPr>
        <p:blipFill>
          <a:blip r:embed="rId2" cstate="print"/>
          <a:srcRect t="8591" b="7944"/>
          <a:stretch>
            <a:fillRect/>
          </a:stretch>
        </p:blipFill>
        <p:spPr bwMode="auto">
          <a:xfrm>
            <a:off x="611560" y="1412776"/>
            <a:ext cx="3121422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9" descr="C:\Documents and Settings\Loner\Рабочий стол\мозаика\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4868" y="4078618"/>
            <a:ext cx="3265488" cy="2583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8" descr="C:\Documents and Settings\Loner\Рабочий стол\мозаика\напольная мозаика из натурального камня.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33224" y="1700808"/>
            <a:ext cx="3528392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 descr="C:\Documents and Settings\Loner\Рабочий стол\мозаика\23-o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99592" y="1268760"/>
            <a:ext cx="3267459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2" descr="C:\Documents and Settings\Loner\Рабочий стол\мозаика\chicago%20school%200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b="5891"/>
          <a:stretch>
            <a:fillRect/>
          </a:stretch>
        </p:blipFill>
        <p:spPr bwMode="auto">
          <a:xfrm>
            <a:off x="4716016" y="1500213"/>
            <a:ext cx="3672408" cy="3888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-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2722" y="1136883"/>
            <a:ext cx="7018555" cy="45842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268760"/>
            <a:ext cx="7704856" cy="4752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b="1" dirty="0" smtClean="0">
                <a:solidFill>
                  <a:srgbClr val="800000"/>
                </a:solidFill>
              </a:rPr>
              <a:t/>
            </a:r>
            <a:br>
              <a:rPr lang="ru-RU" altLang="ru-RU" b="1" dirty="0" smtClean="0">
                <a:solidFill>
                  <a:srgbClr val="800000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4380" y="476672"/>
            <a:ext cx="8363272" cy="5721500"/>
          </a:xfrm>
        </p:spPr>
        <p:txBody>
          <a:bodyPr>
            <a:normAutofit/>
          </a:bodyPr>
          <a:lstStyle/>
          <a:p>
            <a:r>
              <a:rPr lang="ru-RU" altLang="ru-RU" sz="3600" b="1" dirty="0" smtClean="0"/>
              <a:t>Мозаика – изображение, составленное из кусочков разноцветных натуральных камней, стекла (смальты), керамики, дерева и других материалов</a:t>
            </a:r>
            <a:endParaRPr lang="ru-RU" sz="3600" dirty="0"/>
          </a:p>
        </p:txBody>
      </p:sp>
      <p:pic>
        <p:nvPicPr>
          <p:cNvPr id="4" name="Рисунок 3" descr="kartina-iz-mozaiki-667x38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3140968"/>
            <a:ext cx="4176464" cy="3240360"/>
          </a:xfrm>
          <a:prstGeom prst="rect">
            <a:avLst/>
          </a:prstGeom>
        </p:spPr>
      </p:pic>
      <p:pic>
        <p:nvPicPr>
          <p:cNvPr id="5" name="Рисунок 4" descr="img_20130220_16065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3140968"/>
            <a:ext cx="4032448" cy="324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zerkalnaya-mozaika-v-interere-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74656"/>
            <a:ext cx="9144000" cy="61086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548680"/>
            <a:ext cx="7886700" cy="5268243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Возникновение самого слова «мозаика» окутано тайной, существует две версии первая  от латинского </a:t>
            </a:r>
            <a:r>
              <a:rPr lang="ru-RU" sz="2800" smtClean="0"/>
              <a:t>«</a:t>
            </a:r>
            <a:r>
              <a:rPr lang="ru-RU" sz="2800" smtClean="0"/>
              <a:t>Посвящённая </a:t>
            </a:r>
            <a:r>
              <a:rPr lang="ru-RU" sz="2800" dirty="0" smtClean="0"/>
              <a:t>музам» , вторая версия – это разновидность кладки стены или пола из маленьких камешков.</a:t>
            </a:r>
          </a:p>
          <a:p>
            <a:r>
              <a:rPr lang="ru-RU" sz="2800" dirty="0" smtClean="0"/>
              <a:t>  Мозаика  является одним из самых     древних видов декоративно-прикладного искусства. На смену старинных секретов пришли промышленные    технологии производства и укладки  мозаичных композиций .И теперь никого не удивляет тот факт , что мозаичные украшения используют в обычных квартирах и домах.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404664"/>
            <a:ext cx="43204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200" b="1" dirty="0" smtClean="0"/>
              <a:t>Мозаичное искусство -</a:t>
            </a:r>
            <a:r>
              <a:rPr lang="ru-RU" altLang="ru-RU" sz="3200" dirty="0" smtClean="0"/>
              <a:t>зародилось   еще  в Древней Греции и представляло собой </a:t>
            </a:r>
            <a:r>
              <a:rPr lang="ru-RU" altLang="ru-RU" sz="3200" i="1" dirty="0" smtClean="0"/>
              <a:t>складывание в единую композицию кусочков разноцветного камня</a:t>
            </a:r>
            <a:r>
              <a:rPr lang="ru-RU" altLang="ru-RU" sz="3200" dirty="0" smtClean="0"/>
              <a:t>, стекла и других материалов</a:t>
            </a:r>
            <a:r>
              <a:rPr lang="ru-RU" altLang="ru-RU" sz="3200" b="1" dirty="0" smtClean="0">
                <a:solidFill>
                  <a:srgbClr val="800000"/>
                </a:solidFill>
              </a:rPr>
              <a:t>. </a:t>
            </a:r>
          </a:p>
        </p:txBody>
      </p:sp>
      <p:pic>
        <p:nvPicPr>
          <p:cNvPr id="5" name="Рисунок 4" descr="Царица Греческая Феодора VI век, мозаики в базилике Сан-Витале, Равенн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0"/>
            <a:ext cx="4499992" cy="558924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203848" y="5127575"/>
            <a:ext cx="63367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dirty="0"/>
              <a:t> </a:t>
            </a:r>
            <a:r>
              <a:rPr lang="ru-RU" dirty="0" smtClean="0"/>
              <a:t>                                      Царица </a:t>
            </a:r>
            <a:r>
              <a:rPr lang="ru-RU" dirty="0"/>
              <a:t>Греческая Феодора VI век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055" y="620688"/>
            <a:ext cx="9001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В Древнем Риме в мозаике стали использовать </a:t>
            </a:r>
          </a:p>
          <a:p>
            <a:pPr algn="ctr"/>
            <a:r>
              <a:rPr lang="ru-RU" sz="3200" b="1" dirty="0" smtClean="0"/>
              <a:t>маленькие нарезные кусочки из натурального камня</a:t>
            </a:r>
            <a:endParaRPr lang="ru-RU" sz="3200" dirty="0"/>
          </a:p>
        </p:txBody>
      </p:sp>
      <p:pic>
        <p:nvPicPr>
          <p:cNvPr id="3" name="Рисунок 2" descr="150px-Emmaus_nicopolis_mosa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71800" y="2708920"/>
            <a:ext cx="3744416" cy="3574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9" y="4005264"/>
            <a:ext cx="3887787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899592" y="188641"/>
            <a:ext cx="7632848" cy="2654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200" b="1" dirty="0" smtClean="0"/>
              <a:t>Византийцы    первыми решились </a:t>
            </a:r>
          </a:p>
          <a:p>
            <a:pPr algn="ctr"/>
            <a:r>
              <a:rPr lang="ru-RU" altLang="ru-RU" sz="3200" b="1" dirty="0" smtClean="0"/>
              <a:t>«поднять »  мозаику с пола на потолок, </a:t>
            </a:r>
          </a:p>
          <a:p>
            <a:pPr algn="ctr"/>
            <a:r>
              <a:rPr lang="ru-RU" altLang="ru-RU" sz="3200" b="1" dirty="0" smtClean="0"/>
              <a:t>они же первыми создали особый сплав непрозрачного  цветного  стекла - СМАЛЬТУ</a:t>
            </a:r>
            <a:endParaRPr lang="ru-RU" altLang="ru-RU" sz="3200" b="1" i="1" dirty="0"/>
          </a:p>
        </p:txBody>
      </p:sp>
      <p:pic>
        <p:nvPicPr>
          <p:cNvPr id="4" name="Рисунок 3" descr="DSC_113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3068961"/>
            <a:ext cx="4104456" cy="3312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t.Sofia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1"/>
            <a:ext cx="8208000" cy="443232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91124" y="4797152"/>
            <a:ext cx="78488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В   эпоху   расцвета   христианства    стены      и       потолки        византийских  храмов украшались  мозаичными    изображениями евангельских   сцен.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8288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4048" y="260648"/>
            <a:ext cx="3600400" cy="2677656"/>
          </a:xfrm>
          <a:prstGeom prst="rect">
            <a:avLst/>
          </a:prstGeom>
          <a:ln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Русские мастера тоже владели искусством мозаики. Многие соборы </a:t>
            </a:r>
            <a:r>
              <a:rPr lang="en-US" altLang="ru-RU" sz="2400" b="1" dirty="0" smtClean="0">
                <a:latin typeface="Times New Roman" pitchFamily="18" charset="0"/>
                <a:cs typeface="Times New Roman" pitchFamily="18" charset="0"/>
              </a:rPr>
              <a:t>X- XI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веков славились мозаичными картинами из цветной смальты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16016" y="3789040"/>
            <a:ext cx="41044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Из-за нашествия монголо-татар русское стеклоделие  пришло в упадок, </a:t>
            </a:r>
          </a:p>
          <a:p>
            <a:pPr algn="ctr"/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а искусство мозаики было позабыто</a:t>
            </a:r>
            <a:endParaRPr lang="ru-RU" alt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0008-011-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332656"/>
            <a:ext cx="3528392" cy="60486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07-010-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5656" y="764704"/>
            <a:ext cx="6336704" cy="5256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80528" y="272576"/>
            <a:ext cx="63722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  <a:t>Возродил   мозаику    на   Руси </a:t>
            </a:r>
            <a:b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  <a:t>        Михаил  Васильевич Ломоносов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652120" y="2000874"/>
            <a:ext cx="32651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dirty="0" smtClean="0"/>
              <a:t>Великий русский ученый М.В. Ломоносов заново разработал методы отливки и шлифовки смальты. </a:t>
            </a:r>
          </a:p>
          <a:p>
            <a:r>
              <a:rPr lang="ru-RU" altLang="ru-RU" sz="2400" dirty="0" smtClean="0"/>
              <a:t>112 тонов и свыше 1000 оттенков включала его палитра</a:t>
            </a:r>
            <a:endParaRPr lang="ru-RU" sz="2400" dirty="0"/>
          </a:p>
        </p:txBody>
      </p:sp>
      <p:pic>
        <p:nvPicPr>
          <p:cNvPr id="4" name="Рисунок 3" descr="220px-Lomonosov_Shuvalov_mosaic_1758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9720" y="2000874"/>
            <a:ext cx="4151704" cy="3728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462</TotalTime>
  <Words>299</Words>
  <Application>Microsoft Office PowerPoint</Application>
  <PresentationFormat>Экран (4:3)</PresentationFormat>
  <Paragraphs>35</Paragraphs>
  <Slides>21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Calibri</vt:lpstr>
      <vt:lpstr>Calibri Light</vt:lpstr>
      <vt:lpstr>Impact</vt:lpstr>
      <vt:lpstr>Times New Roman</vt:lpstr>
      <vt:lpstr>Тема Office</vt:lpstr>
      <vt:lpstr>МОЗАИКА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Мозаика из бумаги</vt:lpstr>
      <vt:lpstr>Мозаика из яичной скорлупы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CtrlSoft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MARUSYA</dc:creator>
  <cp:lastModifiedBy>User</cp:lastModifiedBy>
  <cp:revision>34</cp:revision>
  <dcterms:created xsi:type="dcterms:W3CDTF">2019-03-12T17:44:27Z</dcterms:created>
  <dcterms:modified xsi:type="dcterms:W3CDTF">2021-04-16T05:00:32Z</dcterms:modified>
</cp:coreProperties>
</file>