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8" r:id="rId21"/>
    <p:sldId id="277" r:id="rId22"/>
    <p:sldId id="279" r:id="rId23"/>
    <p:sldId id="280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3EF5-4D75-4D03-A635-4355A0093CD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F8B5-0FCF-40BF-B416-1EFBC8128A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3EF5-4D75-4D03-A635-4355A0093CD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F8B5-0FCF-40BF-B416-1EFBC8128A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3EF5-4D75-4D03-A635-4355A0093CD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F8B5-0FCF-40BF-B416-1EFBC8128A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3EF5-4D75-4D03-A635-4355A0093CD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F8B5-0FCF-40BF-B416-1EFBC8128A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3EF5-4D75-4D03-A635-4355A0093CD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F8B5-0FCF-40BF-B416-1EFBC8128A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3EF5-4D75-4D03-A635-4355A0093CD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F8B5-0FCF-40BF-B416-1EFBC8128A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3EF5-4D75-4D03-A635-4355A0093CD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F8B5-0FCF-40BF-B416-1EFBC8128A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3EF5-4D75-4D03-A635-4355A0093CD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F8B5-0FCF-40BF-B416-1EFBC8128A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3EF5-4D75-4D03-A635-4355A0093CD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F8B5-0FCF-40BF-B416-1EFBC8128A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3EF5-4D75-4D03-A635-4355A0093CD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F8B5-0FCF-40BF-B416-1EFBC8128A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3EF5-4D75-4D03-A635-4355A0093CD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2F8B5-0FCF-40BF-B416-1EFBC8128A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A3EF5-4D75-4D03-A635-4355A0093CDC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2F8B5-0FCF-40BF-B416-1EFBC8128AA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ruzhniy-center.ru/wp-content/uploads/3/2/8/328fb548749d73504979aaa2f08321b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9164" cy="444611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4929198"/>
            <a:ext cx="5643602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Учение о биосфере</a:t>
            </a:r>
          </a:p>
          <a:p>
            <a:pPr algn="ctr"/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/>
              <a:t>                                 Урок  биологии в 10 классе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14290"/>
            <a:ext cx="79296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Газовая</a:t>
            </a:r>
          </a:p>
          <a:p>
            <a:r>
              <a:rPr lang="ru-RU" sz="2000" dirty="0"/>
              <a:t>Деятельность живых организмов обеспечивает постоянный газовый состав атмосферы. В ходе дыхания животные поглощают кислород и выделяют углекислый газ, а растения в ходе фотосинтеза поглощают углекислый газ и выделяют кислород. Бактерии </a:t>
            </a:r>
            <a:r>
              <a:rPr lang="ru-RU" sz="2000" dirty="0" err="1"/>
              <a:t>хемотрофы</a:t>
            </a:r>
            <a:r>
              <a:rPr lang="ru-RU" sz="2000" dirty="0"/>
              <a:t> также выделяют в атмосферу некоторые газы, полученные окислением сероводорода, азота.</a:t>
            </a:r>
          </a:p>
        </p:txBody>
      </p:sp>
      <p:pic>
        <p:nvPicPr>
          <p:cNvPr id="5122" name="Picture 2" descr="Фотосинтез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2071" y="2491998"/>
            <a:ext cx="6303201" cy="40088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572560" cy="452431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b="1" i="1" dirty="0"/>
              <a:t>Концентрационная</a:t>
            </a:r>
          </a:p>
          <a:p>
            <a:r>
              <a:rPr lang="ru-RU" dirty="0"/>
              <a:t>Я никогда не перестану восхищаться этой функцией живого вещества. Вы только вдумайтесь: на одной и той же почве, рядом друг с другом, растут совершенно разные растения по форме, размеру и окраске плодов, цветков! </a:t>
            </a:r>
            <a:endParaRPr lang="ru-RU" dirty="0" smtClean="0"/>
          </a:p>
          <a:p>
            <a:r>
              <a:rPr lang="ru-RU" dirty="0" smtClean="0"/>
              <a:t>Каждый </a:t>
            </a:r>
            <a:r>
              <a:rPr lang="ru-RU" dirty="0"/>
              <a:t>раз задумываешься: как это возможно?</a:t>
            </a:r>
          </a:p>
          <a:p>
            <a:r>
              <a:rPr lang="ru-RU" dirty="0"/>
              <a:t>Это связано с тем, что каждое живое существо избирательно накапливает определенные химические элементы. К примеру, многие моллюски накапливают кальций, образуют известковый скелет - раковину. После их смерти раковины опускаются на дно, в результате чего создаются залежи полезных ископаемых - известняка (мела).</a:t>
            </a:r>
          </a:p>
          <a:p>
            <a:r>
              <a:rPr lang="ru-RU" dirty="0"/>
              <a:t>В результате жизнедеятельности мха сфагнума образуется полезное ископаемое - торф, а папоротниковидные образуют каменный уголь. Это концентрат углеродистых и кальциевых соединений в погибших растениях, которые тысячелетиями отмирали и образовали залежи ископаемых.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Концентрационная фнукция биосфер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857628"/>
            <a:ext cx="3929090" cy="28860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1"/>
            <a:ext cx="835824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Окислительно-восстановительная</a:t>
            </a:r>
          </a:p>
          <a:p>
            <a:r>
              <a:rPr lang="ru-RU" dirty="0"/>
              <a:t>Живые организмы способны окислять и восстанавливать различные химические вещества. На реакциях окисления и восстановления основан метаболизм (обмен веществ) любого живого существа, подобные реакции протекают постоянно в ходе фотосинтеза, энергетического обмена.</a:t>
            </a:r>
          </a:p>
          <a:p>
            <a:r>
              <a:rPr lang="ru-RU" b="1" i="1" dirty="0"/>
              <a:t>Деструктивная</a:t>
            </a:r>
          </a:p>
          <a:p>
            <a:r>
              <a:rPr lang="ru-RU" dirty="0"/>
              <a:t>Без разрушения "старой" жизни, невозможно возникновение "новой". После смерти живых существ их останки подвергаются разрушению, из них высвобождается энергия, накопленная в связях химических веществ. Непрерывный круговорот должен продолжаться всегда - это главное условие жизни.</a:t>
            </a:r>
          </a:p>
        </p:txBody>
      </p:sp>
      <p:pic>
        <p:nvPicPr>
          <p:cNvPr id="3074" name="Picture 2" descr="Сапротроф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3076096"/>
            <a:ext cx="5429288" cy="35833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51344"/>
            <a:ext cx="8215370" cy="489364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/>
              <a:t>Теория биогенной миграции атомов Вернадского В.И.</a:t>
            </a:r>
          </a:p>
          <a:p>
            <a:r>
              <a:rPr lang="ru-RU" sz="2400" dirty="0"/>
              <a:t>При непосредственном участии живого вещества в биосфере непрерывно осуществляется биогенная миграция атомов. Даже сейчас, с каждым вашим вдохом, атомы кислорода соединяются с гемоглобином эритроцитов, доставляются по крови к клеткам тканей организма и становятся частью ваших клеток.</a:t>
            </a:r>
          </a:p>
          <a:p>
            <a:r>
              <a:rPr lang="ru-RU" sz="2400" dirty="0"/>
              <a:t>Откуда взялся кислород, которым мы дышим? Его в процессе фотосинтеза выделили растения. Для процесса фотосинтеза необходим углекислый газ, который в процессе дыхания выделяют животные, углекислый газ, который образуется при разложении останков растений и животных. Получается круговорот атомов.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Теория биогенной миграции атом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141" y="728979"/>
            <a:ext cx="8785577" cy="47002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28604"/>
            <a:ext cx="8643998" cy="62775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dirty="0"/>
              <a:t>Все атомы, которыми мы обладаем, которые стали частью наших рук, глаз, носа, языка - все эти атомы кому-то принадлежали до нас! За миллиарды лет существования Земли они успели побывать в мириадах растений, грибов и животных. То, что наши атомы сейчас с нами - великое чудо и немыслимая случайность.</a:t>
            </a:r>
          </a:p>
          <a:p>
            <a:r>
              <a:rPr lang="ru-RU" sz="3200" dirty="0"/>
              <a:t>Я искренне восхищаюсь этой теорией, она показывает непрерывность жизни, бесконечность нашего существования и единство всего живого.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Теория биогенной миграции атомов Вернадског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3" y="642918"/>
            <a:ext cx="8072494" cy="54531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642918"/>
            <a:ext cx="8572560" cy="5693866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2800" b="1" dirty="0"/>
              <a:t>Ноосфера</a:t>
            </a:r>
          </a:p>
          <a:p>
            <a:r>
              <a:rPr lang="ru-RU" sz="2800" dirty="0"/>
              <a:t>Ноосфера (греч. </a:t>
            </a:r>
            <a:r>
              <a:rPr lang="ru-RU" sz="2800" dirty="0" err="1"/>
              <a:t>noos</a:t>
            </a:r>
            <a:r>
              <a:rPr lang="ru-RU" sz="2800" dirty="0"/>
              <a:t> - разум и </a:t>
            </a:r>
            <a:r>
              <a:rPr lang="ru-RU" sz="2800" dirty="0" err="1"/>
              <a:t>sphaira</a:t>
            </a:r>
            <a:r>
              <a:rPr lang="ru-RU" sz="2800" dirty="0"/>
              <a:t> - шар) - термин введенный русским ученым В.И. Вернадским. Ноосфера подразумевает взаимодействие природы и общества, при котором человек является главным определяющим фактором эволюции. </a:t>
            </a:r>
            <a:endParaRPr lang="ru-RU" sz="2800" dirty="0" smtClean="0"/>
          </a:p>
          <a:p>
            <a:r>
              <a:rPr lang="ru-RU" sz="2800" dirty="0" smtClean="0"/>
              <a:t>Человек </a:t>
            </a:r>
            <a:r>
              <a:rPr lang="ru-RU" sz="2800" dirty="0"/>
              <a:t>становится крупнейшей геологической силой.</a:t>
            </a:r>
          </a:p>
          <a:p>
            <a:r>
              <a:rPr lang="ru-RU" sz="2800" dirty="0"/>
              <a:t>Споры о том, можно ли считать современный этап развития цивилизации ноосферой остаются открытыми. Основная идея ноосферы - разумное, рациональное поведение человека, при котором он сосуществует в гармонии со всеми другими формами жизни.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85729"/>
            <a:ext cx="8215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К сожалению, нынешняя ситуация напоминает старую поговорку: "Пока не потеряешь, не осознаешь ценность". </a:t>
            </a:r>
            <a:endParaRPr lang="ru-RU" sz="2000" dirty="0" smtClean="0"/>
          </a:p>
          <a:p>
            <a:r>
              <a:rPr lang="ru-RU" sz="2000" dirty="0" smtClean="0"/>
              <a:t>Неужели </a:t>
            </a:r>
            <a:r>
              <a:rPr lang="ru-RU" sz="2000" dirty="0"/>
              <a:t>растения должны исчезнуть с лица Земли, чтобы мы вспомнили о том, что благодаря фотосинтезу в их листьях мы дышим кислородом? </a:t>
            </a:r>
            <a:endParaRPr lang="ru-RU" sz="2000" dirty="0" smtClean="0"/>
          </a:p>
          <a:p>
            <a:r>
              <a:rPr lang="ru-RU" sz="2000" dirty="0" smtClean="0"/>
              <a:t>В </a:t>
            </a:r>
            <a:r>
              <a:rPr lang="ru-RU" sz="2000" dirty="0"/>
              <a:t>этом случае чувство нашего ложного величия может сильно пострадать.</a:t>
            </a:r>
          </a:p>
        </p:txBody>
      </p:sp>
      <p:pic>
        <p:nvPicPr>
          <p:cNvPr id="3" name="Picture 2" descr="Ноосфе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167" y="2786058"/>
            <a:ext cx="8382808" cy="33670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28604"/>
            <a:ext cx="8501122" cy="56938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/>
              <a:t>Круговорот веществ</a:t>
            </a:r>
          </a:p>
          <a:p>
            <a:r>
              <a:rPr lang="ru-RU" sz="2800" dirty="0"/>
              <a:t>Углерод находится в природе в основном в составе углекислого газа, угольной кислоты и ее нерастворимых солей - карбоната кальция (из которого состоят раковины моллюсков). Отмирая, живые организмы образуют залежи полезных ископаемых: торф, древесину, каменный уголь, нефть. Известняк может надолго исключить углерод из круговорота веществ.</a:t>
            </a:r>
          </a:p>
          <a:p>
            <a:r>
              <a:rPr lang="ru-RU" sz="2800" dirty="0"/>
              <a:t>Подобно этому, долгое время нефть и уголь были почти полностью исключены из круговорота веществ, однако в настоящее время человек "вернул их в строй" вместе с выхлопными газами.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42853"/>
            <a:ext cx="8786874" cy="280076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/>
              <a:t>Биосфера</a:t>
            </a:r>
          </a:p>
          <a:p>
            <a:r>
              <a:rPr lang="ru-RU" sz="2400" dirty="0"/>
              <a:t>Биосфера (греч. </a:t>
            </a:r>
            <a:r>
              <a:rPr lang="ru-RU" sz="2400" dirty="0" err="1"/>
              <a:t>bios</a:t>
            </a:r>
            <a:r>
              <a:rPr lang="ru-RU" sz="2400" dirty="0"/>
              <a:t> - жизнь + </a:t>
            </a:r>
            <a:r>
              <a:rPr lang="ru-RU" sz="2400" dirty="0" err="1"/>
              <a:t>sphaira</a:t>
            </a:r>
            <a:r>
              <a:rPr lang="ru-RU" sz="2400" dirty="0"/>
              <a:t> - шар) - наружная оболочка Земли, населенная живыми организмами, составляющими в совокупности живое вещество планеты. </a:t>
            </a:r>
            <a:endParaRPr lang="ru-RU" sz="2400" dirty="0" smtClean="0"/>
          </a:p>
          <a:p>
            <a:r>
              <a:rPr lang="ru-RU" sz="2400" dirty="0" smtClean="0"/>
              <a:t>Термин </a:t>
            </a:r>
            <a:r>
              <a:rPr lang="ru-RU" sz="2400" dirty="0"/>
              <a:t>"биосфера" предложен австрийским геологом Э. Зюссом, учение о биосфере было создано и развито российским и советским ученым Вернадским Владимиром Ивановичем.</a:t>
            </a:r>
          </a:p>
        </p:txBody>
      </p:sp>
      <p:pic>
        <p:nvPicPr>
          <p:cNvPr id="14344" name="Picture 8" descr="https://rgnp.ru/wp-content/uploads/0/2/5/0258405ccc0fc211ec7fbc1092ac2ff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3286124"/>
            <a:ext cx="4357718" cy="3268289"/>
          </a:xfrm>
          <a:prstGeom prst="rect">
            <a:avLst/>
          </a:prstGeom>
          <a:noFill/>
        </p:spPr>
      </p:pic>
      <p:pic>
        <p:nvPicPr>
          <p:cNvPr id="14346" name="Picture 10" descr="https://fsd.kopilkaurokov.ru/uploads/user_file_552592cd5ae4f/img_user_file_552592cd5ae4f_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286124"/>
            <a:ext cx="4286280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Круговорот углерод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866" y="571480"/>
            <a:ext cx="8553482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35846"/>
            <a:ext cx="8429684" cy="600164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/>
              <a:t>Азот находится в воздухе, которым мы дышим, и составляет 78% от его объема. Большая часть азота поступает в почву и воду благодаря деятельности микроорганизмов, бактерий и водорослей.</a:t>
            </a:r>
          </a:p>
          <a:p>
            <a:r>
              <a:rPr lang="ru-RU" sz="2400" dirty="0"/>
              <a:t>Широко известны клубеньковые бактерии на корнях бобовых растений, находящиеся с ними в симбиозе. Клубеньковые бактерии переводят атмосферный азот в нитраты, которые необходимы для роста и развития растения и могут быть усвоены им, в отличие от атмосферного азота (газа).</a:t>
            </a:r>
          </a:p>
          <a:p>
            <a:r>
              <a:rPr lang="ru-RU" sz="2400" dirty="0"/>
              <a:t>В листьях в процессе биосинтеза азот преобразуется в белки. Травоядные животные поедают растения, таким образом, белок включается в их состав. После смерти животных белки разлагаются </a:t>
            </a:r>
            <a:r>
              <a:rPr lang="ru-RU" sz="2400" dirty="0" err="1"/>
              <a:t>сапротрофами</a:t>
            </a:r>
            <a:r>
              <a:rPr lang="ru-RU" sz="2400" dirty="0"/>
              <a:t>, которые выделяют аммиак, нитраты. Часть нитратов усваивается растениями, а часть восстанавливается бактериями до атмосферного азота - цикл замыкается.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Круговорот азо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642918"/>
            <a:ext cx="8429150" cy="56334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500042"/>
            <a:ext cx="71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Задание 1</a:t>
            </a:r>
            <a:r>
              <a:rPr lang="ru-RU" dirty="0" smtClean="0"/>
              <a:t>. Какие </a:t>
            </a:r>
            <a:r>
              <a:rPr lang="ru-RU" dirty="0"/>
              <a:t>последствия может иметь глобальное потепление?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928670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Задание 2</a:t>
            </a:r>
            <a:r>
              <a:rPr lang="ru-RU" dirty="0" smtClean="0"/>
              <a:t>. В </a:t>
            </a:r>
            <a:r>
              <a:rPr lang="ru-RU" dirty="0"/>
              <a:t>чем проявляются особенности биосферы как оболочки Земли?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357299"/>
            <a:ext cx="79296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Задание 3</a:t>
            </a:r>
            <a:r>
              <a:rPr lang="ru-RU" dirty="0" smtClean="0"/>
              <a:t>. Установите </a:t>
            </a:r>
            <a:r>
              <a:rPr lang="ru-RU" dirty="0"/>
              <a:t>последовательность этапов круговорота углерода в биосфере, начиная с усвоения неорганического углерода. Запишите в таблицу соответствующую последовательность цифр</a:t>
            </a:r>
            <a:r>
              <a:rPr lang="ru-RU" dirty="0" smtClean="0"/>
              <a:t>.</a:t>
            </a:r>
          </a:p>
          <a:p>
            <a:r>
              <a:rPr lang="ru-RU" dirty="0" smtClean="0"/>
              <a:t>1</a:t>
            </a:r>
            <a:r>
              <a:rPr lang="ru-RU" dirty="0"/>
              <a:t>) образование в клетках растения глюкозы</a:t>
            </a:r>
            <a:br>
              <a:rPr lang="ru-RU" dirty="0"/>
            </a:br>
            <a:r>
              <a:rPr lang="ru-RU" dirty="0"/>
              <a:t>2) поглощение углекислого газа в процессе фотосинтеза</a:t>
            </a:r>
            <a:br>
              <a:rPr lang="ru-RU" dirty="0"/>
            </a:br>
            <a:r>
              <a:rPr lang="ru-RU" dirty="0"/>
              <a:t>3) образование углекислого газа в процессе дыхания</a:t>
            </a:r>
            <a:br>
              <a:rPr lang="ru-RU" dirty="0"/>
            </a:br>
            <a:r>
              <a:rPr lang="ru-RU" dirty="0"/>
              <a:t>4) образование крахмала в клетках растений</a:t>
            </a:r>
            <a:br>
              <a:rPr lang="ru-RU" dirty="0"/>
            </a:br>
            <a:r>
              <a:rPr lang="ru-RU" dirty="0"/>
              <a:t>5) использование органических веществ в процессе питания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929066"/>
            <a:ext cx="77153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Задание 4</a:t>
            </a:r>
            <a:r>
              <a:rPr lang="ru-RU" dirty="0" smtClean="0"/>
              <a:t>. Установите</a:t>
            </a:r>
            <a:r>
              <a:rPr lang="ru-RU" dirty="0"/>
              <a:t>, в какой последовательности располагаются уровни организации живого, начиная с наименьшего. Запишите в таблицу соответствующую последовательность цифр</a:t>
            </a:r>
            <a:r>
              <a:rPr lang="ru-RU" dirty="0" smtClean="0"/>
              <a:t>.</a:t>
            </a:r>
          </a:p>
          <a:p>
            <a:r>
              <a:rPr lang="ru-RU" dirty="0" smtClean="0"/>
              <a:t>1</a:t>
            </a:r>
            <a:r>
              <a:rPr lang="ru-RU" dirty="0"/>
              <a:t>) видовой</a:t>
            </a:r>
            <a:br>
              <a:rPr lang="ru-RU" dirty="0"/>
            </a:br>
            <a:r>
              <a:rPr lang="ru-RU" dirty="0"/>
              <a:t>2) биогеоценотический</a:t>
            </a:r>
            <a:br>
              <a:rPr lang="ru-RU" dirty="0"/>
            </a:br>
            <a:r>
              <a:rPr lang="ru-RU" dirty="0"/>
              <a:t>3) популяционный</a:t>
            </a:r>
            <a:br>
              <a:rPr lang="ru-RU" dirty="0"/>
            </a:br>
            <a:r>
              <a:rPr lang="ru-RU" dirty="0"/>
              <a:t>4) клеточный</a:t>
            </a:r>
            <a:br>
              <a:rPr lang="ru-RU" dirty="0"/>
            </a:br>
            <a:r>
              <a:rPr lang="ru-RU" dirty="0"/>
              <a:t>5) организменный</a:t>
            </a:r>
            <a:br>
              <a:rPr lang="ru-RU" dirty="0"/>
            </a:br>
            <a:r>
              <a:rPr lang="ru-RU" dirty="0"/>
              <a:t>6) молекулярно-генетический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70723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Верный ответ на задание 1</a:t>
            </a:r>
          </a:p>
          <a:p>
            <a:r>
              <a:rPr lang="ru-RU" dirty="0" smtClean="0"/>
              <a:t>1</a:t>
            </a:r>
            <a:r>
              <a:rPr lang="ru-RU" dirty="0"/>
              <a:t>) Подъем уровня мирового океана вследствие таяния льдов.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2) Непредсказуемость погодных явлений, изменения климата.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3) Затопление побережий, больших территорий, заселенных людьми.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714488"/>
            <a:ext cx="75724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Верный ответ на задание 2</a:t>
            </a:r>
          </a:p>
          <a:p>
            <a:r>
              <a:rPr lang="ru-RU" dirty="0" smtClean="0"/>
              <a:t>1</a:t>
            </a:r>
            <a:r>
              <a:rPr lang="ru-RU" dirty="0"/>
              <a:t>) Как в оболочке Земли, в биосфере проявляется геологическая деятельность всех организмов.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2) На биосферном уровне происходит биогенная миграция атомов, круговорот веществ, который регулируется деятельностью организмов.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3) Биосфера преобразует энергию Солнца в энергию химических связей органических веществ.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3929066"/>
            <a:ext cx="3603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Верный </a:t>
            </a:r>
            <a:r>
              <a:rPr lang="ru-RU" b="1" dirty="0" smtClean="0"/>
              <a:t>ответ на задание 3</a:t>
            </a:r>
            <a:r>
              <a:rPr lang="ru-RU" dirty="0" smtClean="0"/>
              <a:t>: </a:t>
            </a:r>
            <a:r>
              <a:rPr lang="ru-RU" dirty="0"/>
              <a:t>21453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4572008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Верный </a:t>
            </a:r>
            <a:r>
              <a:rPr lang="ru-RU" b="1" dirty="0" smtClean="0"/>
              <a:t>ответ на задание 4</a:t>
            </a:r>
            <a:r>
              <a:rPr lang="ru-RU" dirty="0" smtClean="0"/>
              <a:t>: </a:t>
            </a:r>
            <a:r>
              <a:rPr lang="ru-RU" dirty="0"/>
              <a:t>645312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15436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Биосфера </a:t>
            </a:r>
            <a:r>
              <a:rPr lang="ru-RU" dirty="0"/>
              <a:t>- совокупность всех биогеоценозов, это открытая система, структура и свойства которой определяются деятельностью организмов в прошлом и настоящем. Биосферу можно рассматривать как часть лито-, </a:t>
            </a:r>
            <a:r>
              <a:rPr lang="ru-RU" dirty="0" err="1"/>
              <a:t>гидро</a:t>
            </a:r>
            <a:r>
              <a:rPr lang="ru-RU" dirty="0"/>
              <a:t>- и атмосферы, заселенную живыми существами.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3314" name="Picture 2" descr="Биосфе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071678"/>
            <a:ext cx="7261595" cy="45529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3929090" cy="64294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Границы биосферы</a:t>
            </a:r>
          </a:p>
          <a:p>
            <a:r>
              <a:rPr lang="ru-RU" dirty="0"/>
              <a:t>Общая толщина биосферы приблизительно 17 км. Живые организмы проникают вглубь литосферы на расстояние до 6-7 км, заселяют всю толщу гидросферы (до самого дна мирового океана). В атмосфере живые организмы встречаются в нижней части - тропосфере, которую сверху ограничивает озоновый слой (часть стратосферы).</a:t>
            </a:r>
          </a:p>
          <a:p>
            <a:r>
              <a:rPr lang="ru-RU" dirty="0"/>
              <a:t>Выше "озонового экрана" существование жизни в привычном для нас виде невозможно, так как губительное УФ (ультрафиолетовое) излучение уничтожает все живое. Возникновению жизни в недрах Земли препятствует высокая температура, оказывающая разрушительное воздействие.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2" descr="Границы биосфер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785794"/>
            <a:ext cx="4738684" cy="4876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71480"/>
            <a:ext cx="8429684" cy="55092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/>
              <a:t>Вещество биосферы</a:t>
            </a:r>
          </a:p>
          <a:p>
            <a:r>
              <a:rPr lang="ru-RU" sz="3200" dirty="0"/>
              <a:t>Многокомпонентная сложная система биосферы включает несколько отдельных элементов. Вернадский В.И. создал учение, в соответствии с которым вещество биосферы состоит из:</a:t>
            </a:r>
          </a:p>
          <a:p>
            <a:r>
              <a:rPr lang="ru-RU" sz="3200" b="1" dirty="0"/>
              <a:t>Живое вещество</a:t>
            </a:r>
          </a:p>
          <a:p>
            <a:r>
              <a:rPr lang="ru-RU" sz="3200" dirty="0"/>
              <a:t>Совокупность всех живых организмов на нашей планете. Именно Вернадский показал, что деятельность живых существ - важнейший фактор геологических изменений планеты.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14290"/>
            <a:ext cx="792961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Косное вещество</a:t>
            </a:r>
          </a:p>
          <a:p>
            <a:r>
              <a:rPr lang="ru-RU" sz="2000" dirty="0"/>
              <a:t>Формируется без участия живых организмов. Базальт, гранит, песок, золотоносные руды. К косному веществу можно отнести горные породы магматического происхождения, образовавшиеся в результате извержения вулканов.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 descr="Косное вещество биосфер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857364"/>
            <a:ext cx="7349556" cy="43696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9"/>
            <a:ext cx="807249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Биогенное вещество</a:t>
            </a:r>
          </a:p>
          <a:p>
            <a:r>
              <a:rPr lang="ru-RU" sz="2000" dirty="0"/>
              <a:t>Это вещество образуется живыми организмами в процессе их жизнедеятельности. Примерами биогенного вещества могут послужить залежи известняка, природный газ, кислород, нефть, каменный уголь, торф.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4" name="Picture 2" descr="Залежи мел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714488"/>
            <a:ext cx="6470162" cy="4858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357167"/>
            <a:ext cx="80010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/>
              <a:t>Биокосное</a:t>
            </a:r>
            <a:r>
              <a:rPr lang="ru-RU" b="1" dirty="0"/>
              <a:t> вещество</a:t>
            </a:r>
          </a:p>
          <a:p>
            <a:r>
              <a:rPr lang="ru-RU" dirty="0" err="1"/>
              <a:t>Биокосное</a:t>
            </a:r>
            <a:r>
              <a:rPr lang="ru-RU" dirty="0"/>
              <a:t> вещество создается одновременно деятельностью живых организмов и косными процессами. Таким образом, </a:t>
            </a:r>
            <a:r>
              <a:rPr lang="ru-RU" dirty="0" err="1"/>
              <a:t>биокосное</a:t>
            </a:r>
            <a:r>
              <a:rPr lang="ru-RU" dirty="0"/>
              <a:t> вещество объединяет в себе живое и косное вещества.</a:t>
            </a:r>
          </a:p>
          <a:p>
            <a:r>
              <a:rPr lang="ru-RU" dirty="0"/>
              <a:t>К </a:t>
            </a:r>
            <a:r>
              <a:rPr lang="ru-RU" dirty="0" err="1"/>
              <a:t>биокосному</a:t>
            </a:r>
            <a:r>
              <a:rPr lang="ru-RU" dirty="0"/>
              <a:t> веществу относятся пресная и соленая вода, почва, воздух. Почва является верхним наиболее плодородным слоем литосферы Земли. Почва - уникальный продукт совместной деятельности живых организмов, то есть биологических и геологических процессов, протекающих в живой природе.</a:t>
            </a:r>
          </a:p>
        </p:txBody>
      </p:sp>
      <p:pic>
        <p:nvPicPr>
          <p:cNvPr id="7172" name="Picture 4" descr="Биокосное вещество - поч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351" y="3071810"/>
            <a:ext cx="7532503" cy="35528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474345"/>
            <a:ext cx="8572560" cy="563231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/>
              <a:t>Функции живого вещества</a:t>
            </a:r>
          </a:p>
          <a:p>
            <a:r>
              <a:rPr lang="ru-RU" sz="2400" dirty="0"/>
              <a:t>Важнейший компонент биосферы - живое вещество, то есть - живые организмы. Их деятельность приводит к наиболее значительным геологическим изменениям в биосфере, они обеспечивают круговорот веществ - главное условие зарождения новой жизни.</a:t>
            </a:r>
          </a:p>
          <a:p>
            <a:r>
              <a:rPr lang="ru-RU" sz="2400" dirty="0"/>
              <a:t>Перечислим важнейшие функции живого вещества:</a:t>
            </a:r>
          </a:p>
          <a:p>
            <a:r>
              <a:rPr lang="ru-RU" sz="2400" b="1" i="1" dirty="0"/>
              <a:t>Энергетическая</a:t>
            </a:r>
          </a:p>
          <a:p>
            <a:r>
              <a:rPr lang="ru-RU" sz="2400" dirty="0"/>
              <a:t>Живые организмы постоянно получают и преобразуют энергию. Растения преобразуют энергию солнечного света в энергию химических связей, а животные передают ее по цепочке. После смерти растений и животных энергия возвращается в круговорот благодаря бактериям и грибам - </a:t>
            </a:r>
            <a:r>
              <a:rPr lang="ru-RU" sz="2400" dirty="0" err="1"/>
              <a:t>сапротрофам</a:t>
            </a:r>
            <a:r>
              <a:rPr lang="ru-RU" sz="2400" dirty="0"/>
              <a:t> (греч. </a:t>
            </a:r>
            <a:r>
              <a:rPr lang="ru-RU" sz="2400" dirty="0" err="1"/>
              <a:t>sapros</a:t>
            </a:r>
            <a:r>
              <a:rPr lang="ru-RU" sz="2400" dirty="0"/>
              <a:t> – гнилой), разлагающим мертвое органическое вещество.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1386</Words>
  <Application>Microsoft Office PowerPoint</Application>
  <PresentationFormat>Экран (4:3)</PresentationFormat>
  <Paragraphs>73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10</cp:revision>
  <dcterms:created xsi:type="dcterms:W3CDTF">2022-10-10T15:33:24Z</dcterms:created>
  <dcterms:modified xsi:type="dcterms:W3CDTF">2022-10-10T17:10:27Z</dcterms:modified>
</cp:coreProperties>
</file>