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9" r:id="rId12"/>
    <p:sldId id="272" r:id="rId13"/>
    <p:sldId id="273" r:id="rId14"/>
    <p:sldId id="274" r:id="rId15"/>
    <p:sldId id="275" r:id="rId16"/>
    <p:sldId id="276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28500"/>
    <a:srgbClr val="05F105"/>
    <a:srgbClr val="996600"/>
    <a:srgbClr val="AF04FC"/>
    <a:srgbClr val="FD494D"/>
    <a:srgbClr val="003A1A"/>
    <a:srgbClr val="FFFF00"/>
    <a:srgbClr val="22340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1474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F24A6-ECE5-4F5B-9D90-BE747347C176}" type="datetimeFigureOut">
              <a:rPr lang="ru-RU" smtClean="0"/>
              <a:pPr/>
              <a:t>27.01.2022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88A6E-1216-447A-BED8-0C03B60ACF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F24A6-ECE5-4F5B-9D90-BE747347C176}" type="datetimeFigureOut">
              <a:rPr lang="ru-RU" smtClean="0"/>
              <a:pPr/>
              <a:t>27.01.2022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88A6E-1216-447A-BED8-0C03B60ACF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F24A6-ECE5-4F5B-9D90-BE747347C176}" type="datetimeFigureOut">
              <a:rPr lang="ru-RU" smtClean="0"/>
              <a:pPr/>
              <a:t>27.01.2022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88A6E-1216-447A-BED8-0C03B60ACF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F24A6-ECE5-4F5B-9D90-BE747347C176}" type="datetimeFigureOut">
              <a:rPr lang="ru-RU" smtClean="0"/>
              <a:pPr/>
              <a:t>27.01.2022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88A6E-1216-447A-BED8-0C03B60ACF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F24A6-ECE5-4F5B-9D90-BE747347C176}" type="datetimeFigureOut">
              <a:rPr lang="ru-RU" smtClean="0"/>
              <a:pPr/>
              <a:t>27.01.2022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88A6E-1216-447A-BED8-0C03B60ACF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F24A6-ECE5-4F5B-9D90-BE747347C176}" type="datetimeFigureOut">
              <a:rPr lang="ru-RU" smtClean="0"/>
              <a:pPr/>
              <a:t>27.01.2022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88A6E-1216-447A-BED8-0C03B60ACF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F24A6-ECE5-4F5B-9D90-BE747347C176}" type="datetimeFigureOut">
              <a:rPr lang="ru-RU" smtClean="0"/>
              <a:pPr/>
              <a:t>27.01.2022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88A6E-1216-447A-BED8-0C03B60ACF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F24A6-ECE5-4F5B-9D90-BE747347C176}" type="datetimeFigureOut">
              <a:rPr lang="ru-RU" smtClean="0"/>
              <a:pPr/>
              <a:t>27.01.2022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88A6E-1216-447A-BED8-0C03B60ACF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F24A6-ECE5-4F5B-9D90-BE747347C176}" type="datetimeFigureOut">
              <a:rPr lang="ru-RU" smtClean="0"/>
              <a:pPr/>
              <a:t>27.01.2022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88A6E-1216-447A-BED8-0C03B60ACF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F24A6-ECE5-4F5B-9D90-BE747347C176}" type="datetimeFigureOut">
              <a:rPr lang="ru-RU" smtClean="0"/>
              <a:pPr/>
              <a:t>27.01.2022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88A6E-1216-447A-BED8-0C03B60ACF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F24A6-ECE5-4F5B-9D90-BE747347C176}" type="datetimeFigureOut">
              <a:rPr lang="ru-RU" smtClean="0"/>
              <a:pPr/>
              <a:t>27.01.2022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88A6E-1216-447A-BED8-0C03B60ACF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AF24A6-ECE5-4F5B-9D90-BE747347C176}" type="datetimeFigureOut">
              <a:rPr lang="ru-RU" smtClean="0"/>
              <a:pPr/>
              <a:t>27.01.2022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088A6E-1216-447A-BED8-0C03B60ACFB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9600" b="1" dirty="0">
                <a:ln w="38100">
                  <a:solidFill>
                    <a:srgbClr val="7030A0"/>
                  </a:solidFill>
                  <a:prstDash val="solid"/>
                </a:ln>
                <a:solidFill>
                  <a:srgbClr val="FF00FF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Лето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771800" y="1052736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35696" y="3573016"/>
            <a:ext cx="59046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55776" y="4149080"/>
            <a:ext cx="36724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714348" y="0"/>
            <a:ext cx="76438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n>
                  <a:solidFill>
                    <a:srgbClr val="C00000"/>
                  </a:solidFill>
                </a:ln>
                <a:solidFill>
                  <a:srgbClr val="FFFF00"/>
                </a:solidFill>
              </a:rPr>
              <a:t>Поспела в лесу душистая </a:t>
            </a:r>
            <a:r>
              <a:rPr lang="ru-RU" sz="3600" b="1" dirty="0">
                <a:solidFill>
                  <a:srgbClr val="FF0000"/>
                </a:solidFill>
              </a:rPr>
              <a:t>земляника</a:t>
            </a:r>
          </a:p>
        </p:txBody>
      </p:sp>
      <p:pic>
        <p:nvPicPr>
          <p:cNvPr id="8" name="Рисунок 7" descr="-_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48" y="714356"/>
            <a:ext cx="4032837" cy="3015321"/>
          </a:xfrm>
          <a:prstGeom prst="rect">
            <a:avLst/>
          </a:prstGeom>
          <a:ln>
            <a:noFill/>
          </a:ln>
          <a:effectLst>
            <a:glow rad="101600">
              <a:srgbClr val="FF0000">
                <a:alpha val="60000"/>
              </a:srgbClr>
            </a:glow>
            <a:softEdge rad="112500"/>
          </a:effectLst>
        </p:spPr>
      </p:pic>
      <p:pic>
        <p:nvPicPr>
          <p:cNvPr id="9" name="Рисунок 8" descr="t_5283_0_1317109380_big_rsz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48" y="1785926"/>
            <a:ext cx="3286148" cy="3286148"/>
          </a:xfrm>
          <a:prstGeom prst="rect">
            <a:avLst/>
          </a:prstGeom>
          <a:ln>
            <a:noFill/>
          </a:ln>
          <a:effectLst>
            <a:glow rad="101600">
              <a:srgbClr val="FF00FF">
                <a:alpha val="60000"/>
              </a:srgbClr>
            </a:glow>
            <a:softEdge rad="112500"/>
          </a:effectLst>
        </p:spPr>
      </p:pic>
      <p:pic>
        <p:nvPicPr>
          <p:cNvPr id="11" name="Рисунок 10" descr="lesnaya-ezhevika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3438" y="4286256"/>
            <a:ext cx="3429024" cy="2357454"/>
          </a:xfrm>
          <a:prstGeom prst="rect">
            <a:avLst/>
          </a:prstGeom>
          <a:ln>
            <a:noFill/>
          </a:ln>
          <a:effectLst>
            <a:glow rad="101600">
              <a:srgbClr val="7030A0">
                <a:alpha val="60000"/>
              </a:srgbClr>
            </a:glow>
            <a:softEdge rad="112500"/>
          </a:effectLst>
        </p:spPr>
      </p:pic>
      <p:sp>
        <p:nvSpPr>
          <p:cNvPr id="12" name="TextBox 11"/>
          <p:cNvSpPr txBox="1"/>
          <p:nvPr/>
        </p:nvSpPr>
        <p:spPr>
          <a:xfrm>
            <a:off x="1142976" y="1142984"/>
            <a:ext cx="2500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n>
                  <a:solidFill>
                    <a:srgbClr val="C00000"/>
                  </a:solidFill>
                </a:ln>
                <a:solidFill>
                  <a:srgbClr val="FF00FF"/>
                </a:solidFill>
              </a:rPr>
              <a:t>малина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357818" y="3571876"/>
            <a:ext cx="22096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</a:rPr>
              <a:t>Ежевика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3528" y="845712"/>
            <a:ext cx="40324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n w="12700">
                  <a:solidFill>
                    <a:srgbClr val="FD494D"/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 полях и лугах распустились красивые цветы.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32657"/>
            <a:ext cx="4032448" cy="32500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 descr="https://w-dog.ru/wallpapers/11/13/539657436223910/cvety-priroda-maki-let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2995786"/>
            <a:ext cx="5256583" cy="3490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28860" y="142852"/>
            <a:ext cx="50006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AF04FC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Август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>
            <a:noAutofit/>
          </a:bodyPr>
          <a:lstStyle/>
          <a:p>
            <a:r>
              <a:rPr lang="ru-RU" sz="2400" b="1" dirty="0">
                <a:solidFill>
                  <a:srgbClr val="AF04FC"/>
                </a:solidFill>
              </a:rPr>
              <a:t>Л. Ким </a:t>
            </a:r>
          </a:p>
          <a:p>
            <a:r>
              <a:rPr lang="ru-RU" sz="2400" b="1" dirty="0">
                <a:solidFill>
                  <a:srgbClr val="AF04FC"/>
                </a:solidFill>
              </a:rPr>
              <a:t>Последний месяц лета — это август, Пора собрать на дачах урожай, И под грибы начать готовить тару. Но, грустно лету говорить «Прощай». Последний месяц лета за окном, Тепло нам дарит, ветерком журит, И в астрах разноцветных весь наш дом, И мокрый дождик чаще моросит.</a:t>
            </a:r>
            <a:br>
              <a:rPr lang="ru-RU" sz="2400" b="1" dirty="0">
                <a:solidFill>
                  <a:srgbClr val="AF04FC"/>
                </a:solidFill>
              </a:rPr>
            </a:br>
            <a:br>
              <a:rPr lang="ru-RU" sz="2400" b="1" dirty="0">
                <a:solidFill>
                  <a:srgbClr val="AF04FC"/>
                </a:solidFill>
              </a:rPr>
            </a:br>
            <a:endParaRPr lang="ru-RU" sz="2400" b="1" dirty="0">
              <a:solidFill>
                <a:srgbClr val="AF04FC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1556792"/>
            <a:ext cx="4392487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85720" y="1000108"/>
            <a:ext cx="457203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</a:rPr>
              <a:t>В садах  поспели вкусные фрукты</a:t>
            </a:r>
          </a:p>
          <a:p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427984" y="4572008"/>
            <a:ext cx="43204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ln>
                  <a:solidFill>
                    <a:srgbClr val="F28500"/>
                  </a:solidFill>
                </a:ln>
                <a:solidFill>
                  <a:srgbClr val="FFC000"/>
                </a:solidFill>
              </a:rPr>
              <a:t> </a:t>
            </a:r>
            <a:r>
              <a:rPr lang="ru-RU" sz="4000" b="1" dirty="0">
                <a:ln>
                  <a:solidFill>
                    <a:srgbClr val="F28500"/>
                  </a:solidFill>
                </a:ln>
                <a:solidFill>
                  <a:srgbClr val="05F105"/>
                </a:solidFill>
              </a:rPr>
              <a:t>В огородах созрели овощи</a:t>
            </a:r>
          </a:p>
        </p:txBody>
      </p:sp>
      <p:pic>
        <p:nvPicPr>
          <p:cNvPr id="5122" name="Picture 2" descr="https://w-dog.ru/wallpapers/10/18/48899123051262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681423"/>
            <a:ext cx="4176464" cy="3323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2343242"/>
            <a:ext cx="3999359" cy="37500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6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10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57158" y="857232"/>
            <a:ext cx="80724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</a:rPr>
              <a:t>На полях собирают урожай пшеницы и других зерновых культур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057560"/>
            <a:ext cx="7488832" cy="41077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 0.033 0.027 0.06 0.06 0.06 C 0.099 0.06 0.113 0.03 0.119 0.012 L 0.125 -0.012 C 0.131 -0.03 0.146 -0.06 0.19 -0.06 C 0.218 -0.06 0.25 -0.033 0.25 0 C 0.25 0.033 0.218 0.06 0.19 0.06 C 0.146 0.06 0.131 0.03 0.125 0.012 L 0.119 -0.012 C 0.113 -0.03 0.099 -0.06 0.06 -0.06 C 0.027 -0.06 0 -0.033 0 0 Z" pathEditMode="relative" ptsTypes="">
                                      <p:cBhvr>
                                        <p:cTn id="6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00232" y="500042"/>
            <a:ext cx="47863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rgbClr val="C0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   </a:t>
            </a:r>
            <a:r>
              <a:rPr lang="ru-RU" sz="4800" b="1" dirty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Приметы лета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71538" y="1500174"/>
            <a:ext cx="7722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n>
                  <a:solidFill>
                    <a:srgbClr val="FFFF00"/>
                  </a:solidFill>
                </a:ln>
                <a:solidFill>
                  <a:srgbClr val="F28500"/>
                </a:solidFill>
              </a:rPr>
              <a:t>Лето дождливое — зима снежная, морозная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71538" y="2214554"/>
            <a:ext cx="81352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Первый туман лета - верная грибная примета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28662" y="3571876"/>
            <a:ext cx="809345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05F105"/>
                </a:solidFill>
              </a:rPr>
              <a:t>Если утром пчелы не летят в поле, а сидят по ульям и гудят - жди дождя.</a:t>
            </a:r>
            <a:r>
              <a:rPr lang="ru-RU" dirty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05F105"/>
                </a:solidFill>
              </a:rPr>
              <a:t> 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214414" y="4500570"/>
            <a:ext cx="707236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n>
                  <a:solidFill>
                    <a:srgbClr val="002060"/>
                  </a:solidFill>
                </a:ln>
                <a:solidFill>
                  <a:srgbClr val="FF00FF"/>
                </a:solidFill>
              </a:rPr>
              <a:t>Ночная роса не просыхает — быть грозе</a:t>
            </a:r>
            <a:r>
              <a:rPr lang="ru-RU" dirty="0">
                <a:ln>
                  <a:solidFill>
                    <a:srgbClr val="002060"/>
                  </a:solidFill>
                </a:ln>
                <a:solidFill>
                  <a:srgbClr val="FF00FF"/>
                </a:solidFill>
              </a:rPr>
              <a:t>. </a:t>
            </a:r>
            <a:br>
              <a:rPr lang="ru-RU" dirty="0">
                <a:ln>
                  <a:solidFill>
                    <a:srgbClr val="002060"/>
                  </a:solidFill>
                </a:ln>
                <a:solidFill>
                  <a:srgbClr val="FF00FF"/>
                </a:solidFill>
              </a:rPr>
            </a:br>
            <a:endParaRPr lang="ru-RU" dirty="0">
              <a:ln>
                <a:solidFill>
                  <a:srgbClr val="002060"/>
                </a:solidFill>
              </a:ln>
              <a:solidFill>
                <a:srgbClr val="FF00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57224" y="5214950"/>
            <a:ext cx="75724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rgbClr val="FF0000"/>
                </a:solidFill>
              </a:rPr>
              <a:t>В радуге больше красного цвета — к ветру.</a:t>
            </a:r>
            <a:r>
              <a:rPr lang="ru-RU" sz="2800" dirty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rgbClr val="FF0000"/>
                </a:solidFill>
              </a:rPr>
              <a:t> </a:t>
            </a:r>
            <a:br>
              <a:rPr lang="ru-RU" sz="2800" dirty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rgbClr val="FF0000"/>
                </a:solidFill>
              </a:rPr>
            </a:br>
            <a:endParaRPr lang="ru-RU" sz="2800" dirty="0">
              <a:ln>
                <a:solidFill>
                  <a:schemeClr val="tx2">
                    <a:lumMod val="75000"/>
                  </a:schemeClr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57224" y="2771657"/>
            <a:ext cx="757242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n>
                  <a:solidFill>
                    <a:srgbClr val="C00000"/>
                  </a:solidFill>
                </a:ln>
                <a:solidFill>
                  <a:srgbClr val="7030A0"/>
                </a:solidFill>
              </a:rPr>
              <a:t>         На зимний стол август готовит разносол</a:t>
            </a:r>
            <a:r>
              <a:rPr lang="ru-RU" dirty="0">
                <a:solidFill>
                  <a:srgbClr val="7030A0"/>
                </a:solidFill>
              </a:rPr>
              <a:t>.</a:t>
            </a:r>
            <a:br>
              <a:rPr lang="ru-RU" dirty="0">
                <a:solidFill>
                  <a:srgbClr val="7030A0"/>
                </a:solidFill>
              </a:rPr>
            </a:br>
            <a:endParaRPr lang="ru-RU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 0.033 0.027 0.06 0.06 0.06 C 0.099 0.06 0.113 0.03 0.119 0.012 L 0.125 -0.012 C 0.131 -0.03 0.146 -0.06 0.19 -0.06 C 0.218 -0.06 0.25 -0.033 0.25 0 C 0.25 0.033 0.218 0.06 0.19 0.06 C 0.146 0.06 0.131 0.03 0.125 0.012 L 0.119 -0.012 C 0.113 -0.03 0.099 -0.06 0.06 -0.06 C 0.027 -0.06 0 -0.033 0 0 Z" pathEditMode="relative" ptsTypes="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7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67 0.04 C 0.081 0.049 0.102 0.054 0.124 0.054 C 0.149 0.054 0.169 0.049 0.183 0.04 L 0.25 0 E" pathEditMode="relative" ptsTypes="">
                                      <p:cBhvr>
                                        <p:cTn id="3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71736" y="357166"/>
            <a:ext cx="35004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ln>
                  <a:solidFill>
                    <a:srgbClr val="C00000"/>
                  </a:solidFill>
                </a:ln>
                <a:solidFill>
                  <a:srgbClr val="FF00FF"/>
                </a:solidFill>
              </a:rPr>
              <a:t>Загадки о лете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00628" y="1142984"/>
            <a:ext cx="38576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n>
                  <a:solidFill>
                    <a:srgbClr val="003A1A"/>
                  </a:solidFill>
                </a:ln>
                <a:solidFill>
                  <a:srgbClr val="05F105"/>
                </a:solidFill>
              </a:rPr>
              <a:t>Что выше леса, Краше света, Без огня горит? (Солнце)</a:t>
            </a: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285720" y="2571744"/>
            <a:ext cx="4143404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01613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70C0"/>
                </a:solidFill>
                <a:effectLst/>
                <a:latin typeface="Helvetica Neue"/>
                <a:cs typeface="Arial" pitchFamily="34" charset="0"/>
              </a:rPr>
              <a:t>Желтый солнечный глазок,</a:t>
            </a:r>
            <a:endParaRPr kumimoji="0" lang="ru-RU" sz="2000" b="1" i="0" u="none" strike="noStrike" cap="none" normalizeH="0" baseline="0" dirty="0">
              <a:ln>
                <a:solidFill>
                  <a:schemeClr val="tx2">
                    <a:lumMod val="50000"/>
                  </a:schemeClr>
                </a:solidFill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01613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70C0"/>
                </a:solidFill>
                <a:effectLst/>
                <a:latin typeface="Helvetica Neue"/>
                <a:cs typeface="Arial" pitchFamily="34" charset="0"/>
              </a:rPr>
              <a:t>Белоснежный лепесток.</a:t>
            </a:r>
            <a:endParaRPr kumimoji="0" lang="ru-RU" sz="2000" b="1" i="0" u="none" strike="noStrike" cap="none" normalizeH="0" baseline="0" dirty="0">
              <a:ln>
                <a:solidFill>
                  <a:schemeClr val="tx2">
                    <a:lumMod val="50000"/>
                  </a:schemeClr>
                </a:solidFill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01613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70C0"/>
                </a:solidFill>
                <a:effectLst/>
                <a:latin typeface="Helvetica Neue"/>
                <a:cs typeface="Arial" pitchFamily="34" charset="0"/>
              </a:rPr>
              <a:t>То не роза и не кашка,</a:t>
            </a:r>
            <a:endParaRPr kumimoji="0" lang="ru-RU" sz="2000" b="1" i="0" u="none" strike="noStrike" cap="none" normalizeH="0" baseline="0" dirty="0">
              <a:ln>
                <a:solidFill>
                  <a:schemeClr val="tx2">
                    <a:lumMod val="50000"/>
                  </a:schemeClr>
                </a:solidFill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01613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70C0"/>
                </a:solidFill>
                <a:effectLst/>
                <a:latin typeface="Helvetica Neue"/>
                <a:cs typeface="Arial" pitchFamily="34" charset="0"/>
              </a:rPr>
              <a:t>Что же за цветок? (Ромашка)</a:t>
            </a:r>
            <a:endParaRPr kumimoji="0" lang="ru-RU" sz="2000" b="1" i="0" u="none" strike="noStrike" cap="none" normalizeH="0" baseline="0" dirty="0">
              <a:ln>
                <a:solidFill>
                  <a:schemeClr val="tx2">
                    <a:lumMod val="50000"/>
                  </a:schemeClr>
                </a:solidFill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01613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70C0"/>
                </a:solidFill>
                <a:effectLst/>
                <a:latin typeface="Helvetica Neue"/>
                <a:cs typeface="Arial" pitchFamily="34" charset="0"/>
              </a:rPr>
              <a:t> </a:t>
            </a:r>
            <a:endParaRPr kumimoji="0" lang="ru-RU" sz="2000" b="1" i="0" u="none" strike="noStrike" cap="none" normalizeH="0" baseline="0" dirty="0">
              <a:ln>
                <a:solidFill>
                  <a:schemeClr val="tx2">
                    <a:lumMod val="50000"/>
                  </a:schemeClr>
                </a:solidFill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500034" y="4143380"/>
            <a:ext cx="3857652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0161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err="1">
                <a:ln>
                  <a:solidFill>
                    <a:srgbClr val="7030A0"/>
                  </a:solidFill>
                </a:ln>
                <a:solidFill>
                  <a:srgbClr val="AF04FC"/>
                </a:solidFill>
                <a:effectLst/>
                <a:latin typeface="Helvetica Neue"/>
                <a:cs typeface="Arial" pitchFamily="34" charset="0"/>
              </a:rPr>
              <a:t>Раскудрявились</a:t>
            </a:r>
            <a:r>
              <a:rPr kumimoji="0" lang="ru-RU" sz="2000" b="1" i="0" u="none" strike="noStrike" cap="none" normalizeH="0" baseline="0" dirty="0">
                <a:ln>
                  <a:solidFill>
                    <a:srgbClr val="7030A0"/>
                  </a:solidFill>
                </a:ln>
                <a:solidFill>
                  <a:srgbClr val="AF04FC"/>
                </a:solidFill>
                <a:effectLst/>
                <a:latin typeface="Helvetica Neue"/>
                <a:cs typeface="Arial" pitchFamily="34" charset="0"/>
              </a:rPr>
              <a:t>  березы</a:t>
            </a:r>
            <a:endParaRPr kumimoji="0" lang="ru-RU" sz="2000" b="1" i="0" u="none" strike="noStrike" cap="none" normalizeH="0" baseline="0" dirty="0">
              <a:ln>
                <a:solidFill>
                  <a:srgbClr val="7030A0"/>
                </a:solidFill>
              </a:ln>
              <a:solidFill>
                <a:srgbClr val="AF04FC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016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>
                <a:ln>
                  <a:solidFill>
                    <a:srgbClr val="7030A0"/>
                  </a:solidFill>
                </a:ln>
                <a:solidFill>
                  <a:srgbClr val="AF04FC"/>
                </a:solidFill>
                <a:effectLst/>
                <a:latin typeface="Helvetica Neue"/>
                <a:cs typeface="Arial" pitchFamily="34" charset="0"/>
              </a:rPr>
              <a:t>И забыли про морозы,</a:t>
            </a:r>
            <a:endParaRPr kumimoji="0" lang="ru-RU" sz="2000" b="1" i="0" u="none" strike="noStrike" cap="none" normalizeH="0" baseline="0" dirty="0">
              <a:ln>
                <a:solidFill>
                  <a:srgbClr val="7030A0"/>
                </a:solidFill>
              </a:ln>
              <a:solidFill>
                <a:srgbClr val="AF04FC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016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>
                <a:ln>
                  <a:solidFill>
                    <a:srgbClr val="7030A0"/>
                  </a:solidFill>
                </a:ln>
                <a:solidFill>
                  <a:srgbClr val="AF04FC"/>
                </a:solidFill>
                <a:effectLst/>
                <a:latin typeface="Helvetica Neue"/>
                <a:cs typeface="Arial" pitchFamily="34" charset="0"/>
              </a:rPr>
              <a:t>Зацвели цветы в саду,</a:t>
            </a:r>
            <a:endParaRPr kumimoji="0" lang="ru-RU" sz="2000" b="1" i="0" u="none" strike="noStrike" cap="none" normalizeH="0" baseline="0" dirty="0">
              <a:ln>
                <a:solidFill>
                  <a:srgbClr val="7030A0"/>
                </a:solidFill>
              </a:ln>
              <a:solidFill>
                <a:srgbClr val="AF04FC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016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>
                <a:ln>
                  <a:solidFill>
                    <a:srgbClr val="7030A0"/>
                  </a:solidFill>
                </a:ln>
                <a:solidFill>
                  <a:srgbClr val="AF04FC"/>
                </a:solidFill>
                <a:effectLst/>
                <a:latin typeface="Helvetica Neue"/>
                <a:cs typeface="Arial" pitchFamily="34" charset="0"/>
              </a:rPr>
              <a:t>Утки крякают в пруду,</a:t>
            </a:r>
            <a:endParaRPr kumimoji="0" lang="ru-RU" sz="2000" b="1" i="0" u="none" strike="noStrike" cap="none" normalizeH="0" baseline="0" dirty="0">
              <a:ln>
                <a:solidFill>
                  <a:srgbClr val="7030A0"/>
                </a:solidFill>
              </a:ln>
              <a:solidFill>
                <a:srgbClr val="AF04FC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016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>
                <a:ln>
                  <a:solidFill>
                    <a:srgbClr val="7030A0"/>
                  </a:solidFill>
                </a:ln>
                <a:solidFill>
                  <a:srgbClr val="AF04FC"/>
                </a:solidFill>
                <a:effectLst/>
                <a:latin typeface="Helvetica Neue"/>
                <a:cs typeface="Arial" pitchFamily="34" charset="0"/>
              </a:rPr>
              <a:t>Посадили огород.</a:t>
            </a:r>
            <a:endParaRPr kumimoji="0" lang="ru-RU" sz="2000" b="1" i="0" u="none" strike="noStrike" cap="none" normalizeH="0" baseline="0" dirty="0">
              <a:ln>
                <a:solidFill>
                  <a:srgbClr val="7030A0"/>
                </a:solidFill>
              </a:ln>
              <a:solidFill>
                <a:srgbClr val="AF04FC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016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>
                <a:ln>
                  <a:solidFill>
                    <a:srgbClr val="7030A0"/>
                  </a:solidFill>
                </a:ln>
                <a:solidFill>
                  <a:srgbClr val="AF04FC"/>
                </a:solidFill>
                <a:effectLst/>
                <a:latin typeface="Helvetica Neue"/>
                <a:cs typeface="Arial" pitchFamily="34" charset="0"/>
              </a:rPr>
              <a:t>Что за месяц-то идет? (Июнь)</a:t>
            </a:r>
            <a:endParaRPr kumimoji="0" lang="ru-RU" sz="2000" b="1" i="0" u="none" strike="noStrike" cap="none" normalizeH="0" baseline="0" dirty="0">
              <a:ln>
                <a:solidFill>
                  <a:srgbClr val="7030A0"/>
                </a:solidFill>
              </a:ln>
              <a:solidFill>
                <a:srgbClr val="AF04FC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016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Helvetica Neue"/>
                <a:cs typeface="Arial" pitchFamily="34" charset="0"/>
              </a:rPr>
              <a:t> 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929190" y="2500306"/>
            <a:ext cx="35719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n>
                  <a:solidFill>
                    <a:srgbClr val="996600"/>
                  </a:solidFill>
                </a:ln>
                <a:solidFill>
                  <a:srgbClr val="FFC000"/>
                </a:solidFill>
              </a:rPr>
              <a:t>Солнце обжигается,</a:t>
            </a:r>
          </a:p>
          <a:p>
            <a:r>
              <a:rPr lang="ru-RU" sz="2400" b="1" dirty="0">
                <a:ln>
                  <a:solidFill>
                    <a:srgbClr val="996600"/>
                  </a:solidFill>
                </a:ln>
                <a:solidFill>
                  <a:srgbClr val="FFC000"/>
                </a:solidFill>
              </a:rPr>
              <a:t>От жары все маются,</a:t>
            </a:r>
          </a:p>
          <a:p>
            <a:r>
              <a:rPr lang="ru-RU" sz="2400" b="1" dirty="0">
                <a:ln>
                  <a:solidFill>
                    <a:srgbClr val="996600"/>
                  </a:solidFill>
                </a:ln>
                <a:solidFill>
                  <a:srgbClr val="FFC000"/>
                </a:solidFill>
              </a:rPr>
              <a:t>Что за месяц это</a:t>
            </a:r>
          </a:p>
          <a:p>
            <a:r>
              <a:rPr lang="ru-RU" sz="2400" b="1" dirty="0">
                <a:ln>
                  <a:solidFill>
                    <a:srgbClr val="996600"/>
                  </a:solidFill>
                </a:ln>
                <a:solidFill>
                  <a:srgbClr val="FFC000"/>
                </a:solidFill>
              </a:rPr>
              <a:t>В середине лета? (Июль</a:t>
            </a:r>
            <a:r>
              <a:rPr lang="ru-RU" sz="2400" b="1" dirty="0">
                <a:solidFill>
                  <a:srgbClr val="FFC000"/>
                </a:solidFill>
              </a:rPr>
              <a:t>)</a:t>
            </a:r>
          </a:p>
          <a:p>
            <a:endParaRPr lang="ru-RU" sz="2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4714876" y="4143380"/>
            <a:ext cx="423461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n>
                  <a:solidFill>
                    <a:srgbClr val="C00000"/>
                  </a:solidFill>
                </a:ln>
                <a:solidFill>
                  <a:srgbClr val="7030A0"/>
                </a:solidFill>
              </a:rPr>
              <a:t>Ночь длиннее, день короче,</a:t>
            </a:r>
          </a:p>
          <a:p>
            <a:r>
              <a:rPr lang="ru-RU" sz="2000" b="1" dirty="0">
                <a:ln>
                  <a:solidFill>
                    <a:srgbClr val="C00000"/>
                  </a:solidFill>
                </a:ln>
                <a:solidFill>
                  <a:srgbClr val="7030A0"/>
                </a:solidFill>
              </a:rPr>
              <a:t>Дождь все чаще землю мочит,</a:t>
            </a:r>
          </a:p>
          <a:p>
            <a:r>
              <a:rPr lang="ru-RU" sz="2000" b="1" dirty="0">
                <a:ln>
                  <a:solidFill>
                    <a:srgbClr val="C00000"/>
                  </a:solidFill>
                </a:ln>
                <a:solidFill>
                  <a:srgbClr val="7030A0"/>
                </a:solidFill>
              </a:rPr>
              <a:t>Спеют яблоки и груши,</a:t>
            </a:r>
          </a:p>
          <a:p>
            <a:r>
              <a:rPr lang="ru-RU" sz="2000" b="1" dirty="0">
                <a:ln>
                  <a:solidFill>
                    <a:srgbClr val="C00000"/>
                  </a:solidFill>
                </a:ln>
                <a:solidFill>
                  <a:srgbClr val="7030A0"/>
                </a:solidFill>
              </a:rPr>
              <a:t>Варят ягоды и сушат -</a:t>
            </a:r>
          </a:p>
          <a:p>
            <a:r>
              <a:rPr lang="ru-RU" sz="2000" b="1" dirty="0">
                <a:ln>
                  <a:solidFill>
                    <a:srgbClr val="C00000"/>
                  </a:solidFill>
                </a:ln>
                <a:solidFill>
                  <a:srgbClr val="7030A0"/>
                </a:solidFill>
              </a:rPr>
              <a:t>Заготавливают впрок -</a:t>
            </a:r>
          </a:p>
          <a:p>
            <a:r>
              <a:rPr lang="ru-RU" sz="2000" b="1" dirty="0">
                <a:ln>
                  <a:solidFill>
                    <a:srgbClr val="C00000"/>
                  </a:solidFill>
                </a:ln>
                <a:solidFill>
                  <a:srgbClr val="7030A0"/>
                </a:solidFill>
              </a:rPr>
              <a:t>Скоро лету выйдет срок!</a:t>
            </a:r>
          </a:p>
          <a:p>
            <a:r>
              <a:rPr lang="ru-RU" sz="2000" b="1" dirty="0">
                <a:ln>
                  <a:solidFill>
                    <a:srgbClr val="C00000"/>
                  </a:solidFill>
                </a:ln>
                <a:solidFill>
                  <a:srgbClr val="7030A0"/>
                </a:solidFill>
              </a:rPr>
              <a:t>Что за месяц? Угадай,</a:t>
            </a:r>
          </a:p>
          <a:p>
            <a:r>
              <a:rPr lang="ru-RU" sz="2000" b="1" dirty="0">
                <a:ln>
                  <a:solidFill>
                    <a:srgbClr val="C00000"/>
                  </a:solidFill>
                </a:ln>
                <a:solidFill>
                  <a:srgbClr val="7030A0"/>
                </a:solidFill>
              </a:rPr>
              <a:t>А потом сентябрь встречай! (Август</a:t>
            </a:r>
            <a:r>
              <a:rPr lang="ru-RU" sz="2000" b="1" dirty="0"/>
              <a:t>)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78" y="1150919"/>
            <a:ext cx="1428750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00034" y="1065052"/>
            <a:ext cx="27038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711109"/>
            <a:ext cx="328615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Helvetica Neue"/>
              </a:rPr>
              <a:t>Зеленеют луга,</a:t>
            </a:r>
          </a:p>
          <a:p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Helvetica Neue"/>
              </a:rPr>
              <a:t>В небе - радуга-дуга.</a:t>
            </a:r>
          </a:p>
          <a:p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Helvetica Neue"/>
              </a:rPr>
              <a:t>Солнцем озеро согрето:</a:t>
            </a:r>
          </a:p>
          <a:p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Helvetica Neue"/>
              </a:rPr>
              <a:t>Всех зовёт купаться ...</a:t>
            </a:r>
          </a:p>
          <a:p>
            <a:endParaRPr lang="ru-RU" sz="2000" b="1" dirty="0">
              <a:solidFill>
                <a:schemeClr val="accent6">
                  <a:lumMod val="75000"/>
                </a:schemeClr>
              </a:solidFill>
              <a:latin typeface="Helvetica Neue"/>
            </a:endParaRPr>
          </a:p>
          <a:p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Helvetica Neue"/>
              </a:rPr>
              <a:t>(Лето)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28728" y="0"/>
            <a:ext cx="6072230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>
                <a:ln>
                  <a:solidFill>
                    <a:srgbClr val="00B05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  ЛЕТО</a:t>
            </a:r>
            <a:br>
              <a:rPr lang="ru-RU" b="1" dirty="0"/>
            </a:br>
            <a:br>
              <a:rPr lang="ru-RU" sz="2400" b="1" i="1" dirty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FF00FF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</a:br>
            <a:endParaRPr lang="ru-RU" sz="2400" b="1" i="1" dirty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rgbClr val="FF00FF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28860" y="857232"/>
            <a:ext cx="5599524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10211"/>
                </a:solidFill>
                <a:latin typeface="Comic Sans MS" pitchFamily="66" charset="0"/>
              </a:rPr>
              <a:t>               </a:t>
            </a:r>
            <a:r>
              <a:rPr lang="ru-RU" sz="2400" b="1" dirty="0">
                <a:solidFill>
                  <a:srgbClr val="F28500"/>
                </a:solidFill>
                <a:latin typeface="Comic Sans MS" pitchFamily="66" charset="0"/>
              </a:rPr>
              <a:t>Если дует ветер</a:t>
            </a:r>
            <a:br>
              <a:rPr lang="ru-RU" sz="2400" b="1" dirty="0">
                <a:solidFill>
                  <a:srgbClr val="F28500"/>
                </a:solidFill>
                <a:latin typeface="Comic Sans MS" pitchFamily="66" charset="0"/>
              </a:rPr>
            </a:br>
            <a:r>
              <a:rPr lang="ru-RU" sz="2400" b="1" dirty="0">
                <a:solidFill>
                  <a:srgbClr val="F28500"/>
                </a:solidFill>
                <a:latin typeface="Comic Sans MS" pitchFamily="66" charset="0"/>
              </a:rPr>
              <a:t>          Теплый, хоть и с севера,</a:t>
            </a:r>
            <a:br>
              <a:rPr lang="ru-RU" sz="2400" b="1" dirty="0">
                <a:solidFill>
                  <a:srgbClr val="F28500"/>
                </a:solidFill>
                <a:latin typeface="Comic Sans MS" pitchFamily="66" charset="0"/>
              </a:rPr>
            </a:br>
            <a:r>
              <a:rPr lang="ru-RU" sz="2400" b="1" dirty="0">
                <a:solidFill>
                  <a:srgbClr val="F28500"/>
                </a:solidFill>
                <a:latin typeface="Comic Sans MS" pitchFamily="66" charset="0"/>
              </a:rPr>
              <a:t>          Если луг — в ромашках</a:t>
            </a:r>
            <a:br>
              <a:rPr lang="ru-RU" sz="2400" b="1" dirty="0">
                <a:solidFill>
                  <a:srgbClr val="F28500"/>
                </a:solidFill>
                <a:latin typeface="Comic Sans MS" pitchFamily="66" charset="0"/>
              </a:rPr>
            </a:br>
            <a:r>
              <a:rPr lang="ru-RU" sz="2400" b="1" dirty="0">
                <a:solidFill>
                  <a:srgbClr val="F28500"/>
                </a:solidFill>
                <a:latin typeface="Comic Sans MS" pitchFamily="66" charset="0"/>
              </a:rPr>
              <a:t>          И комочках клевера,</a:t>
            </a:r>
            <a:br>
              <a:rPr lang="ru-RU" sz="2400" b="1" dirty="0">
                <a:solidFill>
                  <a:srgbClr val="F28500"/>
                </a:solidFill>
                <a:latin typeface="Comic Sans MS" pitchFamily="66" charset="0"/>
              </a:rPr>
            </a:br>
            <a:r>
              <a:rPr lang="ru-RU" sz="2400" b="1" dirty="0">
                <a:solidFill>
                  <a:srgbClr val="F28500"/>
                </a:solidFill>
                <a:latin typeface="Comic Sans MS" pitchFamily="66" charset="0"/>
              </a:rPr>
              <a:t>          Бабочки и пчелы</a:t>
            </a:r>
            <a:br>
              <a:rPr lang="ru-RU" sz="2400" b="1" dirty="0">
                <a:solidFill>
                  <a:srgbClr val="F28500"/>
                </a:solidFill>
                <a:latin typeface="Comic Sans MS" pitchFamily="66" charset="0"/>
              </a:rPr>
            </a:br>
            <a:r>
              <a:rPr lang="ru-RU" sz="2400" b="1" dirty="0">
                <a:solidFill>
                  <a:srgbClr val="F28500"/>
                </a:solidFill>
                <a:latin typeface="Comic Sans MS" pitchFamily="66" charset="0"/>
              </a:rPr>
              <a:t>          Над цветами кружатся,</a:t>
            </a:r>
            <a:br>
              <a:rPr lang="ru-RU" sz="2400" b="1" dirty="0">
                <a:solidFill>
                  <a:srgbClr val="F28500"/>
                </a:solidFill>
                <a:latin typeface="Comic Sans MS" pitchFamily="66" charset="0"/>
              </a:rPr>
            </a:br>
            <a:r>
              <a:rPr lang="ru-RU" sz="2400" b="1" dirty="0">
                <a:solidFill>
                  <a:srgbClr val="F28500"/>
                </a:solidFill>
                <a:latin typeface="Comic Sans MS" pitchFamily="66" charset="0"/>
              </a:rPr>
              <a:t>          И осколком неба</a:t>
            </a:r>
            <a:br>
              <a:rPr lang="ru-RU" sz="2400" b="1" dirty="0">
                <a:solidFill>
                  <a:srgbClr val="F28500"/>
                </a:solidFill>
                <a:latin typeface="Comic Sans MS" pitchFamily="66" charset="0"/>
              </a:rPr>
            </a:br>
            <a:r>
              <a:rPr lang="ru-RU" sz="2400" b="1" dirty="0">
                <a:solidFill>
                  <a:srgbClr val="F28500"/>
                </a:solidFill>
                <a:latin typeface="Comic Sans MS" pitchFamily="66" charset="0"/>
              </a:rPr>
              <a:t>          Голубеет лужица,</a:t>
            </a:r>
            <a:br>
              <a:rPr lang="ru-RU" sz="2400" b="1" dirty="0">
                <a:solidFill>
                  <a:srgbClr val="F28500"/>
                </a:solidFill>
                <a:latin typeface="Comic Sans MS" pitchFamily="66" charset="0"/>
              </a:rPr>
            </a:br>
            <a:r>
              <a:rPr lang="ru-RU" sz="2400" b="1" dirty="0">
                <a:solidFill>
                  <a:srgbClr val="F28500"/>
                </a:solidFill>
                <a:latin typeface="Comic Sans MS" pitchFamily="66" charset="0"/>
              </a:rPr>
              <a:t>          И ребячья кожица</a:t>
            </a:r>
            <a:br>
              <a:rPr lang="ru-RU" sz="2400" b="1" dirty="0">
                <a:solidFill>
                  <a:srgbClr val="F28500"/>
                </a:solidFill>
                <a:latin typeface="Comic Sans MS" pitchFamily="66" charset="0"/>
              </a:rPr>
            </a:br>
            <a:r>
              <a:rPr lang="ru-RU" sz="2400" b="1" dirty="0">
                <a:solidFill>
                  <a:srgbClr val="F28500"/>
                </a:solidFill>
                <a:latin typeface="Comic Sans MS" pitchFamily="66" charset="0"/>
              </a:rPr>
              <a:t>          Словно шоколадка…</a:t>
            </a:r>
            <a:br>
              <a:rPr lang="ru-RU" sz="2400" b="1" dirty="0">
                <a:solidFill>
                  <a:srgbClr val="F28500"/>
                </a:solidFill>
                <a:latin typeface="Comic Sans MS" pitchFamily="66" charset="0"/>
              </a:rPr>
            </a:br>
            <a:r>
              <a:rPr lang="ru-RU" sz="2400" b="1" dirty="0">
                <a:solidFill>
                  <a:srgbClr val="F28500"/>
                </a:solidFill>
                <a:latin typeface="Comic Sans MS" pitchFamily="66" charset="0"/>
              </a:rPr>
              <a:t>          Если от клубники</a:t>
            </a:r>
            <a:br>
              <a:rPr lang="ru-RU" sz="2400" b="1" dirty="0">
                <a:solidFill>
                  <a:srgbClr val="F28500"/>
                </a:solidFill>
                <a:latin typeface="Comic Sans MS" pitchFamily="66" charset="0"/>
              </a:rPr>
            </a:br>
            <a:r>
              <a:rPr lang="ru-RU" sz="2400" b="1" dirty="0">
                <a:solidFill>
                  <a:srgbClr val="F28500"/>
                </a:solidFill>
                <a:latin typeface="Comic Sans MS" pitchFamily="66" charset="0"/>
              </a:rPr>
              <a:t>          Заалела грядка —</a:t>
            </a:r>
            <a:br>
              <a:rPr lang="ru-RU" sz="2400" b="1" dirty="0">
                <a:solidFill>
                  <a:srgbClr val="F28500"/>
                </a:solidFill>
                <a:latin typeface="Comic Sans MS" pitchFamily="66" charset="0"/>
              </a:rPr>
            </a:br>
            <a:r>
              <a:rPr lang="ru-RU" sz="2400" b="1" dirty="0">
                <a:solidFill>
                  <a:srgbClr val="F28500"/>
                </a:solidFill>
                <a:latin typeface="Comic Sans MS" pitchFamily="66" charset="0"/>
              </a:rPr>
              <a:t>          Верная примета:</a:t>
            </a:r>
            <a:br>
              <a:rPr lang="ru-RU" sz="2400" b="1" dirty="0">
                <a:solidFill>
                  <a:srgbClr val="F28500"/>
                </a:solidFill>
                <a:latin typeface="Comic Sans MS" pitchFamily="66" charset="0"/>
              </a:rPr>
            </a:br>
            <a:r>
              <a:rPr lang="ru-RU" sz="2400" b="1" dirty="0">
                <a:solidFill>
                  <a:srgbClr val="F28500"/>
                </a:solidFill>
                <a:latin typeface="Comic Sans MS" pitchFamily="66" charset="0"/>
              </a:rPr>
              <a:t>          Наступило       </a:t>
            </a:r>
            <a:r>
              <a:rPr lang="ru-RU" sz="3200" b="1" dirty="0">
                <a:solidFill>
                  <a:srgbClr val="FD494D"/>
                </a:solidFill>
                <a:latin typeface="Comic Sans MS" pitchFamily="66" charset="0"/>
              </a:rPr>
              <a:t>лето!!!</a:t>
            </a:r>
          </a:p>
        </p:txBody>
      </p:sp>
      <p:pic>
        <p:nvPicPr>
          <p:cNvPr id="7170" name="Picture 2" descr="https://ds02.infourok.ru/uploads/ex/09bd/000637c4-911d68b2/hello_html_m74a46a6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858" y="830996"/>
            <a:ext cx="3408313" cy="5190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14348" y="1500174"/>
            <a:ext cx="2786082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n>
                  <a:solidFill>
                    <a:srgbClr val="FF0000"/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За весной следует лето.</a:t>
            </a:r>
          </a:p>
          <a:p>
            <a:r>
              <a:rPr lang="ru-RU" sz="2400" b="1" dirty="0">
                <a:ln>
                  <a:solidFill>
                    <a:srgbClr val="FF0000"/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Летом всюду кипит жизнь.</a:t>
            </a:r>
          </a:p>
          <a:p>
            <a:r>
              <a:rPr lang="ru-RU" sz="2400" b="1" dirty="0">
                <a:ln>
                  <a:solidFill>
                    <a:srgbClr val="FF0000"/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Небо - ярко – </a:t>
            </a:r>
            <a:r>
              <a:rPr lang="ru-RU" sz="2400" b="1" dirty="0" err="1">
                <a:ln>
                  <a:solidFill>
                    <a:srgbClr val="FF0000"/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голубое</a:t>
            </a:r>
            <a:r>
              <a:rPr lang="ru-RU" sz="2400" b="1" dirty="0">
                <a:ln>
                  <a:solidFill>
                    <a:srgbClr val="FF0000"/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.</a:t>
            </a:r>
          </a:p>
          <a:p>
            <a:r>
              <a:rPr lang="ru-RU" sz="2400" b="1" dirty="0">
                <a:ln>
                  <a:solidFill>
                    <a:srgbClr val="FF0000"/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Солнце светит ,под</a:t>
            </a:r>
          </a:p>
          <a:p>
            <a:r>
              <a:rPr lang="ru-RU" sz="2400" b="1" dirty="0">
                <a:ln>
                  <a:solidFill>
                    <a:srgbClr val="FF0000"/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 его жаркими лучами</a:t>
            </a:r>
          </a:p>
          <a:p>
            <a:r>
              <a:rPr lang="ru-RU" sz="2400" b="1" dirty="0">
                <a:ln>
                  <a:solidFill>
                    <a:srgbClr val="FF0000"/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распускаются цветы, зреют ягоды.</a:t>
            </a:r>
          </a:p>
          <a:p>
            <a:endParaRPr lang="ru-RU" dirty="0">
              <a:solidFill>
                <a:schemeClr val="tx2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196752"/>
            <a:ext cx="4539604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4348" y="500042"/>
            <a:ext cx="77867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n>
                  <a:solidFill>
                    <a:srgbClr val="FFFF00"/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Природа вся оживает: цветут цветы, поют птицы</a:t>
            </a:r>
          </a:p>
        </p:txBody>
      </p:sp>
      <p:pic>
        <p:nvPicPr>
          <p:cNvPr id="2050" name="Picture 2" descr="https://w-dog.ru/wallpapers/13/15/51488054328021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498605"/>
            <a:ext cx="5472608" cy="4430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00166" y="285728"/>
            <a:ext cx="67151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n>
                  <a:solidFill>
                    <a:srgbClr val="FF0000"/>
                  </a:solidFill>
                </a:ln>
                <a:solidFill>
                  <a:srgbClr val="FF00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У животных  появляются детеныши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486056"/>
            <a:ext cx="6768751" cy="4319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00364" y="285728"/>
            <a:ext cx="35004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>
                <a:ln>
                  <a:solidFill>
                    <a:srgbClr val="FF0000"/>
                  </a:solidFill>
                </a:ln>
                <a:solidFill>
                  <a:srgbClr val="FFC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Июнь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857752" y="1571612"/>
            <a:ext cx="4038600" cy="4525963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sz="3600" b="1" dirty="0">
                <a:ln>
                  <a:solidFill>
                    <a:srgbClr val="FF0000"/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        Июнь Т. </a:t>
            </a:r>
            <a:r>
              <a:rPr lang="ru-RU" sz="3600" b="1" dirty="0" err="1">
                <a:ln>
                  <a:solidFill>
                    <a:srgbClr val="FF0000"/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Керстен</a:t>
            </a:r>
            <a:r>
              <a:rPr lang="ru-RU" sz="3600" b="1" dirty="0">
                <a:ln>
                  <a:solidFill>
                    <a:srgbClr val="FF0000"/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 </a:t>
            </a:r>
          </a:p>
          <a:p>
            <a:pPr>
              <a:buNone/>
            </a:pPr>
            <a:r>
              <a:rPr lang="ru-RU" sz="3100" b="1" dirty="0">
                <a:ln>
                  <a:solidFill>
                    <a:srgbClr val="FF0000"/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    Настал июнь — начало лета. Его мы ждали целый год. Всё, тёплым солнышком согрето, Благоухает и цветёт. Деревья вновь позеленели. Их новый радует наряд. И только сосенки да ели Отводят свой колючий взгляд.</a:t>
            </a:r>
          </a:p>
          <a:p>
            <a:pPr>
              <a:buNone/>
            </a:pPr>
            <a:endParaRPr lang="ru-RU" sz="3600" b="1" dirty="0">
              <a:ln>
                <a:solidFill>
                  <a:srgbClr val="FF0000"/>
                </a:solidFill>
              </a:ln>
              <a:solidFill>
                <a:schemeClr val="accent6">
                  <a:lumMod val="75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28800"/>
            <a:ext cx="4536504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714356"/>
            <a:ext cx="492922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n>
                  <a:solidFill>
                    <a:srgbClr val="FF00FF"/>
                  </a:solidFill>
                </a:ln>
                <a:solidFill>
                  <a:srgbClr val="C00000"/>
                </a:solidFill>
              </a:rPr>
              <a:t>У птиц появляются</a:t>
            </a:r>
          </a:p>
          <a:p>
            <a:r>
              <a:rPr lang="ru-RU" sz="3600" b="1" dirty="0">
                <a:ln>
                  <a:solidFill>
                    <a:srgbClr val="FF00FF"/>
                  </a:solidFill>
                </a:ln>
                <a:solidFill>
                  <a:srgbClr val="C00000"/>
                </a:solidFill>
              </a:rPr>
              <a:t>            птенцы</a:t>
            </a:r>
          </a:p>
          <a:p>
            <a:endParaRPr lang="ru-RU" sz="3600" b="1" dirty="0">
              <a:ln>
                <a:solidFill>
                  <a:srgbClr val="FF00FF"/>
                </a:solidFill>
              </a:ln>
              <a:solidFill>
                <a:srgbClr val="7030A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72066" y="3786190"/>
            <a:ext cx="389242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n>
                  <a:solidFill>
                    <a:srgbClr val="FFFF00"/>
                  </a:solidFill>
                </a:ln>
                <a:solidFill>
                  <a:schemeClr val="accent6">
                    <a:lumMod val="75000"/>
                  </a:schemeClr>
                </a:solidFill>
              </a:rPr>
              <a:t>У животных появляются детеныши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8042" y="714357"/>
            <a:ext cx="3863822" cy="3071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138" y="1916832"/>
            <a:ext cx="4019862" cy="3623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5163" y="500042"/>
            <a:ext cx="375679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n>
                  <a:solidFill>
                    <a:srgbClr val="FFFF00"/>
                  </a:solidFill>
                </a:ln>
                <a:solidFill>
                  <a:srgbClr val="996600"/>
                </a:solidFill>
              </a:rPr>
              <a:t>Над цветами  летают пчелки и собирают нектар, чтобы в сотах приготовить вкусный мед и поделиться им со всеми желающими.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0" y="4214818"/>
            <a:ext cx="400052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</a:rPr>
              <a:t>Разноцветные бабочки порхают с цветка на цветок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164" y="3356992"/>
            <a:ext cx="3756795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500043"/>
            <a:ext cx="3816424" cy="371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14414" y="214290"/>
            <a:ext cx="68580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Июль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/>
              <a:t> </a:t>
            </a:r>
            <a:r>
              <a:rPr lang="ru-RU" b="1" dirty="0">
                <a:solidFill>
                  <a:schemeClr val="accent6"/>
                </a:solidFill>
              </a:rPr>
              <a:t>Мир преобразился: Народились пташки, Луг принарядился В платье из ромашки! А средь сочной зелени, У лесной дорожки, Ягодки примерили Яркие одёжки! Солнце торжествует, Всех пьянит от света! Здесь июль пирует! Он – макушка лета!     (Е. </a:t>
            </a:r>
            <a:r>
              <a:rPr lang="ru-RU" b="1" dirty="0" err="1">
                <a:solidFill>
                  <a:schemeClr val="accent6"/>
                </a:solidFill>
              </a:rPr>
              <a:t>Груданова</a:t>
            </a:r>
            <a:r>
              <a:rPr lang="ru-RU" b="1" dirty="0">
                <a:solidFill>
                  <a:schemeClr val="accent6"/>
                </a:solidFill>
              </a:rPr>
              <a:t>)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1556793"/>
            <a:ext cx="4247901" cy="4608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657</TotalTime>
  <Words>438</Words>
  <Application>Microsoft Office PowerPoint</Application>
  <PresentationFormat>Экран (4:3)</PresentationFormat>
  <Paragraphs>70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Calibri</vt:lpstr>
      <vt:lpstr>Comic Sans MS</vt:lpstr>
      <vt:lpstr>Helvetica Neue</vt:lpstr>
      <vt:lpstr>Тема Office</vt:lpstr>
      <vt:lpstr>Лето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Антонина</dc:creator>
  <cp:lastModifiedBy>Юлия Хмелькова</cp:lastModifiedBy>
  <cp:revision>68</cp:revision>
  <dcterms:created xsi:type="dcterms:W3CDTF">2014-05-10T08:26:16Z</dcterms:created>
  <dcterms:modified xsi:type="dcterms:W3CDTF">2022-01-27T19:03:04Z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989554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