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71" r:id="rId13"/>
    <p:sldId id="272" r:id="rId14"/>
    <p:sldId id="273" r:id="rId15"/>
    <p:sldId id="274" r:id="rId16"/>
    <p:sldId id="275" r:id="rId17"/>
    <p:sldId id="276" r:id="rId18"/>
    <p:sldId id="277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F04FC"/>
    <a:srgbClr val="05F105"/>
    <a:srgbClr val="FF00FF"/>
    <a:srgbClr val="996600"/>
    <a:srgbClr val="003A1A"/>
    <a:srgbClr val="FFFF00"/>
    <a:srgbClr val="F28500"/>
    <a:srgbClr val="FD494D"/>
    <a:srgbClr val="2234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F24A6-ECE5-4F5B-9D90-BE747347C176}" type="datetimeFigureOut">
              <a:rPr lang="ru-RU" smtClean="0"/>
              <a:pPr/>
              <a:t>04.02.2023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88A6E-1216-447A-BED8-0C03B60ACF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F24A6-ECE5-4F5B-9D90-BE747347C176}" type="datetimeFigureOut">
              <a:rPr lang="ru-RU" smtClean="0"/>
              <a:pPr/>
              <a:t>04.02.2023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88A6E-1216-447A-BED8-0C03B60ACF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F24A6-ECE5-4F5B-9D90-BE747347C176}" type="datetimeFigureOut">
              <a:rPr lang="ru-RU" smtClean="0"/>
              <a:pPr/>
              <a:t>04.02.2023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88A6E-1216-447A-BED8-0C03B60ACF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F24A6-ECE5-4F5B-9D90-BE747347C176}" type="datetimeFigureOut">
              <a:rPr lang="ru-RU" smtClean="0"/>
              <a:pPr/>
              <a:t>04.02.2023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88A6E-1216-447A-BED8-0C03B60ACF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F24A6-ECE5-4F5B-9D90-BE747347C176}" type="datetimeFigureOut">
              <a:rPr lang="ru-RU" smtClean="0"/>
              <a:pPr/>
              <a:t>04.02.2023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88A6E-1216-447A-BED8-0C03B60ACF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F24A6-ECE5-4F5B-9D90-BE747347C176}" type="datetimeFigureOut">
              <a:rPr lang="ru-RU" smtClean="0"/>
              <a:pPr/>
              <a:t>04.02.2023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88A6E-1216-447A-BED8-0C03B60ACF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F24A6-ECE5-4F5B-9D90-BE747347C176}" type="datetimeFigureOut">
              <a:rPr lang="ru-RU" smtClean="0"/>
              <a:pPr/>
              <a:t>04.02.2023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88A6E-1216-447A-BED8-0C03B60ACF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F24A6-ECE5-4F5B-9D90-BE747347C176}" type="datetimeFigureOut">
              <a:rPr lang="ru-RU" smtClean="0"/>
              <a:pPr/>
              <a:t>04.02.2023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88A6E-1216-447A-BED8-0C03B60ACF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F24A6-ECE5-4F5B-9D90-BE747347C176}" type="datetimeFigureOut">
              <a:rPr lang="ru-RU" smtClean="0"/>
              <a:pPr/>
              <a:t>04.02.2023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88A6E-1216-447A-BED8-0C03B60ACF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F24A6-ECE5-4F5B-9D90-BE747347C176}" type="datetimeFigureOut">
              <a:rPr lang="ru-RU" smtClean="0"/>
              <a:pPr/>
              <a:t>04.02.2023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88A6E-1216-447A-BED8-0C03B60ACF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F24A6-ECE5-4F5B-9D90-BE747347C176}" type="datetimeFigureOut">
              <a:rPr lang="ru-RU" smtClean="0"/>
              <a:pPr/>
              <a:t>04.02.2023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88A6E-1216-447A-BED8-0C03B60ACF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AF24A6-ECE5-4F5B-9D90-BE747347C176}" type="datetimeFigureOut">
              <a:rPr lang="ru-RU" smtClean="0"/>
              <a:pPr/>
              <a:t>04.02.2023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088A6E-1216-447A-BED8-0C03B60ACFB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7772400" cy="3267795"/>
          </a:xfrm>
        </p:spPr>
        <p:txBody>
          <a:bodyPr>
            <a:noAutofit/>
          </a:bodyPr>
          <a:lstStyle/>
          <a:p>
            <a:r>
              <a:rPr lang="ru-RU" sz="9600" b="1" dirty="0">
                <a:ln w="38100">
                  <a:solidFill>
                    <a:srgbClr val="7030A0"/>
                  </a:solidFill>
                  <a:prstDash val="solid"/>
                </a:ln>
                <a:solidFill>
                  <a:srgbClr val="FF00FF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Лето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rgbClr val="AF04FC"/>
                </a:solidFill>
              </a:rPr>
              <a:t>Презентацию подготовила</a:t>
            </a:r>
          </a:p>
          <a:p>
            <a:r>
              <a:rPr lang="ru-RU" dirty="0">
                <a:solidFill>
                  <a:srgbClr val="AF04FC"/>
                </a:solidFill>
              </a:rPr>
              <a:t>Учитель начальных классов</a:t>
            </a:r>
          </a:p>
          <a:p>
            <a:r>
              <a:rPr lang="ru-RU" dirty="0">
                <a:solidFill>
                  <a:srgbClr val="AF04FC"/>
                </a:solidFill>
              </a:rPr>
              <a:t>Хмелькова Юлия Викторовна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14348" y="0"/>
            <a:ext cx="76438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</a:rPr>
              <a:t>Поспела в лесу душистая </a:t>
            </a:r>
            <a:r>
              <a:rPr lang="ru-RU" sz="3600" b="1" dirty="0">
                <a:solidFill>
                  <a:srgbClr val="FF0000"/>
                </a:solidFill>
              </a:rPr>
              <a:t>земляника</a:t>
            </a:r>
          </a:p>
        </p:txBody>
      </p:sp>
      <p:pic>
        <p:nvPicPr>
          <p:cNvPr id="8" name="Рисунок 7" descr="-_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48" y="714356"/>
            <a:ext cx="4032837" cy="3015321"/>
          </a:xfrm>
          <a:prstGeom prst="rect">
            <a:avLst/>
          </a:prstGeom>
          <a:ln>
            <a:noFill/>
          </a:ln>
          <a:effectLst>
            <a:glow rad="101600">
              <a:srgbClr val="FF0000">
                <a:alpha val="60000"/>
              </a:srgbClr>
            </a:glow>
            <a:softEdge rad="112500"/>
          </a:effectLst>
        </p:spPr>
      </p:pic>
      <p:pic>
        <p:nvPicPr>
          <p:cNvPr id="9" name="Рисунок 8" descr="t_5283_0_1317109380_big_rsz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1785926"/>
            <a:ext cx="3286148" cy="3286148"/>
          </a:xfrm>
          <a:prstGeom prst="rect">
            <a:avLst/>
          </a:prstGeom>
          <a:ln>
            <a:noFill/>
          </a:ln>
          <a:effectLst>
            <a:glow rad="101600">
              <a:srgbClr val="FF00FF">
                <a:alpha val="60000"/>
              </a:srgbClr>
            </a:glow>
            <a:softEdge rad="112500"/>
          </a:effectLst>
        </p:spPr>
      </p:pic>
      <p:pic>
        <p:nvPicPr>
          <p:cNvPr id="11" name="Рисунок 10" descr="lesnaya-ezhevik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438" y="4286256"/>
            <a:ext cx="3429024" cy="2357454"/>
          </a:xfrm>
          <a:prstGeom prst="rect">
            <a:avLst/>
          </a:prstGeom>
          <a:ln>
            <a:noFill/>
          </a:ln>
          <a:effectLst>
            <a:glow rad="101600">
              <a:srgbClr val="7030A0">
                <a:alpha val="60000"/>
              </a:srgbClr>
            </a:glow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1142976" y="1142984"/>
            <a:ext cx="2500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n>
                  <a:solidFill>
                    <a:srgbClr val="C00000"/>
                  </a:solidFill>
                </a:ln>
                <a:solidFill>
                  <a:srgbClr val="FF00FF"/>
                </a:solidFill>
              </a:rPr>
              <a:t>малина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357818" y="3571876"/>
            <a:ext cx="22096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</a:rPr>
              <a:t>Ежевика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785794"/>
            <a:ext cx="364333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  </a:t>
            </a:r>
            <a:r>
              <a:rPr lang="ru-RU" sz="3600" b="1" dirty="0">
                <a:ln>
                  <a:solidFill>
                    <a:srgbClr val="FFFF00"/>
                  </a:solidFill>
                </a:ln>
                <a:solidFill>
                  <a:schemeClr val="accent2">
                    <a:lumMod val="50000"/>
                  </a:schemeClr>
                </a:solidFill>
              </a:rPr>
              <a:t>Свое гнездо иволга строит на высоком дереве</a:t>
            </a:r>
          </a:p>
        </p:txBody>
      </p:sp>
      <p:pic>
        <p:nvPicPr>
          <p:cNvPr id="3" name="Рисунок 2" descr="51071bcecbd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2" y="571480"/>
            <a:ext cx="4218985" cy="3601391"/>
          </a:xfrm>
          <a:prstGeom prst="rect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4714876" y="4500570"/>
            <a:ext cx="3571900" cy="193899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400" b="1" dirty="0">
                <a:ln>
                  <a:solidFill>
                    <a:srgbClr val="FFFF00"/>
                  </a:solidFill>
                </a:ln>
                <a:solidFill>
                  <a:schemeClr val="accent2">
                    <a:lumMod val="50000"/>
                  </a:schemeClr>
                </a:solidFill>
              </a:rPr>
              <a:t>Ласточка строит свое гнездо из комочков сырой земли, прилепляя их под карнизами, навесами, балками  </a:t>
            </a:r>
          </a:p>
        </p:txBody>
      </p:sp>
      <p:pic>
        <p:nvPicPr>
          <p:cNvPr id="5" name="Рисунок 4" descr="101474649_large_g81.jpg"/>
          <p:cNvPicPr>
            <a:picLocks noChangeAspect="1"/>
          </p:cNvPicPr>
          <p:nvPr/>
        </p:nvPicPr>
        <p:blipFill>
          <a:blip r:embed="rId3"/>
          <a:srcRect l="3706" t="2041" r="3635" b="6122"/>
          <a:stretch>
            <a:fillRect/>
          </a:stretch>
        </p:blipFill>
        <p:spPr>
          <a:xfrm>
            <a:off x="857224" y="3000372"/>
            <a:ext cx="3571900" cy="3214710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928670"/>
            <a:ext cx="392909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FFC000"/>
                </a:solidFill>
              </a:rPr>
              <a:t>Бобры острыми зубами перегрызают стволы деревьев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00628" y="4357694"/>
            <a:ext cx="321471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FFC000"/>
                </a:solidFill>
              </a:rPr>
              <a:t>Строят надежные плотины</a:t>
            </a:r>
          </a:p>
        </p:txBody>
      </p:sp>
      <p:pic>
        <p:nvPicPr>
          <p:cNvPr id="5" name="Рисунок 4" descr="1351121015_12.jpg"/>
          <p:cNvPicPr>
            <a:picLocks noChangeAspect="1"/>
          </p:cNvPicPr>
          <p:nvPr/>
        </p:nvPicPr>
        <p:blipFill>
          <a:blip r:embed="rId2"/>
          <a:srcRect l="12644"/>
          <a:stretch>
            <a:fillRect/>
          </a:stretch>
        </p:blipFill>
        <p:spPr>
          <a:xfrm>
            <a:off x="3643306" y="571480"/>
            <a:ext cx="4953956" cy="3786213"/>
          </a:xfrm>
          <a:prstGeom prst="rect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6" name="Рисунок 5" descr="plotina_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048" y="3429000"/>
            <a:ext cx="4584828" cy="3071834"/>
          </a:xfrm>
          <a:prstGeom prst="rect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28860" y="142852"/>
            <a:ext cx="50006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AF04FC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Август</a:t>
            </a:r>
          </a:p>
        </p:txBody>
      </p:sp>
      <p:pic>
        <p:nvPicPr>
          <p:cNvPr id="6" name="Содержимое 5" descr="0b186d865a06deab096aaadde34ac35a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14282" y="2000240"/>
            <a:ext cx="4572032" cy="3929089"/>
          </a:xfrm>
          <a:prstGeom prst="rect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softEdge rad="112500"/>
          </a:effectLst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dirty="0">
                <a:ln>
                  <a:solidFill>
                    <a:srgbClr val="FD494D"/>
                  </a:solidFill>
                </a:ln>
                <a:solidFill>
                  <a:srgbClr val="AF04FC"/>
                </a:solidFill>
              </a:rPr>
              <a:t>Август — завершающий месяц  лета . В народе про месяц август говорят: это хлебосол, когда все вызревает и поспевает . Это месяц жатвы, грибов и первых темных ночей.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plod_01.jpg"/>
          <p:cNvPicPr>
            <a:picLocks noChangeAspect="1"/>
          </p:cNvPicPr>
          <p:nvPr/>
        </p:nvPicPr>
        <p:blipFill>
          <a:blip r:embed="rId2"/>
          <a:srcRect l="1651" t="2531" r="1651" b="2531"/>
          <a:stretch>
            <a:fillRect/>
          </a:stretch>
        </p:blipFill>
        <p:spPr>
          <a:xfrm>
            <a:off x="571472" y="2714620"/>
            <a:ext cx="5174492" cy="3786214"/>
          </a:xfrm>
          <a:prstGeom prst="rect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8" name="Рисунок 7" descr="98306534_large_gal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496" y="642918"/>
            <a:ext cx="4286253" cy="3214690"/>
          </a:xfrm>
          <a:prstGeom prst="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285720" y="1000108"/>
            <a:ext cx="45720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В садах краснеют спелые яблоки</a:t>
            </a:r>
          </a:p>
          <a:p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00760" y="4572008"/>
            <a:ext cx="31432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n>
                  <a:solidFill>
                    <a:srgbClr val="F28500"/>
                  </a:solidFill>
                </a:ln>
                <a:solidFill>
                  <a:srgbClr val="FFC000"/>
                </a:solidFill>
              </a:rPr>
              <a:t>Созревают груши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8048" y="1857364"/>
            <a:ext cx="7340165" cy="3929090"/>
          </a:xfrm>
          <a:prstGeom prst="rect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357158" y="857232"/>
            <a:ext cx="8072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FFC000"/>
                </a:solidFill>
              </a:rPr>
              <a:t>На полях убираю урожай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00232" y="500042"/>
            <a:ext cx="47863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C0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Приметы лета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71538" y="1500174"/>
            <a:ext cx="7722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n>
                  <a:solidFill>
                    <a:srgbClr val="FFFF00"/>
                  </a:solidFill>
                </a:ln>
                <a:solidFill>
                  <a:srgbClr val="C00000"/>
                </a:solidFill>
              </a:rPr>
              <a:t>Лето дождливое — зима снежная, морозная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71538" y="2214554"/>
            <a:ext cx="81352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rgbClr val="7030A0"/>
                </a:solidFill>
              </a:rPr>
              <a:t>Первый туман лета - верная грибная примета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3571876"/>
            <a:ext cx="80934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05F105"/>
                </a:solidFill>
              </a:rPr>
              <a:t>Если утром пчелы не летят в поле, а сидят по ульям и гудят - жди дождя.</a:t>
            </a:r>
            <a:r>
              <a:rPr lang="ru-RU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05F105"/>
                </a:solidFill>
              </a:rPr>
              <a:t> 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14414" y="4500570"/>
            <a:ext cx="707236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n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Ночная роса не просыхает — быть грозе</a:t>
            </a:r>
            <a:r>
              <a:rPr lang="ru-RU" dirty="0">
                <a:ln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. </a:t>
            </a:r>
            <a:br>
              <a:rPr lang="ru-RU" dirty="0">
                <a:ln>
                  <a:solidFill>
                    <a:srgbClr val="002060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</a:br>
            <a:endParaRPr lang="ru-RU" dirty="0">
              <a:ln>
                <a:solidFill>
                  <a:srgbClr val="002060"/>
                </a:solidFill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7224" y="5214950"/>
            <a:ext cx="75724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rgbClr val="7030A0"/>
                </a:solidFill>
              </a:rPr>
              <a:t>В радуге больше красного цвета — к ветру.</a:t>
            </a:r>
            <a:r>
              <a:rPr lang="ru-RU" sz="2800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rgbClr val="7030A0"/>
                </a:solidFill>
              </a:rPr>
              <a:t> </a:t>
            </a:r>
            <a:br>
              <a:rPr lang="ru-RU" sz="2800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rgbClr val="7030A0"/>
                </a:solidFill>
              </a:rPr>
            </a:br>
            <a:endParaRPr lang="ru-RU" sz="2800" dirty="0">
              <a:ln>
                <a:solidFill>
                  <a:schemeClr val="tx2">
                    <a:lumMod val="75000"/>
                  </a:schemeClr>
                </a:solidFill>
              </a:ln>
              <a:solidFill>
                <a:srgbClr val="7030A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28662" y="2857496"/>
            <a:ext cx="646401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n>
                  <a:solidFill>
                    <a:srgbClr val="C00000"/>
                  </a:solidFill>
                </a:ln>
                <a:solidFill>
                  <a:srgbClr val="AF04FC"/>
                </a:solidFill>
              </a:rPr>
              <a:t>На зимний стол август готовит разносол</a:t>
            </a:r>
            <a:r>
              <a:rPr lang="ru-RU" dirty="0"/>
              <a:t>.</a:t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1142984"/>
            <a:ext cx="400052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>
                <a:ln>
                  <a:solidFill>
                    <a:srgbClr val="0070C0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Солнце печёт, Липа цветёт. Рожь поспевает, Когда это бывает? (Лето)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71736" y="357166"/>
            <a:ext cx="35004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n>
                  <a:solidFill>
                    <a:srgbClr val="C00000"/>
                  </a:solidFill>
                </a:ln>
                <a:solidFill>
                  <a:srgbClr val="FF00FF"/>
                </a:solidFill>
              </a:rPr>
              <a:t>Загадки о лете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00628" y="1142984"/>
            <a:ext cx="3857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n>
                  <a:solidFill>
                    <a:srgbClr val="003A1A"/>
                  </a:solidFill>
                </a:ln>
                <a:solidFill>
                  <a:srgbClr val="05F105"/>
                </a:solidFill>
              </a:rPr>
              <a:t>Что выше леса, Краше света, Без огня горит? (Солнце)</a:t>
            </a: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85720" y="2571744"/>
            <a:ext cx="414340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0161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70C0"/>
                </a:solidFill>
                <a:effectLst/>
                <a:latin typeface="Helvetica Neue"/>
                <a:cs typeface="Arial" pitchFamily="34" charset="0"/>
              </a:rPr>
              <a:t>Желтый солнечный глазок,</a:t>
            </a:r>
            <a:endParaRPr kumimoji="0" lang="ru-RU" sz="2000" b="1" i="0" u="none" strike="noStrike" cap="none" normalizeH="0" baseline="0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0161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70C0"/>
                </a:solidFill>
                <a:effectLst/>
                <a:latin typeface="Helvetica Neue"/>
                <a:cs typeface="Arial" pitchFamily="34" charset="0"/>
              </a:rPr>
              <a:t>Белоснежный лепесток.</a:t>
            </a:r>
            <a:endParaRPr kumimoji="0" lang="ru-RU" sz="2000" b="1" i="0" u="none" strike="noStrike" cap="none" normalizeH="0" baseline="0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0161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70C0"/>
                </a:solidFill>
                <a:effectLst/>
                <a:latin typeface="Helvetica Neue"/>
                <a:cs typeface="Arial" pitchFamily="34" charset="0"/>
              </a:rPr>
              <a:t>То не роза и не кашка,</a:t>
            </a:r>
            <a:endParaRPr kumimoji="0" lang="ru-RU" sz="2000" b="1" i="0" u="none" strike="noStrike" cap="none" normalizeH="0" baseline="0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0161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70C0"/>
                </a:solidFill>
                <a:effectLst/>
                <a:latin typeface="Helvetica Neue"/>
                <a:cs typeface="Arial" pitchFamily="34" charset="0"/>
              </a:rPr>
              <a:t>Что же за цветок? (Ромашка)</a:t>
            </a:r>
            <a:endParaRPr kumimoji="0" lang="ru-RU" sz="2000" b="1" i="0" u="none" strike="noStrike" cap="none" normalizeH="0" baseline="0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0161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rgbClr val="0070C0"/>
                </a:solidFill>
                <a:effectLst/>
                <a:latin typeface="Helvetica Neue"/>
                <a:cs typeface="Arial" pitchFamily="34" charset="0"/>
              </a:rPr>
              <a:t> </a:t>
            </a:r>
            <a:endParaRPr kumimoji="0" lang="ru-RU" sz="2000" b="1" i="0" u="none" strike="noStrike" cap="none" normalizeH="0" baseline="0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500034" y="4143380"/>
            <a:ext cx="385765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0161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err="1">
                <a:ln>
                  <a:solidFill>
                    <a:srgbClr val="7030A0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Helvetica Neue"/>
                <a:cs typeface="Arial" pitchFamily="34" charset="0"/>
              </a:rPr>
              <a:t>Раскудрявились</a:t>
            </a:r>
            <a:r>
              <a:rPr kumimoji="0" lang="ru-RU" sz="2000" b="1" i="0" u="none" strike="noStrike" cap="none" normalizeH="0" baseline="0" dirty="0">
                <a:ln>
                  <a:solidFill>
                    <a:srgbClr val="7030A0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Helvetica Neue"/>
                <a:cs typeface="Arial" pitchFamily="34" charset="0"/>
              </a:rPr>
              <a:t>  березы</a:t>
            </a:r>
            <a:endParaRPr kumimoji="0" lang="ru-RU" sz="2000" b="1" i="0" u="none" strike="noStrike" cap="none" normalizeH="0" baseline="0" dirty="0">
              <a:ln>
                <a:solidFill>
                  <a:srgbClr val="7030A0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solidFill>
                    <a:srgbClr val="7030A0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Helvetica Neue"/>
                <a:cs typeface="Arial" pitchFamily="34" charset="0"/>
              </a:rPr>
              <a:t>И забыли про морозы,</a:t>
            </a:r>
            <a:endParaRPr kumimoji="0" lang="ru-RU" sz="2000" b="1" i="0" u="none" strike="noStrike" cap="none" normalizeH="0" baseline="0" dirty="0">
              <a:ln>
                <a:solidFill>
                  <a:srgbClr val="7030A0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solidFill>
                    <a:srgbClr val="7030A0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Helvetica Neue"/>
                <a:cs typeface="Arial" pitchFamily="34" charset="0"/>
              </a:rPr>
              <a:t>Зацвели цветы в саду,</a:t>
            </a:r>
            <a:endParaRPr kumimoji="0" lang="ru-RU" sz="2000" b="1" i="0" u="none" strike="noStrike" cap="none" normalizeH="0" baseline="0" dirty="0">
              <a:ln>
                <a:solidFill>
                  <a:srgbClr val="7030A0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solidFill>
                    <a:srgbClr val="7030A0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Helvetica Neue"/>
                <a:cs typeface="Arial" pitchFamily="34" charset="0"/>
              </a:rPr>
              <a:t>Утки крякают в пруду,</a:t>
            </a:r>
            <a:endParaRPr kumimoji="0" lang="ru-RU" sz="2000" b="1" i="0" u="none" strike="noStrike" cap="none" normalizeH="0" baseline="0" dirty="0">
              <a:ln>
                <a:solidFill>
                  <a:srgbClr val="7030A0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solidFill>
                    <a:srgbClr val="7030A0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Helvetica Neue"/>
                <a:cs typeface="Arial" pitchFamily="34" charset="0"/>
              </a:rPr>
              <a:t>Посадили огород.</a:t>
            </a:r>
            <a:endParaRPr kumimoji="0" lang="ru-RU" sz="2000" b="1" i="0" u="none" strike="noStrike" cap="none" normalizeH="0" baseline="0" dirty="0">
              <a:ln>
                <a:solidFill>
                  <a:srgbClr val="7030A0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solidFill>
                    <a:srgbClr val="7030A0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Helvetica Neue"/>
                <a:cs typeface="Arial" pitchFamily="34" charset="0"/>
              </a:rPr>
              <a:t>Что за месяц-то идет? (Июнь)</a:t>
            </a:r>
            <a:endParaRPr kumimoji="0" lang="ru-RU" sz="2000" b="1" i="0" u="none" strike="noStrike" cap="none" normalizeH="0" baseline="0" dirty="0">
              <a:ln>
                <a:solidFill>
                  <a:srgbClr val="7030A0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016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Helvetica Neue"/>
                <a:cs typeface="Arial" pitchFamily="34" charset="0"/>
              </a:rPr>
              <a:t> 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29190" y="2500306"/>
            <a:ext cx="35719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n>
                  <a:solidFill>
                    <a:srgbClr val="996600"/>
                  </a:solidFill>
                </a:ln>
                <a:solidFill>
                  <a:srgbClr val="FFC000"/>
                </a:solidFill>
              </a:rPr>
              <a:t>Солнце обжигается,</a:t>
            </a:r>
          </a:p>
          <a:p>
            <a:r>
              <a:rPr lang="ru-RU" sz="2400" b="1" dirty="0">
                <a:ln>
                  <a:solidFill>
                    <a:srgbClr val="996600"/>
                  </a:solidFill>
                </a:ln>
                <a:solidFill>
                  <a:srgbClr val="FFC000"/>
                </a:solidFill>
              </a:rPr>
              <a:t>От жары все маются,</a:t>
            </a:r>
          </a:p>
          <a:p>
            <a:r>
              <a:rPr lang="ru-RU" sz="2400" b="1" dirty="0">
                <a:ln>
                  <a:solidFill>
                    <a:srgbClr val="996600"/>
                  </a:solidFill>
                </a:ln>
                <a:solidFill>
                  <a:srgbClr val="FFC000"/>
                </a:solidFill>
              </a:rPr>
              <a:t>Что за месяц это</a:t>
            </a:r>
          </a:p>
          <a:p>
            <a:r>
              <a:rPr lang="ru-RU" sz="2400" b="1" dirty="0">
                <a:ln>
                  <a:solidFill>
                    <a:srgbClr val="996600"/>
                  </a:solidFill>
                </a:ln>
                <a:solidFill>
                  <a:srgbClr val="FFC000"/>
                </a:solidFill>
              </a:rPr>
              <a:t>В середине лета? (Июль</a:t>
            </a:r>
            <a:r>
              <a:rPr lang="ru-RU" sz="2400" b="1" dirty="0">
                <a:solidFill>
                  <a:srgbClr val="FFC000"/>
                </a:solidFill>
              </a:rPr>
              <a:t>)</a:t>
            </a:r>
          </a:p>
          <a:p>
            <a:endParaRPr lang="ru-RU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714876" y="4143380"/>
            <a:ext cx="423461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n>
                  <a:solidFill>
                    <a:srgbClr val="C00000"/>
                  </a:solidFill>
                </a:ln>
                <a:solidFill>
                  <a:srgbClr val="7030A0"/>
                </a:solidFill>
              </a:rPr>
              <a:t>Ночь длиннее, день короче,</a:t>
            </a:r>
          </a:p>
          <a:p>
            <a:r>
              <a:rPr lang="ru-RU" sz="2000" b="1" dirty="0">
                <a:ln>
                  <a:solidFill>
                    <a:srgbClr val="C00000"/>
                  </a:solidFill>
                </a:ln>
                <a:solidFill>
                  <a:srgbClr val="7030A0"/>
                </a:solidFill>
              </a:rPr>
              <a:t>Дождь все чаще землю мочит,</a:t>
            </a:r>
          </a:p>
          <a:p>
            <a:r>
              <a:rPr lang="ru-RU" sz="2000" b="1" dirty="0">
                <a:ln>
                  <a:solidFill>
                    <a:srgbClr val="C00000"/>
                  </a:solidFill>
                </a:ln>
                <a:solidFill>
                  <a:srgbClr val="7030A0"/>
                </a:solidFill>
              </a:rPr>
              <a:t>Спеют яблоки и груши,</a:t>
            </a:r>
          </a:p>
          <a:p>
            <a:r>
              <a:rPr lang="ru-RU" sz="2000" b="1" dirty="0">
                <a:ln>
                  <a:solidFill>
                    <a:srgbClr val="C00000"/>
                  </a:solidFill>
                </a:ln>
                <a:solidFill>
                  <a:srgbClr val="7030A0"/>
                </a:solidFill>
              </a:rPr>
              <a:t>Варят ягоды и сушат -</a:t>
            </a:r>
          </a:p>
          <a:p>
            <a:r>
              <a:rPr lang="ru-RU" sz="2000" b="1" dirty="0">
                <a:ln>
                  <a:solidFill>
                    <a:srgbClr val="C00000"/>
                  </a:solidFill>
                </a:ln>
                <a:solidFill>
                  <a:srgbClr val="7030A0"/>
                </a:solidFill>
              </a:rPr>
              <a:t>Заготавливают впрок -</a:t>
            </a:r>
          </a:p>
          <a:p>
            <a:r>
              <a:rPr lang="ru-RU" sz="2000" b="1" dirty="0">
                <a:ln>
                  <a:solidFill>
                    <a:srgbClr val="C00000"/>
                  </a:solidFill>
                </a:ln>
                <a:solidFill>
                  <a:srgbClr val="7030A0"/>
                </a:solidFill>
              </a:rPr>
              <a:t>Скоро лету выйдет срок!</a:t>
            </a:r>
          </a:p>
          <a:p>
            <a:r>
              <a:rPr lang="ru-RU" sz="2000" b="1" dirty="0">
                <a:ln>
                  <a:solidFill>
                    <a:srgbClr val="C00000"/>
                  </a:solidFill>
                </a:ln>
                <a:solidFill>
                  <a:srgbClr val="7030A0"/>
                </a:solidFill>
              </a:rPr>
              <a:t>Что за месяц? Угадай,</a:t>
            </a:r>
          </a:p>
          <a:p>
            <a:r>
              <a:rPr lang="ru-RU" sz="2000" b="1" dirty="0">
                <a:ln>
                  <a:solidFill>
                    <a:srgbClr val="C00000"/>
                  </a:solidFill>
                </a:ln>
                <a:solidFill>
                  <a:srgbClr val="7030A0"/>
                </a:solidFill>
              </a:rPr>
              <a:t>А потом сентябрь встречай! (Август</a:t>
            </a:r>
            <a:r>
              <a:rPr lang="ru-RU" sz="2000" b="1" dirty="0"/>
              <a:t>)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1357298"/>
            <a:ext cx="3357586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Ступит лето на порог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И дает всем людям впрок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В закрома во все сполна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Полновесного ………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(Зерна)</a:t>
            </a:r>
          </a:p>
          <a:p>
            <a:endParaRPr lang="ru-RU" dirty="0"/>
          </a:p>
          <a:p>
            <a:r>
              <a:rPr lang="ru-RU" dirty="0"/>
              <a:t> </a:t>
            </a:r>
          </a:p>
          <a:p>
            <a:r>
              <a:rPr lang="ru-RU" sz="2400" b="1" dirty="0">
                <a:solidFill>
                  <a:srgbClr val="FF00FF"/>
                </a:solidFill>
              </a:rPr>
              <a:t>На варенье - ежевики,</a:t>
            </a:r>
          </a:p>
          <a:p>
            <a:r>
              <a:rPr lang="ru-RU" sz="2400" b="1" dirty="0">
                <a:solidFill>
                  <a:srgbClr val="FF00FF"/>
                </a:solidFill>
              </a:rPr>
              <a:t>Вишен, персиков, ………</a:t>
            </a:r>
          </a:p>
          <a:p>
            <a:r>
              <a:rPr lang="ru-RU" sz="2400" b="1" dirty="0">
                <a:solidFill>
                  <a:srgbClr val="FF00FF"/>
                </a:solidFill>
              </a:rPr>
              <a:t>(Клубники</a:t>
            </a:r>
            <a:r>
              <a:rPr lang="ru-RU" sz="2800" dirty="0">
                <a:solidFill>
                  <a:srgbClr val="FF00FF"/>
                </a:solidFill>
              </a:rPr>
              <a:t>)</a:t>
            </a:r>
          </a:p>
          <a:p>
            <a:r>
              <a:rPr lang="ru-RU" dirty="0">
                <a:solidFill>
                  <a:srgbClr val="FF00FF"/>
                </a:solidFill>
              </a:rPr>
              <a:t> </a:t>
            </a:r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929190" y="1571612"/>
            <a:ext cx="328614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5F105"/>
                </a:solidFill>
              </a:rPr>
              <a:t>Для супов и для борщей -</a:t>
            </a:r>
          </a:p>
          <a:p>
            <a:r>
              <a:rPr lang="ru-RU" sz="2400" b="1" dirty="0">
                <a:solidFill>
                  <a:srgbClr val="05F105"/>
                </a:solidFill>
              </a:rPr>
              <a:t>Всевозможных ………..</a:t>
            </a:r>
          </a:p>
          <a:p>
            <a:r>
              <a:rPr lang="ru-RU" sz="2400" b="1" dirty="0">
                <a:solidFill>
                  <a:srgbClr val="05F105"/>
                </a:solidFill>
              </a:rPr>
              <a:t>(Овощей)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286380" y="3714752"/>
            <a:ext cx="357258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FFC000"/>
                </a:solidFill>
              </a:rPr>
              <a:t>И к тому же каждый год</a:t>
            </a:r>
          </a:p>
          <a:p>
            <a:r>
              <a:rPr lang="ru-RU" sz="2400" b="1" dirty="0">
                <a:solidFill>
                  <a:srgbClr val="FFC000"/>
                </a:solidFill>
              </a:rPr>
              <a:t>Дарит сладкоежкам ……..</a:t>
            </a:r>
          </a:p>
          <a:p>
            <a:r>
              <a:rPr lang="ru-RU" sz="2400" b="1" dirty="0">
                <a:solidFill>
                  <a:srgbClr val="FFC000"/>
                </a:solidFill>
              </a:rPr>
              <a:t>(Мед)</a:t>
            </a:r>
          </a:p>
          <a:p>
            <a:r>
              <a:rPr lang="ru-RU" sz="2400" b="1" dirty="0">
                <a:solidFill>
                  <a:srgbClr val="FFC000"/>
                </a:solidFill>
              </a:rPr>
              <a:t> 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71670" y="571480"/>
            <a:ext cx="59293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ln>
                  <a:solidFill>
                    <a:srgbClr val="7030A0"/>
                  </a:solidFill>
                </a:ln>
                <a:solidFill>
                  <a:srgbClr val="C0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Доскажи словечко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8728" y="0"/>
            <a:ext cx="607223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ln>
                  <a:solidFill>
                    <a:srgbClr val="00B05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ЛЕТО</a:t>
            </a:r>
            <a:br>
              <a:rPr lang="ru-RU" b="1" dirty="0"/>
            </a:br>
            <a:br>
              <a:rPr lang="ru-RU" sz="2400" b="1" i="1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00FF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</a:br>
            <a:endParaRPr lang="ru-RU" sz="2400" b="1" i="1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rgbClr val="FF00FF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28860" y="857232"/>
            <a:ext cx="4857784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  <a:p>
            <a:r>
              <a:rPr lang="ru-RU" sz="3200" b="1" dirty="0">
                <a:ln>
                  <a:solidFill>
                    <a:srgbClr val="C00000"/>
                  </a:solidFill>
                </a:ln>
                <a:solidFill>
                  <a:srgbClr val="FF00FF"/>
                </a:solidFill>
              </a:rPr>
              <a:t>Лето — это солнца луч,</a:t>
            </a:r>
            <a:br>
              <a:rPr lang="ru-RU" sz="3200" b="1" dirty="0">
                <a:ln>
                  <a:solidFill>
                    <a:srgbClr val="C00000"/>
                  </a:solidFill>
                </a:ln>
                <a:solidFill>
                  <a:srgbClr val="FF00FF"/>
                </a:solidFill>
              </a:rPr>
            </a:br>
            <a:r>
              <a:rPr lang="ru-RU" sz="3200" b="1" dirty="0">
                <a:ln>
                  <a:solidFill>
                    <a:srgbClr val="C00000"/>
                  </a:solidFill>
                </a:ln>
                <a:solidFill>
                  <a:srgbClr val="FF00FF"/>
                </a:solidFill>
              </a:rPr>
              <a:t>Тёплый дождик из-под туч,</a:t>
            </a:r>
            <a:br>
              <a:rPr lang="ru-RU" sz="3200" b="1" dirty="0">
                <a:ln>
                  <a:solidFill>
                    <a:srgbClr val="C00000"/>
                  </a:solidFill>
                </a:ln>
                <a:solidFill>
                  <a:srgbClr val="FF00FF"/>
                </a:solidFill>
              </a:rPr>
            </a:br>
            <a:r>
              <a:rPr lang="ru-RU" sz="3200" b="1" dirty="0">
                <a:ln>
                  <a:solidFill>
                    <a:srgbClr val="C00000"/>
                  </a:solidFill>
                </a:ln>
                <a:solidFill>
                  <a:srgbClr val="FF00FF"/>
                </a:solidFill>
              </a:rPr>
              <a:t>Лето — яркие цветы</a:t>
            </a:r>
            <a:br>
              <a:rPr lang="ru-RU" sz="3200" b="1" dirty="0">
                <a:ln>
                  <a:solidFill>
                    <a:srgbClr val="C00000"/>
                  </a:solidFill>
                </a:ln>
                <a:solidFill>
                  <a:srgbClr val="FF00FF"/>
                </a:solidFill>
              </a:rPr>
            </a:br>
            <a:r>
              <a:rPr lang="ru-RU" sz="3200" b="1" dirty="0">
                <a:ln>
                  <a:solidFill>
                    <a:srgbClr val="C00000"/>
                  </a:solidFill>
                </a:ln>
                <a:solidFill>
                  <a:srgbClr val="FF00FF"/>
                </a:solidFill>
              </a:rPr>
              <a:t>Необычной красоты,</a:t>
            </a:r>
            <a:br>
              <a:rPr lang="ru-RU" sz="3200" b="1" dirty="0">
                <a:ln>
                  <a:solidFill>
                    <a:srgbClr val="C00000"/>
                  </a:solidFill>
                </a:ln>
                <a:solidFill>
                  <a:srgbClr val="FF00FF"/>
                </a:solidFill>
              </a:rPr>
            </a:br>
            <a:r>
              <a:rPr lang="ru-RU" sz="3200" b="1" dirty="0">
                <a:ln>
                  <a:solidFill>
                    <a:srgbClr val="C00000"/>
                  </a:solidFill>
                </a:ln>
                <a:solidFill>
                  <a:srgbClr val="FF00FF"/>
                </a:solidFill>
              </a:rPr>
              <a:t>Лето — тёплая река,</a:t>
            </a:r>
            <a:br>
              <a:rPr lang="ru-RU" sz="3200" b="1" dirty="0">
                <a:ln>
                  <a:solidFill>
                    <a:srgbClr val="C00000"/>
                  </a:solidFill>
                </a:ln>
                <a:solidFill>
                  <a:srgbClr val="FF00FF"/>
                </a:solidFill>
              </a:rPr>
            </a:br>
            <a:r>
              <a:rPr lang="ru-RU" sz="3200" b="1" dirty="0">
                <a:ln>
                  <a:solidFill>
                    <a:srgbClr val="C00000"/>
                  </a:solidFill>
                </a:ln>
                <a:solidFill>
                  <a:srgbClr val="FF00FF"/>
                </a:solidFill>
              </a:rPr>
              <a:t>Стайкой в небе облака.</a:t>
            </a:r>
            <a:br>
              <a:rPr lang="ru-RU" sz="3200" b="1" dirty="0">
                <a:ln>
                  <a:solidFill>
                    <a:srgbClr val="C00000"/>
                  </a:solidFill>
                </a:ln>
                <a:solidFill>
                  <a:srgbClr val="FF00FF"/>
                </a:solidFill>
              </a:rPr>
            </a:br>
            <a:r>
              <a:rPr lang="ru-RU" sz="3200" b="1" dirty="0">
                <a:ln>
                  <a:solidFill>
                    <a:srgbClr val="C00000"/>
                  </a:solidFill>
                </a:ln>
                <a:solidFill>
                  <a:srgbClr val="FF00FF"/>
                </a:solidFill>
              </a:rPr>
              <a:t>Лето! Лето к нам идёт!</a:t>
            </a:r>
            <a:br>
              <a:rPr lang="ru-RU" sz="3200" b="1" dirty="0">
                <a:ln>
                  <a:solidFill>
                    <a:srgbClr val="C00000"/>
                  </a:solidFill>
                </a:ln>
                <a:solidFill>
                  <a:srgbClr val="FF00FF"/>
                </a:solidFill>
              </a:rPr>
            </a:br>
            <a:r>
              <a:rPr lang="ru-RU" sz="3200" b="1" dirty="0">
                <a:ln>
                  <a:solidFill>
                    <a:srgbClr val="C00000"/>
                  </a:solidFill>
                </a:ln>
                <a:solidFill>
                  <a:srgbClr val="FF00FF"/>
                </a:solidFill>
              </a:rPr>
              <a:t>Всё ликует и поёт.</a:t>
            </a:r>
            <a:r>
              <a:rPr lang="ru-RU" sz="3200" b="1" i="1" dirty="0">
                <a:ln>
                  <a:solidFill>
                    <a:srgbClr val="C00000"/>
                  </a:solidFill>
                </a:ln>
                <a:solidFill>
                  <a:srgbClr val="FF00FF"/>
                </a:solidFill>
              </a:rPr>
              <a:t> </a:t>
            </a:r>
          </a:p>
          <a:p>
            <a:r>
              <a:rPr lang="ru-RU" sz="3200" i="1" dirty="0"/>
              <a:t> Эрато</a:t>
            </a:r>
            <a:endParaRPr lang="ru-RU" sz="3200" dirty="0"/>
          </a:p>
          <a:p>
            <a:endParaRPr lang="ru-RU" sz="3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142852"/>
            <a:ext cx="79296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Состояние природы летом</a:t>
            </a:r>
            <a:r>
              <a:rPr lang="ru-RU" dirty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57224" y="1071546"/>
            <a:ext cx="76438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n>
                  <a:solidFill>
                    <a:srgbClr val="003A1A"/>
                  </a:solidFill>
                </a:ln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Лучи солнца нагревают воздух, землю.</a:t>
            </a:r>
          </a:p>
          <a:p>
            <a:r>
              <a:rPr lang="ru-RU" sz="3200" b="1" dirty="0">
                <a:ln>
                  <a:solidFill>
                    <a:srgbClr val="003A1A"/>
                  </a:solidFill>
                </a:ln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Воду в реках и озерах</a:t>
            </a:r>
            <a:r>
              <a:rPr lang="ru-RU" sz="2400" b="1" dirty="0">
                <a:ln>
                  <a:solidFill>
                    <a:srgbClr val="003A1A"/>
                  </a:solidFill>
                </a:ln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.</a:t>
            </a:r>
          </a:p>
        </p:txBody>
      </p:sp>
      <p:pic>
        <p:nvPicPr>
          <p:cNvPr id="4" name="Рисунок 3" descr="101325_mai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52" y="2357430"/>
            <a:ext cx="6476676" cy="4214842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500042"/>
            <a:ext cx="77867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n>
                  <a:solidFill>
                    <a:srgbClr val="FFFF00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Дождевая вода питает все живое. Луг и поляна радуют сочной зеленью и яркими цветами.</a:t>
            </a:r>
          </a:p>
        </p:txBody>
      </p:sp>
      <p:pic>
        <p:nvPicPr>
          <p:cNvPr id="3" name="Рисунок 2" descr="0c11f50fbbc96104a973e62b7abcd4f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8" y="1655554"/>
            <a:ext cx="6786610" cy="5095179"/>
          </a:xfrm>
          <a:prstGeom prst="rect">
            <a:avLst/>
          </a:prstGeom>
          <a:ln>
            <a:solidFill>
              <a:srgbClr val="FFC0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00166" y="285728"/>
            <a:ext cx="67151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n>
                  <a:solidFill>
                    <a:srgbClr val="FF0000"/>
                  </a:solidFill>
                </a:ln>
                <a:solidFill>
                  <a:srgbClr val="FF00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Ягоды краснеют под теплыми лучами солнца.</a:t>
            </a:r>
          </a:p>
        </p:txBody>
      </p:sp>
      <p:pic>
        <p:nvPicPr>
          <p:cNvPr id="3" name="Рисунок 2" descr="102282586_getImage__68_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52" y="1571612"/>
            <a:ext cx="6858048" cy="4643470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00364" y="285728"/>
            <a:ext cx="35004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Июнь</a:t>
            </a:r>
          </a:p>
        </p:txBody>
      </p:sp>
      <p:pic>
        <p:nvPicPr>
          <p:cNvPr id="6" name="Содержимое 5" descr="103486415_201206101259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57158" y="2071678"/>
            <a:ext cx="4572032" cy="3857652"/>
          </a:xfrm>
          <a:prstGeom prst="rect">
            <a:avLst/>
          </a:prstGeom>
          <a:ln>
            <a:noFill/>
          </a:ln>
          <a:effectLst>
            <a:glow rad="228600">
              <a:srgbClr val="05F105">
                <a:alpha val="40000"/>
              </a:srgbClr>
            </a:glow>
            <a:softEdge rad="112500"/>
          </a:effectLst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857752" y="1571612"/>
            <a:ext cx="4038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dirty="0">
                <a:ln>
                  <a:solidFill>
                    <a:srgbClr val="FF0000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Прошла весна. На дворе месяц июнь — зачинатель лета. Месяц цветов, птенцов и светлых ночей, начало лета.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714356"/>
            <a:ext cx="49292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n>
                  <a:solidFill>
                    <a:srgbClr val="FF00FF"/>
                  </a:solidFill>
                </a:ln>
                <a:solidFill>
                  <a:srgbClr val="7030A0"/>
                </a:solidFill>
              </a:rPr>
              <a:t>В гнезде  дрозда подрастают птенцы</a:t>
            </a:r>
          </a:p>
        </p:txBody>
      </p:sp>
      <p:pic>
        <p:nvPicPr>
          <p:cNvPr id="3" name="Рисунок 2" descr="765bc10d19d4d546367c68a2c1195fa1.jpg"/>
          <p:cNvPicPr>
            <a:picLocks noChangeAspect="1"/>
          </p:cNvPicPr>
          <p:nvPr/>
        </p:nvPicPr>
        <p:blipFill>
          <a:blip r:embed="rId2" cstate="print"/>
          <a:srcRect l="4843" t="4819" r="3136" b="3618"/>
          <a:stretch>
            <a:fillRect/>
          </a:stretch>
        </p:blipFill>
        <p:spPr>
          <a:xfrm>
            <a:off x="4429124" y="571480"/>
            <a:ext cx="4286280" cy="2857520"/>
          </a:xfrm>
          <a:prstGeom prst="rect">
            <a:avLst/>
          </a:prstGeom>
          <a:ln>
            <a:solidFill>
              <a:srgbClr val="FFFF00"/>
            </a:solidFill>
          </a:ln>
          <a:effectLst>
            <a:glow rad="228600">
              <a:srgbClr val="FFFF00">
                <a:alpha val="40000"/>
              </a:srgbClr>
            </a:glow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5072066" y="3786190"/>
            <a:ext cx="307183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n>
                  <a:solidFill>
                    <a:srgbClr val="FFFF00"/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На солнечной полянке играют лисята</a:t>
            </a:r>
          </a:p>
        </p:txBody>
      </p:sp>
      <p:pic>
        <p:nvPicPr>
          <p:cNvPr id="5" name="Рисунок 4" descr="1309132277597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2357430"/>
            <a:ext cx="4246570" cy="4246570"/>
          </a:xfrm>
          <a:prstGeom prst="rect">
            <a:avLst/>
          </a:prstGeom>
          <a:ln>
            <a:noFill/>
          </a:ln>
          <a:effectLst>
            <a:glow rad="228600">
              <a:srgbClr val="F28500">
                <a:alpha val="40000"/>
              </a:srgbClr>
            </a:glow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500042"/>
            <a:ext cx="278608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n>
                  <a:solidFill>
                    <a:srgbClr val="FFFF00"/>
                  </a:solidFill>
                </a:ln>
                <a:solidFill>
                  <a:schemeClr val="accent2">
                    <a:lumMod val="75000"/>
                  </a:schemeClr>
                </a:solidFill>
              </a:rPr>
              <a:t>Шмели собирают душистый нектар</a:t>
            </a:r>
          </a:p>
        </p:txBody>
      </p:sp>
      <p:pic>
        <p:nvPicPr>
          <p:cNvPr id="3" name="Рисунок 2" descr="1297013442_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68" y="571480"/>
            <a:ext cx="4598203" cy="3445115"/>
          </a:xfrm>
          <a:prstGeom prst="rect">
            <a:avLst/>
          </a:prstGeom>
          <a:ln>
            <a:noFill/>
          </a:ln>
          <a:effectLst>
            <a:glow rad="101600">
              <a:srgbClr val="FFFF00">
                <a:alpha val="60000"/>
              </a:srgbClr>
            </a:glow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4572000" y="4214818"/>
            <a:ext cx="40005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Разноцветные бабочки порхают с цветка на цветок</a:t>
            </a:r>
          </a:p>
        </p:txBody>
      </p:sp>
      <p:pic>
        <p:nvPicPr>
          <p:cNvPr id="5" name="Рисунок 4" descr="56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2928934"/>
            <a:ext cx="3960842" cy="3586167"/>
          </a:xfrm>
          <a:prstGeom prst="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4414" y="214290"/>
            <a:ext cx="68580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Июль</a:t>
            </a:r>
          </a:p>
        </p:txBody>
      </p:sp>
      <p:pic>
        <p:nvPicPr>
          <p:cNvPr id="6" name="Содержимое 5" descr="tilia_2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57158" y="1714488"/>
            <a:ext cx="4286280" cy="4143405"/>
          </a:xfrm>
          <a:prstGeom prst="rect">
            <a:avLst/>
          </a:prstGeom>
          <a:ln>
            <a:solidFill>
              <a:srgbClr val="FFFF00"/>
            </a:solidFill>
          </a:ln>
          <a:effectLst>
            <a:glow rad="101600">
              <a:srgbClr val="FFFF00">
                <a:alpha val="60000"/>
              </a:srgbClr>
            </a:glow>
            <a:softEdge rad="112500"/>
          </a:effectLst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Месяц июль — макушка лета, его середина. Месяц меда, ягод, слетков и самого большого тепла — экватор года.</a:t>
            </a:r>
          </a:p>
          <a:p>
            <a:pPr>
              <a:buNone/>
            </a:pPr>
            <a:r>
              <a:rPr lang="ru-RU" b="1" dirty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Древнерусское название месяца июля — «липец», от цветущей в это время липы.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503</TotalTime>
  <Words>473</Words>
  <Application>Microsoft Office PowerPoint</Application>
  <PresentationFormat>Экран (4:3)</PresentationFormat>
  <Paragraphs>90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Calibri</vt:lpstr>
      <vt:lpstr>Helvetica Neue</vt:lpstr>
      <vt:lpstr>Тема Office</vt:lpstr>
      <vt:lpstr>Лето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Лето</dc:title>
  <cp:lastModifiedBy>Юрий Хмельков</cp:lastModifiedBy>
  <cp:revision>57</cp:revision>
  <dcterms:created xsi:type="dcterms:W3CDTF">2014-05-10T08:26:16Z</dcterms:created>
  <dcterms:modified xsi:type="dcterms:W3CDTF">2023-02-04T17:06:44Z</dcterms:modified>
</cp:coreProperties>
</file>