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2" r:id="rId6"/>
    <p:sldId id="263" r:id="rId7"/>
    <p:sldId id="260" r:id="rId8"/>
    <p:sldId id="264" r:id="rId9"/>
    <p:sldId id="265" r:id="rId10"/>
    <p:sldId id="266" r:id="rId11"/>
    <p:sldId id="267" r:id="rId12"/>
    <p:sldId id="268" r:id="rId13"/>
    <p:sldId id="269" r:id="rId14"/>
    <p:sldId id="273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42094-B4C9-4963-9D98-C1F3500AB990}" type="datetimeFigureOut">
              <a:rPr lang="ru-RU" smtClean="0"/>
              <a:pPr/>
              <a:t>14.03.2011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64BB-1B3F-479A-8B8E-F405BC3EF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42094-B4C9-4963-9D98-C1F3500AB990}" type="datetimeFigureOut">
              <a:rPr lang="ru-RU" smtClean="0"/>
              <a:pPr/>
              <a:t>14.03.2011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64BB-1B3F-479A-8B8E-F405BC3EF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42094-B4C9-4963-9D98-C1F3500AB990}" type="datetimeFigureOut">
              <a:rPr lang="ru-RU" smtClean="0"/>
              <a:pPr/>
              <a:t>14.03.2011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64BB-1B3F-479A-8B8E-F405BC3EF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42094-B4C9-4963-9D98-C1F3500AB990}" type="datetimeFigureOut">
              <a:rPr lang="ru-RU" smtClean="0"/>
              <a:pPr/>
              <a:t>14.03.2011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64BB-1B3F-479A-8B8E-F405BC3EF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42094-B4C9-4963-9D98-C1F3500AB990}" type="datetimeFigureOut">
              <a:rPr lang="ru-RU" smtClean="0"/>
              <a:pPr/>
              <a:t>14.03.2011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64BB-1B3F-479A-8B8E-F405BC3EF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42094-B4C9-4963-9D98-C1F3500AB990}" type="datetimeFigureOut">
              <a:rPr lang="ru-RU" smtClean="0"/>
              <a:pPr/>
              <a:t>14.03.2011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64BB-1B3F-479A-8B8E-F405BC3EF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42094-B4C9-4963-9D98-C1F3500AB990}" type="datetimeFigureOut">
              <a:rPr lang="ru-RU" smtClean="0"/>
              <a:pPr/>
              <a:t>14.03.2011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64BB-1B3F-479A-8B8E-F405BC3EF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42094-B4C9-4963-9D98-C1F3500AB990}" type="datetimeFigureOut">
              <a:rPr lang="ru-RU" smtClean="0"/>
              <a:pPr/>
              <a:t>14.03.2011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64BB-1B3F-479A-8B8E-F405BC3EF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42094-B4C9-4963-9D98-C1F3500AB990}" type="datetimeFigureOut">
              <a:rPr lang="ru-RU" smtClean="0"/>
              <a:pPr/>
              <a:t>14.03.2011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64BB-1B3F-479A-8B8E-F405BC3EF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42094-B4C9-4963-9D98-C1F3500AB990}" type="datetimeFigureOut">
              <a:rPr lang="ru-RU" smtClean="0"/>
              <a:pPr/>
              <a:t>14.03.2011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64BB-1B3F-479A-8B8E-F405BC3EF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42094-B4C9-4963-9D98-C1F3500AB990}" type="datetimeFigureOut">
              <a:rPr lang="ru-RU" smtClean="0"/>
              <a:pPr/>
              <a:t>14.03.2011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064BB-1B3F-479A-8B8E-F405BC3EF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42094-B4C9-4963-9D98-C1F3500AB990}" type="datetimeFigureOut">
              <a:rPr lang="ru-RU" smtClean="0"/>
              <a:pPr/>
              <a:t>14.03.2011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064BB-1B3F-479A-8B8E-F405BC3EF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3.png"/><Relationship Id="rId3" Type="http://schemas.openxmlformats.org/officeDocument/2006/relationships/image" Target="http://www.catalogmineralov.ru/pic/150326051006.jpg" TargetMode="External"/><Relationship Id="rId7" Type="http://schemas.openxmlformats.org/officeDocument/2006/relationships/image" Target="http://www.catalogmineralov.ru/pic/012455271105.jpg" TargetMode="External"/><Relationship Id="rId12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http://www.catalogmineralov.ru/pic/133247240106.jpg" TargetMode="External"/><Relationship Id="rId5" Type="http://schemas.openxmlformats.org/officeDocument/2006/relationships/image" Target="http://www.catalogmineralov.ru/pic/220505050306.jpg" TargetMode="External"/><Relationship Id="rId15" Type="http://schemas.openxmlformats.org/officeDocument/2006/relationships/image" Target="../media/image15.png"/><Relationship Id="rId10" Type="http://schemas.openxmlformats.org/officeDocument/2006/relationships/image" Target="../media/image11.jpeg"/><Relationship Id="rId4" Type="http://schemas.openxmlformats.org/officeDocument/2006/relationships/image" Target="../media/image8.jpeg"/><Relationship Id="rId9" Type="http://schemas.openxmlformats.org/officeDocument/2006/relationships/image" Target="http://www.catalogmineralov.ru/pic/IMGrONMWh.jpg" TargetMode="External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Многообразие мира оксида кремния</a:t>
            </a:r>
            <a:endParaRPr lang="ru-RU" sz="6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Quartz_d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2786058"/>
            <a:ext cx="3175022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Многообразие кремнезема</a:t>
            </a:r>
          </a:p>
        </p:txBody>
      </p:sp>
      <p:pic>
        <p:nvPicPr>
          <p:cNvPr id="7170" name="Picture 2" descr="F:\Документы-Роман\Мои рисунки\Камни и минералы\Кварц\празе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285860"/>
            <a:ext cx="6048417" cy="453631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86116" y="6143644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6600"/>
                </a:solidFill>
              </a:rPr>
              <a:t>Празем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Многообразие кремнезема</a:t>
            </a:r>
          </a:p>
        </p:txBody>
      </p:sp>
      <p:pic>
        <p:nvPicPr>
          <p:cNvPr id="8194" name="Picture 2" descr="F:\Документы-Роман\Мои рисунки\Камни и минералы\Кварц\053659483bacfe72b7e6fdb99f1980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736"/>
            <a:ext cx="6381770" cy="478632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86050" y="6429396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srgbClr val="006600"/>
                </a:solidFill>
              </a:rPr>
              <a:t>Рутиловый</a:t>
            </a:r>
            <a:r>
              <a:rPr lang="ru-RU" b="1" i="1" dirty="0" smtClean="0">
                <a:solidFill>
                  <a:srgbClr val="006600"/>
                </a:solidFill>
              </a:rPr>
              <a:t> кварц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Многообразие кремнезема</a:t>
            </a:r>
          </a:p>
        </p:txBody>
      </p:sp>
      <p:pic>
        <p:nvPicPr>
          <p:cNvPr id="9218" name="Picture 2" descr="F:\Документы-Роман\Мои рисунки\Камни и минералы\Кварц\0ac1059be3e1075f70ae97829089a20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00174"/>
            <a:ext cx="6167434" cy="46255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86116" y="635795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6600"/>
                </a:solidFill>
              </a:rPr>
              <a:t>Аметист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Многообразие кремнезема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5240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00430" y="578645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6600"/>
                </a:solidFill>
              </a:rPr>
              <a:t>Морион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Многообразие кремнезема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5240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357563" y="5857875"/>
            <a:ext cx="2571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>
                <a:solidFill>
                  <a:srgbClr val="006600"/>
                </a:solidFill>
                <a:latin typeface="Calibri" pitchFamily="34" charset="0"/>
              </a:rPr>
              <a:t>Аметистовая жеода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Многообразие кремнезема</a:t>
            </a:r>
          </a:p>
        </p:txBody>
      </p:sp>
      <p:pic>
        <p:nvPicPr>
          <p:cNvPr id="11266" name="Picture 2" descr="F:\Документы-Роман\Мои рисунки\Камни и минералы\Кварц\Ага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285860"/>
            <a:ext cx="3695700" cy="47625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357554" y="628652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6600"/>
                </a:solidFill>
              </a:rPr>
              <a:t>Агат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Многообразие кремнезема</a:t>
            </a:r>
          </a:p>
        </p:txBody>
      </p:sp>
      <p:pic>
        <p:nvPicPr>
          <p:cNvPr id="12290" name="Picture 2" descr="F:\Документы-Роман\Мои рисунки\Камни и минералы\Кварц\Sp1044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643050"/>
            <a:ext cx="4534010" cy="378621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86116" y="607220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6600"/>
                </a:solidFill>
              </a:rPr>
              <a:t>Хризопраз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Многообразие кремнезема</a:t>
            </a:r>
            <a:endParaRPr kumimoji="0" lang="ru-RU" sz="4400" b="1" i="0" u="none" strike="noStrike" kern="1200" cap="none" spc="0" normalizeH="0" baseline="0" noProof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1" name="Picture 3" descr="F:\Документы-Роман\Мои рисунки\S64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357298"/>
            <a:ext cx="5349868" cy="40017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428992" y="578645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6600"/>
                </a:solidFill>
              </a:rPr>
              <a:t>Аметист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Оксид кремния—это…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472122" cy="4525963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6600"/>
                </a:solidFill>
              </a:rPr>
              <a:t>Основное соединение кремния—оксид кремния (</a:t>
            </a:r>
            <a:r>
              <a:rPr lang="en-US" b="1" i="1" dirty="0" smtClean="0">
                <a:solidFill>
                  <a:srgbClr val="006600"/>
                </a:solidFill>
              </a:rPr>
              <a:t>SiO</a:t>
            </a:r>
            <a:r>
              <a:rPr lang="en-US" b="1" i="1" baseline="-25000" dirty="0" smtClean="0">
                <a:solidFill>
                  <a:srgbClr val="006600"/>
                </a:solidFill>
              </a:rPr>
              <a:t>2</a:t>
            </a:r>
            <a:r>
              <a:rPr lang="ru-RU" b="1" i="1" dirty="0" smtClean="0">
                <a:solidFill>
                  <a:srgbClr val="006600"/>
                </a:solidFill>
              </a:rPr>
              <a:t>). Оксид кремния—одно из самых распространенных соединений на Земле.</a:t>
            </a:r>
            <a:endParaRPr lang="ru-RU" b="1" i="1" dirty="0">
              <a:solidFill>
                <a:srgbClr val="006600"/>
              </a:solidFill>
            </a:endParaRPr>
          </a:p>
        </p:txBody>
      </p:sp>
      <p:pic>
        <p:nvPicPr>
          <p:cNvPr id="1026" name="Picture 2" descr="F:\Документы-Роман\Мои рисунки\SiO2_-_Quarz_-_2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1428736"/>
            <a:ext cx="2406033" cy="3048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Облики кремнезема</a:t>
            </a:r>
            <a:endParaRPr lang="ru-RU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61473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>
                <a:solidFill>
                  <a:srgbClr val="006600"/>
                </a:solidFill>
              </a:rPr>
              <a:t>Разнообразие кремнезема велико. Это и  обычный речной песок, и замечательные по красоте самоцветы.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214422"/>
            <a:ext cx="2571741" cy="1928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F:\Документы-Роман\Мои рисунки\Камни и минералы\Кварц\Ph49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571876"/>
            <a:ext cx="3238496" cy="2428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29718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Разнообразие оксида кремния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32924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>
                <a:solidFill>
                  <a:srgbClr val="006600"/>
                </a:solidFill>
              </a:rPr>
              <a:t>Оксид кремния имеет множество форм. Это и чистый кремнезем, и кремнезем с примесями, которые окрашивают его в различные цвета. </a:t>
            </a:r>
          </a:p>
        </p:txBody>
      </p:sp>
      <p:pic>
        <p:nvPicPr>
          <p:cNvPr id="2050" name="Picture 2" descr="F:\Документы-Роман\Мои рисунки\Камни и минералы\Кварц\abb04934f5f5fce50b906584a5536f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96570" y="1142985"/>
            <a:ext cx="2322529" cy="2357454"/>
          </a:xfrm>
          <a:prstGeom prst="rect">
            <a:avLst/>
          </a:prstGeom>
          <a:noFill/>
        </p:spPr>
      </p:pic>
      <p:pic>
        <p:nvPicPr>
          <p:cNvPr id="2052" name="Picture 4" descr="F:\Документы-Роман\Мои рисунки\Камни и минералы\Кварц\676462c7a5f6e669165222b4d2bb2782.JPG"/>
          <p:cNvPicPr>
            <a:picLocks noChangeAspect="1" noChangeArrowheads="1"/>
          </p:cNvPicPr>
          <p:nvPr/>
        </p:nvPicPr>
        <p:blipFill>
          <a:blip r:embed="rId3"/>
          <a:srcRect l="11118" r="11486" b="-737"/>
          <a:stretch>
            <a:fillRect/>
          </a:stretch>
        </p:blipFill>
        <p:spPr bwMode="auto">
          <a:xfrm>
            <a:off x="6370146" y="3714752"/>
            <a:ext cx="2488133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1"/>
          <p:cNvSpPr>
            <a:spLocks noChangeShapeType="1"/>
          </p:cNvSpPr>
          <p:nvPr/>
        </p:nvSpPr>
        <p:spPr bwMode="auto">
          <a:xfrm flipH="1">
            <a:off x="4643438" y="2286000"/>
            <a:ext cx="71437" cy="10001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3" name="Line 2"/>
          <p:cNvSpPr>
            <a:spLocks noChangeShapeType="1"/>
          </p:cNvSpPr>
          <p:nvPr/>
        </p:nvSpPr>
        <p:spPr bwMode="auto">
          <a:xfrm flipH="1">
            <a:off x="2143125" y="2143125"/>
            <a:ext cx="1928813" cy="20002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4" name="Line 3"/>
          <p:cNvSpPr>
            <a:spLocks noChangeShapeType="1"/>
          </p:cNvSpPr>
          <p:nvPr/>
        </p:nvSpPr>
        <p:spPr bwMode="auto">
          <a:xfrm flipH="1">
            <a:off x="3357563" y="2286000"/>
            <a:ext cx="928687" cy="22431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5" name="Line 4"/>
          <p:cNvSpPr>
            <a:spLocks noChangeShapeType="1"/>
          </p:cNvSpPr>
          <p:nvPr/>
        </p:nvSpPr>
        <p:spPr bwMode="auto">
          <a:xfrm>
            <a:off x="5357813" y="2286000"/>
            <a:ext cx="785812" cy="13573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6" name="Line 5"/>
          <p:cNvSpPr>
            <a:spLocks noChangeShapeType="1"/>
          </p:cNvSpPr>
          <p:nvPr/>
        </p:nvSpPr>
        <p:spPr bwMode="auto">
          <a:xfrm>
            <a:off x="5643563" y="2286000"/>
            <a:ext cx="2143125" cy="17859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5127" name="Picture 7" descr="фотография Морион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143125" y="5000625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9" descr="фотография минерала Раухтопаз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7358063" y="4572000"/>
            <a:ext cx="16383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Line 10"/>
          <p:cNvSpPr>
            <a:spLocks noChangeShapeType="1"/>
          </p:cNvSpPr>
          <p:nvPr/>
        </p:nvSpPr>
        <p:spPr bwMode="auto">
          <a:xfrm>
            <a:off x="5572125" y="2143125"/>
            <a:ext cx="1000125" cy="714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5130" name="Picture 11" descr="фотография Розовый кварц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7358063" y="1857375"/>
            <a:ext cx="16383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2" descr="фотография минерала Кварц"/>
          <p:cNvPicPr>
            <a:picLocks noChangeAspect="1" noChangeArrowheads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3786188" y="500063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2" name="Line 13"/>
          <p:cNvSpPr>
            <a:spLocks noChangeShapeType="1"/>
          </p:cNvSpPr>
          <p:nvPr/>
        </p:nvSpPr>
        <p:spPr bwMode="auto">
          <a:xfrm flipH="1">
            <a:off x="2071688" y="2071688"/>
            <a:ext cx="1500187" cy="2857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5133" name="Picture 14" descr="фотография минерала Аметрин"/>
          <p:cNvPicPr>
            <a:picLocks noChangeAspect="1" noChangeArrowheads="1"/>
          </p:cNvPicPr>
          <p:nvPr/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142875" y="2214563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4" name="TextBox 17"/>
          <p:cNvSpPr txBox="1">
            <a:spLocks noChangeArrowheads="1"/>
          </p:cNvSpPr>
          <p:nvPr/>
        </p:nvSpPr>
        <p:spPr bwMode="auto">
          <a:xfrm>
            <a:off x="214313" y="1857375"/>
            <a:ext cx="1571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аметрин</a:t>
            </a:r>
          </a:p>
        </p:txBody>
      </p:sp>
      <p:sp>
        <p:nvSpPr>
          <p:cNvPr id="5135" name="TextBox 18"/>
          <p:cNvSpPr txBox="1">
            <a:spLocks noChangeArrowheads="1"/>
          </p:cNvSpPr>
          <p:nvPr/>
        </p:nvSpPr>
        <p:spPr bwMode="auto">
          <a:xfrm>
            <a:off x="3786188" y="142875"/>
            <a:ext cx="17145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/>
              <a:t>SiO</a:t>
            </a:r>
            <a:r>
              <a:rPr lang="en-US" baseline="-25000" dirty="0" smtClean="0"/>
              <a:t>2</a:t>
            </a:r>
            <a:endParaRPr lang="ru-RU" baseline="-25000" dirty="0"/>
          </a:p>
        </p:txBody>
      </p:sp>
      <p:sp>
        <p:nvSpPr>
          <p:cNvPr id="5136" name="TextBox 19"/>
          <p:cNvSpPr txBox="1">
            <a:spLocks noChangeArrowheads="1"/>
          </p:cNvSpPr>
          <p:nvPr/>
        </p:nvSpPr>
        <p:spPr bwMode="auto">
          <a:xfrm>
            <a:off x="357188" y="4143375"/>
            <a:ext cx="1571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Гор. хрусталь</a:t>
            </a:r>
          </a:p>
        </p:txBody>
      </p:sp>
      <p:sp>
        <p:nvSpPr>
          <p:cNvPr id="5137" name="TextBox 20"/>
          <p:cNvSpPr txBox="1">
            <a:spLocks noChangeArrowheads="1"/>
          </p:cNvSpPr>
          <p:nvPr/>
        </p:nvSpPr>
        <p:spPr bwMode="auto">
          <a:xfrm>
            <a:off x="2214563" y="4643438"/>
            <a:ext cx="10715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морион</a:t>
            </a:r>
          </a:p>
        </p:txBody>
      </p:sp>
      <p:sp>
        <p:nvSpPr>
          <p:cNvPr id="5138" name="TextBox 21"/>
          <p:cNvSpPr txBox="1">
            <a:spLocks noChangeArrowheads="1"/>
          </p:cNvSpPr>
          <p:nvPr/>
        </p:nvSpPr>
        <p:spPr bwMode="auto">
          <a:xfrm>
            <a:off x="3929063" y="3357563"/>
            <a:ext cx="1357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аметист</a:t>
            </a:r>
          </a:p>
        </p:txBody>
      </p:sp>
      <p:sp>
        <p:nvSpPr>
          <p:cNvPr id="5139" name="TextBox 22"/>
          <p:cNvSpPr txBox="1">
            <a:spLocks noChangeArrowheads="1"/>
          </p:cNvSpPr>
          <p:nvPr/>
        </p:nvSpPr>
        <p:spPr bwMode="auto">
          <a:xfrm>
            <a:off x="5643563" y="3643313"/>
            <a:ext cx="1571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цитрин</a:t>
            </a:r>
          </a:p>
        </p:txBody>
      </p:sp>
      <p:sp>
        <p:nvSpPr>
          <p:cNvPr id="5140" name="TextBox 23"/>
          <p:cNvSpPr txBox="1">
            <a:spLocks noChangeArrowheads="1"/>
          </p:cNvSpPr>
          <p:nvPr/>
        </p:nvSpPr>
        <p:spPr bwMode="auto">
          <a:xfrm>
            <a:off x="7500938" y="4214813"/>
            <a:ext cx="1214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раухтопаз</a:t>
            </a:r>
          </a:p>
        </p:txBody>
      </p:sp>
      <p:sp>
        <p:nvSpPr>
          <p:cNvPr id="5141" name="TextBox 24"/>
          <p:cNvSpPr txBox="1">
            <a:spLocks noChangeArrowheads="1"/>
          </p:cNvSpPr>
          <p:nvPr/>
        </p:nvSpPr>
        <p:spPr bwMode="auto">
          <a:xfrm>
            <a:off x="7072298" y="1500174"/>
            <a:ext cx="20717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Розовый  кварц</a:t>
            </a:r>
          </a:p>
        </p:txBody>
      </p:sp>
      <p:pic>
        <p:nvPicPr>
          <p:cNvPr id="5142" name="Picture 16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857625" y="3714750"/>
            <a:ext cx="1547813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3" name="Picture 1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5750" y="4572000"/>
            <a:ext cx="1619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4" name="Picture 2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572125" y="3929063"/>
            <a:ext cx="1619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F:\Документы-Роман\Мои рисунки\ris9.gif"/>
          <p:cNvPicPr>
            <a:picLocks noChangeAspect="1" noChangeArrowheads="1"/>
          </p:cNvPicPr>
          <p:nvPr/>
        </p:nvPicPr>
        <p:blipFill>
          <a:blip r:embed="rId15"/>
          <a:srcRect r="60001" b="72121"/>
          <a:stretch>
            <a:fillRect/>
          </a:stretch>
        </p:blipFill>
        <p:spPr bwMode="auto">
          <a:xfrm>
            <a:off x="571500" y="214313"/>
            <a:ext cx="19050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3" grpId="0" animBg="1"/>
      <p:bldP spid="5124" grpId="0" animBg="1"/>
      <p:bldP spid="5125" grpId="0" animBg="1"/>
      <p:bldP spid="5126" grpId="0" animBg="1"/>
      <p:bldP spid="5129" grpId="0" animBg="1"/>
      <p:bldP spid="5132" grpId="0" animBg="1"/>
      <p:bldP spid="5134" grpId="0"/>
      <p:bldP spid="5135" grpId="0"/>
      <p:bldP spid="5136" grpId="0"/>
      <p:bldP spid="5137" grpId="0"/>
      <p:bldP spid="5138" grpId="0"/>
      <p:bldP spid="5139" grpId="0"/>
      <p:bldP spid="5140" grpId="0"/>
      <p:bldP spid="51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071538" y="428604"/>
            <a:ext cx="6643734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kern="1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Times New Roman"/>
              </a:rPr>
              <a:t>Некоторые разновидности</a:t>
            </a:r>
            <a:endParaRPr lang="ru-RU" sz="3600" b="1" kern="1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  <a:cs typeface="Times New Roman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50825" y="1268413"/>
            <a:ext cx="50085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ru-RU" b="1" i="1" dirty="0">
                <a:solidFill>
                  <a:srgbClr val="006600"/>
                </a:solidFill>
              </a:rPr>
              <a:t>Аметист - разновидность кварца фиолетовой окраски, которая может варьировать от темно-пурпурной до розовой. </a:t>
            </a: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323850" y="2708275"/>
            <a:ext cx="482441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i="1" dirty="0">
                <a:solidFill>
                  <a:srgbClr val="006600"/>
                </a:solidFill>
              </a:rPr>
              <a:t>Желтый оттенок цитрину придают примеси трехвалентного железа. Их окраска напоминает цвет топаза. Вообще же оттенки цитрина варьируют от светло-желтого до янтарного. </a:t>
            </a:r>
          </a:p>
        </p:txBody>
      </p:sp>
      <p:pic>
        <p:nvPicPr>
          <p:cNvPr id="6149" name="Picture 7" descr="фотография минерала Цитр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2708275"/>
            <a:ext cx="1471612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214282" y="4286256"/>
            <a:ext cx="511175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i="1" dirty="0">
                <a:solidFill>
                  <a:srgbClr val="006600"/>
                </a:solidFill>
              </a:rPr>
              <a:t>Горный хрусталь является чистой разновидностью </a:t>
            </a:r>
            <a:r>
              <a:rPr lang="ru-RU" b="1" i="1" dirty="0" smtClean="0">
                <a:solidFill>
                  <a:srgbClr val="006600"/>
                </a:solidFill>
              </a:rPr>
              <a:t>двуокиси </a:t>
            </a:r>
            <a:r>
              <a:rPr lang="ru-RU" b="1" i="1" dirty="0">
                <a:solidFill>
                  <a:srgbClr val="006600"/>
                </a:solidFill>
              </a:rPr>
              <a:t>кремния. Кристаллы хрусталя прозрачны и напоминают диковинные сосульки. Размеры кристаллов горного хрусталя варьируют от миллиметров до метров. Порой вес друз горного </a:t>
            </a:r>
            <a:r>
              <a:rPr lang="ru-RU" b="1" i="1" dirty="0" smtClean="0">
                <a:solidFill>
                  <a:srgbClr val="006600"/>
                </a:solidFill>
              </a:rPr>
              <a:t>хрусталя </a:t>
            </a:r>
            <a:r>
              <a:rPr lang="ru-RU" b="1" i="1" dirty="0">
                <a:solidFill>
                  <a:srgbClr val="006600"/>
                </a:solidFill>
              </a:rPr>
              <a:t>достигает тонны. Иногда в его кристаллах встречаются игольчатые включения кристаллов рутила. </a:t>
            </a:r>
          </a:p>
        </p:txBody>
      </p:sp>
      <p:pic>
        <p:nvPicPr>
          <p:cNvPr id="6151" name="Picture 10" descr="фотография минерала Горный хруста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4437063"/>
            <a:ext cx="1625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2" descr="фотография Аметис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908050"/>
            <a:ext cx="1554162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/>
      <p:bldP spid="61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Многообразие кремнезема</a:t>
            </a:r>
          </a:p>
        </p:txBody>
      </p:sp>
      <p:pic>
        <p:nvPicPr>
          <p:cNvPr id="4098" name="Picture 2" descr="F:\Документы-Роман\Мои рисунки\Камни и минералы\Кварц\badc3abbd8e67c066370ffd9b63ba7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00174"/>
            <a:ext cx="6096017" cy="457201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28860" y="6286520"/>
            <a:ext cx="5000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6600"/>
                </a:solidFill>
              </a:rPr>
              <a:t>Горный хрусталь</a:t>
            </a:r>
            <a:endParaRPr lang="ru-RU" b="1" i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Многообразие кремнезема</a:t>
            </a:r>
          </a:p>
        </p:txBody>
      </p:sp>
      <p:pic>
        <p:nvPicPr>
          <p:cNvPr id="5122" name="Picture 2" descr="F:\Документы-Роман\Мои рисунки\Камни и минералы\Кварц\Quartz11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357298"/>
            <a:ext cx="5466956" cy="492922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3108" y="6429396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6600"/>
                </a:solidFill>
              </a:rPr>
              <a:t>Кварц с включениями эпидота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Многообразие кремнезема</a:t>
            </a:r>
          </a:p>
        </p:txBody>
      </p:sp>
      <p:pic>
        <p:nvPicPr>
          <p:cNvPr id="6146" name="Picture 2" descr="F:\Документы-Роман\Мои рисунки\Камни и минералы\Кварц\152117111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571612"/>
            <a:ext cx="4222744" cy="42227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71802" y="6215082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6600"/>
                </a:solidFill>
              </a:rPr>
              <a:t>Цитрин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202</Words>
  <Application>Microsoft Office PowerPoint</Application>
  <PresentationFormat>Экран (4:3)</PresentationFormat>
  <Paragraphs>41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Многообразие мира оксида кремния</vt:lpstr>
      <vt:lpstr>Оксид кремния—это…</vt:lpstr>
      <vt:lpstr>Облики кремнезема</vt:lpstr>
      <vt:lpstr>Разнообразие оксида кремния</vt:lpstr>
      <vt:lpstr>Слайд 5</vt:lpstr>
      <vt:lpstr>Слайд 6</vt:lpstr>
      <vt:lpstr>Многообразие кремнезема</vt:lpstr>
      <vt:lpstr>Многообразие кремнезема</vt:lpstr>
      <vt:lpstr>Многообразие кремнезема</vt:lpstr>
      <vt:lpstr>Многообразие кремнезема</vt:lpstr>
      <vt:lpstr>Многообразие кремнезема</vt:lpstr>
      <vt:lpstr>Многообразие кремнезема</vt:lpstr>
      <vt:lpstr>Многообразие кремнезема</vt:lpstr>
      <vt:lpstr>Многообразие кремнезема</vt:lpstr>
      <vt:lpstr>Многообразие кремнезема</vt:lpstr>
      <vt:lpstr>Многообразие кремнезема</vt:lpstr>
      <vt:lpstr>Многообразие кремнезема</vt:lpstr>
    </vt:vector>
  </TitlesOfParts>
  <Company>ПУСТЫНЯ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Многообразие мира оксида кремния</dc:title>
  <dc:creator>РОМАН</dc:creator>
  <cp:lastModifiedBy>Юлия Владимировна</cp:lastModifiedBy>
  <cp:revision>16</cp:revision>
  <dcterms:created xsi:type="dcterms:W3CDTF">2009-01-01T17:23:04Z</dcterms:created>
  <dcterms:modified xsi:type="dcterms:W3CDTF">2011-03-14T06:11:38Z</dcterms:modified>
</cp:coreProperties>
</file>