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56" r:id="rId2"/>
    <p:sldId id="257" r:id="rId3"/>
    <p:sldId id="262" r:id="rId4"/>
    <p:sldId id="263" r:id="rId5"/>
    <p:sldId id="258" r:id="rId6"/>
    <p:sldId id="265" r:id="rId7"/>
    <p:sldId id="259" r:id="rId8"/>
    <p:sldId id="266" r:id="rId9"/>
    <p:sldId id="267" r:id="rId10"/>
    <p:sldId id="268" r:id="rId11"/>
    <p:sldId id="264" r:id="rId12"/>
    <p:sldId id="269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1" d="100"/>
          <a:sy n="81" d="100"/>
        </p:scale>
        <p:origin x="-114" y="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8D6FF7-4090-4843-9FF7-A37090055996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9A199B-F496-4085-BD1A-77C4104F7A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0188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3E9F2-53B9-43E0-8A8D-03524915CF2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6066-4163-4F32-92B0-B0075BF4E0A4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3370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3E9F2-53B9-43E0-8A8D-03524915CF2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6066-4163-4F32-92B0-B0075BF4E0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429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3E9F2-53B9-43E0-8A8D-03524915CF2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6066-4163-4F32-92B0-B0075BF4E0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630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3E9F2-53B9-43E0-8A8D-03524915CF2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6066-4163-4F32-92B0-B0075BF4E0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052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3E9F2-53B9-43E0-8A8D-03524915CF2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6066-4163-4F32-92B0-B0075BF4E0A4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7295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3E9F2-53B9-43E0-8A8D-03524915CF2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6066-4163-4F32-92B0-B0075BF4E0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44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3E9F2-53B9-43E0-8A8D-03524915CF2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6066-4163-4F32-92B0-B0075BF4E0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042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3E9F2-53B9-43E0-8A8D-03524915CF2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6066-4163-4F32-92B0-B0075BF4E0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318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3E9F2-53B9-43E0-8A8D-03524915CF2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6066-4163-4F32-92B0-B0075BF4E0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951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563E9F2-53B9-43E0-8A8D-03524915CF2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9006066-4163-4F32-92B0-B0075BF4E0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643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3E9F2-53B9-43E0-8A8D-03524915CF2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06066-4163-4F32-92B0-B0075BF4E0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789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563E9F2-53B9-43E0-8A8D-03524915CF2F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9006066-4163-4F32-92B0-B0075BF4E0A4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0915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solidFill>
            <a:schemeClr val="bg2">
              <a:alpha val="65000"/>
            </a:schemeClr>
          </a:solidFill>
          <a:ln w="38100">
            <a:solidFill>
              <a:schemeClr val="accent2"/>
            </a:solidFill>
          </a:ln>
        </p:spPr>
        <p:txBody>
          <a:bodyPr>
            <a:normAutofit/>
          </a:bodyPr>
          <a:lstStyle/>
          <a:p>
            <a:r>
              <a:rPr lang="ru-RU" sz="5400" dirty="0" smtClean="0"/>
              <a:t>«Применение </a:t>
            </a:r>
            <a:r>
              <a:rPr lang="ru-RU" sz="5400" dirty="0"/>
              <a:t>метода правополушарного рисования в художественно - </a:t>
            </a:r>
            <a:r>
              <a:rPr lang="ru-RU" sz="5400" dirty="0" smtClean="0"/>
              <a:t>эстетическом </a:t>
            </a:r>
            <a:r>
              <a:rPr lang="ru-RU" sz="5400" dirty="0"/>
              <a:t>развитии </a:t>
            </a:r>
            <a:r>
              <a:rPr lang="ru-RU" sz="5400" dirty="0" smtClean="0"/>
              <a:t>ребенка»</a:t>
            </a:r>
            <a:endParaRPr lang="ru-RU" sz="54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748954" y="4477512"/>
            <a:ext cx="3552092" cy="1933604"/>
          </a:xfrm>
          <a:prstGeom prst="rect">
            <a:avLst/>
          </a:prstGeom>
          <a:solidFill>
            <a:schemeClr val="bg2">
              <a:alpha val="65000"/>
            </a:schemeClr>
          </a:solidFill>
          <a:ln w="38100">
            <a:solidFill>
              <a:schemeClr val="accent2"/>
            </a:solidFill>
          </a:ln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8000" kern="12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Гафиева Зифа Расиховна,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изобразительного искусства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«СШ№22»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8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301648"/>
          </a:xfrm>
          <a:prstGeom prst="rect">
            <a:avLst/>
          </a:prstGeom>
        </p:spPr>
      </p:pic>
      <p:pic>
        <p:nvPicPr>
          <p:cNvPr id="6147" name="Picture 3" descr="C:\Users\Ильнур\Desktop\правополуш\163777705752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737" y="174360"/>
            <a:ext cx="6909287" cy="334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Ильнур\Desktop\правополуш\1637777н4916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54" y="3042902"/>
            <a:ext cx="5638801" cy="3053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Ильнур\Desktop\правополуш\16377про772230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667" y="3042902"/>
            <a:ext cx="6083658" cy="303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384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312665"/>
          </a:xfrm>
          <a:prstGeom prst="rect">
            <a:avLst/>
          </a:prstGeom>
        </p:spPr>
      </p:pic>
      <p:pic>
        <p:nvPicPr>
          <p:cNvPr id="7171" name="Picture 3" descr="C:\Users\Ильнур\Desktop\правополуш\vRIf6bannI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3241" y="864724"/>
            <a:ext cx="3096105" cy="4683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Ильнур\Desktop\правополуш\xQ_CjNDBIV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883" y="834391"/>
            <a:ext cx="3367041" cy="4810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Ильнур\Desktop\правополуш\pVvXhskrBL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22" y="834391"/>
            <a:ext cx="3535137" cy="471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0" y="95283"/>
            <a:ext cx="70103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Рисунки учеников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82975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83"/>
            <a:ext cx="12192000" cy="6312665"/>
          </a:xfrm>
          <a:prstGeom prst="rect">
            <a:avLst/>
          </a:prstGeom>
        </p:spPr>
      </p:pic>
      <p:pic>
        <p:nvPicPr>
          <p:cNvPr id="1026" name="Picture 2" descr="C:\Users\Ильнур\Desktop\правополуш\mXg_A6lio5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599" y="768064"/>
            <a:ext cx="4439137" cy="332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Ильнур\Desktop\правополуш\peE2uODp-S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645" y="768064"/>
            <a:ext cx="4865077" cy="3340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Ильнур\Desktop\правополуш\ov0lYcsk3s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708" y="2912973"/>
            <a:ext cx="4532923" cy="3399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86000" y="95283"/>
            <a:ext cx="70103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Рисунки учеников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84818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709" y="1027858"/>
            <a:ext cx="7285966" cy="4100294"/>
          </a:xfrm>
          <a:ln w="38100">
            <a:solidFill>
              <a:srgbClr val="0070C0"/>
            </a:solidFill>
          </a:ln>
        </p:spPr>
      </p:pic>
      <p:sp>
        <p:nvSpPr>
          <p:cNvPr id="16" name="Прямоугольник 15"/>
          <p:cNvSpPr/>
          <p:nvPr/>
        </p:nvSpPr>
        <p:spPr>
          <a:xfrm>
            <a:off x="286439" y="104528"/>
            <a:ext cx="116117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0" dirty="0" smtClean="0">
                <a:solidFill>
                  <a:srgbClr val="9933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Методику правополушарного рисования для тех, кто желает научиться рисовать с нуля, впервые разработала в конце 1970-х годов профессор </a:t>
            </a:r>
            <a:r>
              <a:rPr lang="ru-RU" i="0" dirty="0" err="1" smtClean="0">
                <a:solidFill>
                  <a:srgbClr val="9933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Бэтти</a:t>
            </a:r>
            <a:r>
              <a:rPr lang="ru-RU" i="0" dirty="0" smtClean="0">
                <a:solidFill>
                  <a:srgbClr val="9933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Эдвардс. В основу методики легли научные исследования нейрохирурга и лауреата Нобелевской премии Роджера </a:t>
            </a:r>
            <a:r>
              <a:rPr lang="ru-RU" i="0" dirty="0" err="1" smtClean="0">
                <a:solidFill>
                  <a:srgbClr val="9933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Сперри</a:t>
            </a:r>
            <a:r>
              <a:rPr lang="ru-RU" i="0" dirty="0" smtClean="0">
                <a:solidFill>
                  <a:srgbClr val="9933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6439" y="5287194"/>
            <a:ext cx="116117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Правополушарное рисование – метод создания произведений искусства, основанный на активизации работы правого полушария головного мозга. 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Суть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правополушарного рисования заключается во временном подавлении работы левого полушария и передачу ведущей роли в рисовании правому, более пригодному для этой деятельности. </a:t>
            </a:r>
          </a:p>
        </p:txBody>
      </p:sp>
    </p:spTree>
    <p:extLst>
      <p:ext uri="{BB962C8B-B14F-4D97-AF65-F5344CB8AC3E}">
        <p14:creationId xmlns:p14="http://schemas.microsoft.com/office/powerpoint/2010/main" val="380552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33469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78523" y="286603"/>
            <a:ext cx="10077157" cy="5328751"/>
          </a:xfrm>
          <a:solidFill>
            <a:schemeClr val="accent1">
              <a:alpha val="37000"/>
            </a:schemeClr>
          </a:solidFill>
          <a:ln w="38100">
            <a:solidFill>
              <a:srgbClr val="FFFF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Согласно методу Бетти Эдвард, рисование состоит из 5 базовых навыков и двух тренировочных. </a:t>
            </a:r>
            <a:r>
              <a:rPr lang="ru-RU" sz="3200" dirty="0">
                <a:solidFill>
                  <a:schemeClr val="tx1"/>
                </a:solidFill>
              </a:rPr>
              <a:t/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b="1" i="1" dirty="0">
                <a:solidFill>
                  <a:schemeClr val="tx1"/>
                </a:solidFill>
              </a:rPr>
              <a:t>Базовые навыки: </a:t>
            </a:r>
            <a:r>
              <a:rPr lang="ru-RU" sz="3200" dirty="0">
                <a:solidFill>
                  <a:schemeClr val="tx1"/>
                </a:solidFill>
              </a:rPr>
              <a:t/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1. Восприятие краёв.</a:t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2. Восприятие пространства.</a:t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3. Восприятие соотношений.</a:t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4. Восприятие света и тени.</a:t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5. Восприятие целостного образа.</a:t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b="1" i="1" dirty="0">
                <a:solidFill>
                  <a:schemeClr val="tx1"/>
                </a:solidFill>
              </a:rPr>
              <a:t>Тренировочные навыки: </a:t>
            </a:r>
            <a:br>
              <a:rPr lang="ru-RU" sz="3200" b="1" i="1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1. Рисование по памяти</a:t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2. Рисование при помощи воображения </a:t>
            </a: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19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3016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79939" y="754922"/>
            <a:ext cx="10960126" cy="433965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3810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Преимущества правополушарного рисования:</a:t>
            </a:r>
          </a:p>
          <a:p>
            <a: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1. При правополушарной живописи в работу очень быстро включается правое полушарие. Это возможность быстро научиться рисовать и значительно улучшить эффективность любой деятельности, ведь мозг начинает работать в полную силу, тогда как до этого он функционировал лишь наполовину.</a:t>
            </a:r>
          </a:p>
          <a:p>
            <a: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2. Короткий сеанс рисования позволяет быстро восстановиться и сбросить усталость.</a:t>
            </a:r>
          </a:p>
          <a:p>
            <a: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3. Правое полушарие отвечает за «взгляд художника». Воспринимается объем предметов, глубина картины, переходы цветов.</a:t>
            </a:r>
          </a:p>
          <a:p>
            <a:r>
              <a:rPr lang="ru-RU" sz="24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4. Метод использования правого полушария позволяет очень быстро освоить искусство рисования. Благодаря нескольким упражнениям появляется возможность делать то, что прежде было недостижимо: рисование пейзажей, портретов, натюрмортов.</a:t>
            </a:r>
          </a:p>
        </p:txBody>
      </p:sp>
    </p:spTree>
    <p:extLst>
      <p:ext uri="{BB962C8B-B14F-4D97-AF65-F5344CB8AC3E}">
        <p14:creationId xmlns:p14="http://schemas.microsoft.com/office/powerpoint/2010/main" val="260253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33469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97280" y="492295"/>
            <a:ext cx="10058400" cy="861146"/>
          </a:xfrm>
          <a:solidFill>
            <a:schemeClr val="accent1">
              <a:alpha val="37000"/>
            </a:schemeClr>
          </a:solidFill>
          <a:ln w="38100">
            <a:solidFill>
              <a:srgbClr val="FFFF0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В чём польза правополушарного </a:t>
            </a:r>
            <a:r>
              <a:rPr lang="ru-RU" b="1" dirty="0" smtClean="0">
                <a:solidFill>
                  <a:schemeClr val="tx1"/>
                </a:solidFill>
              </a:rPr>
              <a:t>рисования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06627" y="1532237"/>
            <a:ext cx="11331146" cy="4621427"/>
          </a:xfrm>
          <a:solidFill>
            <a:schemeClr val="bg1">
              <a:alpha val="68000"/>
            </a:schemeClr>
          </a:solidFill>
          <a:ln w="38100">
            <a:solidFill>
              <a:srgbClr val="FFFF00"/>
            </a:solidFill>
          </a:ln>
        </p:spPr>
        <p:txBody>
          <a:bodyPr>
            <a:normAutofit fontScale="85000" lnSpcReduction="10000"/>
          </a:bodyPr>
          <a:lstStyle/>
          <a:p>
            <a:pPr lvl="0">
              <a:buClr>
                <a:srgbClr val="92D050"/>
              </a:buClr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Блокируется работа левого полушария, которое мешает человеку реалистично изобразить тот или иной предмет. В момент перехода в правополушарный режим человеку становится намного легче сначала повторить очертания предмета или момент </a:t>
            </a:r>
            <a:r>
              <a:rPr lang="ru-RU" sz="2400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цветоперехода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в дальнейшем навык развивается настолько, что никакого труда не составляет полноценное рисование картин «с нуля</a:t>
            </a:r>
            <a:r>
              <a:rPr lang="ru-RU" sz="2400" b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b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использованием одного только воображения.</a:t>
            </a:r>
          </a:p>
          <a:p>
            <a:pPr lvl="0">
              <a:buClr>
                <a:srgbClr val="92D050"/>
              </a:buClr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Это волшебное путешествие к источнику своих собственных творческих способностей, приобретение чувства вдохновения. Рисование правым полушарием - это психологический тренинг креативности, снятие стереотипов восприятия, мышления, видения, а также тонкой синхронизации центральной нервной системы и моторики.</a:t>
            </a:r>
          </a:p>
          <a:p>
            <a:pPr lvl="0">
              <a:buClr>
                <a:srgbClr val="92D050"/>
              </a:buClr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«Активированное» правое полушарие остается рабочим и дальше, изменяя и перестраивая весь образ мышления человека, позволяет внести необходимую долю творчества в жизни и развитии детей, помогает достичь расслабленности и гармонии внутреннего мира.</a:t>
            </a:r>
          </a:p>
          <a:p>
            <a:pPr lvl="0">
              <a:buClr>
                <a:srgbClr val="92D050"/>
              </a:buClr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Гармонизация работы правого и левого полушарий с помощью тренинга по правополушарному рисованию не только раскрывает истинный потенциал детей и помогает ему легче усваивать материал, но и бережет от перегрузок и стрессов. Люди, у которых развиты оба полушария, меньше устают и имеют более высокую работоспособность.</a:t>
            </a:r>
          </a:p>
          <a:p>
            <a:pPr lvl="0">
              <a:buClr>
                <a:srgbClr val="92D050"/>
              </a:buClr>
              <a:buFont typeface="Wingdings" panose="05000000000000000000" pitchFamily="2" charset="2"/>
              <a:buChar char="v"/>
            </a:pP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764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30164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66801" y="221544"/>
            <a:ext cx="10058400" cy="878044"/>
          </a:xfrm>
          <a:solidFill>
            <a:schemeClr val="accent1">
              <a:alpha val="40000"/>
            </a:schemeClr>
          </a:solidFill>
          <a:ln w="38100"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u-RU" b="1" dirty="0" smtClean="0"/>
              <a:t>Этапы правополушарного рисования</a:t>
            </a:r>
            <a:endParaRPr lang="ru-RU" b="1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055077" y="1321133"/>
            <a:ext cx="10070124" cy="1187606"/>
          </a:xfrm>
          <a:solidFill>
            <a:schemeClr val="bg1">
              <a:alpha val="55000"/>
            </a:schemeClr>
          </a:solidFill>
          <a:ln w="38100">
            <a:solidFill>
              <a:srgbClr val="FFFF00"/>
            </a:solidFill>
          </a:ln>
        </p:spPr>
        <p:txBody>
          <a:bodyPr>
            <a:normAutofit/>
          </a:bodyPr>
          <a:lstStyle/>
          <a:p>
            <a:pPr>
              <a:buClr>
                <a:srgbClr val="0070C0"/>
              </a:buClr>
              <a:buFont typeface="Wingdings" panose="05000000000000000000" pitchFamily="2" charset="2"/>
              <a:buChar char="v"/>
            </a:pPr>
            <a:endParaRPr lang="ru-RU" dirty="0" smtClean="0"/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/>
              <a:t>1. На первом этапе следует начинать работу с детьми с упражнений, направленных на развитие межполушарных связей </a:t>
            </a:r>
            <a:r>
              <a:rPr lang="ru-RU" dirty="0" smtClean="0"/>
              <a:t>( перевернутое </a:t>
            </a:r>
            <a:r>
              <a:rPr lang="ru-RU" dirty="0"/>
              <a:t>рисование </a:t>
            </a:r>
            <a:r>
              <a:rPr lang="ru-RU" dirty="0" smtClean="0"/>
              <a:t>, зеркальное рисование)</a:t>
            </a:r>
          </a:p>
          <a:p>
            <a:pPr marL="0" indent="0">
              <a:buClr>
                <a:srgbClr val="0070C0"/>
              </a:buClr>
              <a:buNone/>
            </a:pPr>
            <a:endParaRPr lang="ru-RU" dirty="0" smtClean="0"/>
          </a:p>
        </p:txBody>
      </p:sp>
      <p:pic>
        <p:nvPicPr>
          <p:cNvPr id="2050" name="Picture 2" descr="C:\Users\Ильнур\Desktop\img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096" y="2877037"/>
            <a:ext cx="4083689" cy="294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Ильнур\Desktop\unname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421" y="2877038"/>
            <a:ext cx="3932439" cy="2949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80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30164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66801" y="221544"/>
            <a:ext cx="10058400" cy="878044"/>
          </a:xfrm>
          <a:solidFill>
            <a:schemeClr val="accent1">
              <a:alpha val="40000"/>
            </a:schemeClr>
          </a:solidFill>
          <a:ln w="38100"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u-RU" b="1" dirty="0" smtClean="0"/>
              <a:t>Этапы правополушарного рисования</a:t>
            </a:r>
            <a:endParaRPr lang="ru-RU" b="1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949569" y="1321132"/>
            <a:ext cx="10175632" cy="871083"/>
          </a:xfrm>
          <a:solidFill>
            <a:schemeClr val="bg1">
              <a:alpha val="55000"/>
            </a:schemeClr>
          </a:solidFill>
          <a:ln w="38100">
            <a:solidFill>
              <a:srgbClr val="FFFF00"/>
            </a:solidFill>
          </a:ln>
        </p:spPr>
        <p:txBody>
          <a:bodyPr>
            <a:normAutofit/>
          </a:bodyPr>
          <a:lstStyle/>
          <a:p>
            <a:pPr>
              <a:buClr>
                <a:srgbClr val="0070C0"/>
              </a:buClr>
              <a:buFont typeface="Wingdings" panose="05000000000000000000" pitchFamily="2" charset="2"/>
              <a:buChar char="v"/>
            </a:pPr>
            <a:endParaRPr lang="ru-RU" dirty="0" smtClean="0"/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 smtClean="0"/>
              <a:t>2. Крепим лист скотчем на жесткую основу, грунтуем бумагу белой гуашью</a:t>
            </a:r>
          </a:p>
          <a:p>
            <a:pPr marL="0" indent="0">
              <a:buClr>
                <a:srgbClr val="0070C0"/>
              </a:buClr>
              <a:buNone/>
            </a:pPr>
            <a:endParaRPr lang="ru-RU" dirty="0" smtClean="0"/>
          </a:p>
        </p:txBody>
      </p:sp>
      <p:pic>
        <p:nvPicPr>
          <p:cNvPr id="3075" name="Picture 3" descr="C:\Users\Ильнур\Desktop\рп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908" y="2438398"/>
            <a:ext cx="5146624" cy="3595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45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30164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66801" y="221544"/>
            <a:ext cx="10058400" cy="878044"/>
          </a:xfrm>
          <a:solidFill>
            <a:schemeClr val="accent1">
              <a:alpha val="40000"/>
            </a:schemeClr>
          </a:solidFill>
          <a:ln w="38100"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u-RU" b="1" dirty="0" smtClean="0"/>
              <a:t>Этапы правополушарного рисования</a:t>
            </a:r>
            <a:endParaRPr lang="ru-RU" b="1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949569" y="1321132"/>
            <a:ext cx="10175632" cy="1105545"/>
          </a:xfrm>
          <a:solidFill>
            <a:schemeClr val="bg1">
              <a:alpha val="55000"/>
            </a:schemeClr>
          </a:solidFill>
          <a:ln w="38100">
            <a:solidFill>
              <a:srgbClr val="FFFF00"/>
            </a:solidFill>
          </a:ln>
        </p:spPr>
        <p:txBody>
          <a:bodyPr>
            <a:normAutofit lnSpcReduction="10000"/>
          </a:bodyPr>
          <a:lstStyle/>
          <a:p>
            <a:pPr>
              <a:buClr>
                <a:srgbClr val="0070C0"/>
              </a:buClr>
              <a:buFont typeface="Wingdings" panose="05000000000000000000" pitchFamily="2" charset="2"/>
              <a:buChar char="v"/>
            </a:pPr>
            <a:endParaRPr lang="ru-RU" dirty="0" smtClean="0"/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 smtClean="0"/>
              <a:t>3. Изображение фона (горизонтальный, круговой, радужный, вертикальный и смешанный.)</a:t>
            </a:r>
          </a:p>
          <a:p>
            <a:pPr marL="0" indent="0">
              <a:buClr>
                <a:srgbClr val="0070C0"/>
              </a:buClr>
              <a:buNone/>
            </a:pPr>
            <a:endParaRPr lang="ru-RU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810" y="2665591"/>
            <a:ext cx="4815019" cy="352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C:\Users\Ильнур\Desktop\правополуш\1637777рг1365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851" y="2711322"/>
            <a:ext cx="2419282" cy="3499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Ильнур\Desktop\правополуш\16377ис771488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910" y="2711323"/>
            <a:ext cx="2552637" cy="3429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23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30164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19907" y="233267"/>
            <a:ext cx="9929447" cy="704579"/>
          </a:xfrm>
          <a:solidFill>
            <a:schemeClr val="accent1">
              <a:alpha val="40000"/>
            </a:schemeClr>
          </a:solidFill>
          <a:ln w="38100">
            <a:solidFill>
              <a:srgbClr val="FFFF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Этапы правополушарного рисования</a:t>
            </a:r>
            <a:endParaRPr lang="ru-RU" b="1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779585" y="1055076"/>
            <a:ext cx="10445261" cy="1101970"/>
          </a:xfrm>
          <a:solidFill>
            <a:schemeClr val="bg1">
              <a:alpha val="55000"/>
            </a:schemeClr>
          </a:solidFill>
          <a:ln w="38100">
            <a:solidFill>
              <a:srgbClr val="FFFF00"/>
            </a:solidFill>
          </a:ln>
        </p:spPr>
        <p:txBody>
          <a:bodyPr>
            <a:normAutofit fontScale="85000" lnSpcReduction="20000"/>
          </a:bodyPr>
          <a:lstStyle/>
          <a:p>
            <a:pPr marL="0" indent="0">
              <a:buClr>
                <a:srgbClr val="0070C0"/>
              </a:buClr>
              <a:buNone/>
            </a:pPr>
            <a:endParaRPr lang="ru-RU" dirty="0" smtClean="0"/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 smtClean="0"/>
              <a:t>4. начинаем осваивать техники изображения самих предметов правополушарного рисования. родной город, стога сена, деревья (сосны, елки, цветущая ветка яблони, кактусы, полевые цветы: маки, ромашки, васильки, одуванчики и т. д.)</a:t>
            </a:r>
          </a:p>
          <a:p>
            <a:pPr marL="0" indent="0">
              <a:buClr>
                <a:srgbClr val="0070C0"/>
              </a:buClr>
              <a:buNone/>
            </a:pPr>
            <a:endParaRPr lang="ru-RU" dirty="0" smtClean="0"/>
          </a:p>
        </p:txBody>
      </p:sp>
      <p:pic>
        <p:nvPicPr>
          <p:cNvPr id="5123" name="Picture 3" descr="C:\Users\Ильнур\Desktop\правополуш\163777724нк75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76" y="2426676"/>
            <a:ext cx="3341861" cy="3548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Ильнур\Desktop\правополуш\16377770876о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420" y="2465056"/>
            <a:ext cx="2861161" cy="3471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Ильнур\Desktop\правополуш\1637777097866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704" y="2429657"/>
            <a:ext cx="2692637" cy="356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670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470</TotalTime>
  <Words>541</Words>
  <Application>Microsoft Office PowerPoint</Application>
  <PresentationFormat>Произвольный</PresentationFormat>
  <Paragraphs>31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Ретро</vt:lpstr>
      <vt:lpstr>«Применение метода правополушарного рисования в художественно - эстетическом развитии ребенка»</vt:lpstr>
      <vt:lpstr>Презентация PowerPoint</vt:lpstr>
      <vt:lpstr>Согласно методу Бетти Эдвард, рисование состоит из 5 базовых навыков и двух тренировочных.  Базовые навыки:  1. Восприятие краёв. 2. Восприятие пространства. 3. Восприятие соотношений. 4. Восприятие света и тени. 5. Восприятие целостного образа. Тренировочные навыки:  1. Рисование по памяти 2. Рисование при помощи воображения  </vt:lpstr>
      <vt:lpstr>Презентация PowerPoint</vt:lpstr>
      <vt:lpstr>В чём польза правополушарного рисования</vt:lpstr>
      <vt:lpstr>Этапы правополушарного рисования</vt:lpstr>
      <vt:lpstr>Этапы правополушарного рисования</vt:lpstr>
      <vt:lpstr>Этапы правополушарного рисования</vt:lpstr>
      <vt:lpstr>Этапы правополушарного рисования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ПРАВОПОЛУШАРНОЕ РИСОВАНИЕ</dc:title>
  <dc:creator>Роман</dc:creator>
  <cp:lastModifiedBy>Ильнур</cp:lastModifiedBy>
  <cp:revision>30</cp:revision>
  <cp:lastPrinted>2020-02-23T09:26:26Z</cp:lastPrinted>
  <dcterms:created xsi:type="dcterms:W3CDTF">2020-02-23T07:58:36Z</dcterms:created>
  <dcterms:modified xsi:type="dcterms:W3CDTF">2021-12-01T10:51:39Z</dcterms:modified>
</cp:coreProperties>
</file>