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5" r:id="rId5"/>
    <p:sldId id="266" r:id="rId6"/>
    <p:sldId id="267" r:id="rId7"/>
    <p:sldId id="268" r:id="rId8"/>
    <p:sldId id="261" r:id="rId9"/>
    <p:sldId id="262" r:id="rId10"/>
    <p:sldId id="282" r:id="rId11"/>
    <p:sldId id="263" r:id="rId12"/>
    <p:sldId id="283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64" r:id="rId27"/>
    <p:sldId id="284" r:id="rId28"/>
    <p:sldId id="285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74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740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53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162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728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669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025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197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24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629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618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90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9517D-CA72-46A7-A275-54AB19C48D5B}" type="datetimeFigureOut">
              <a:rPr lang="en-US" smtClean="0"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186D9-53B2-4CC2-A5D4-01DEF78DE01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45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11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9.jpeg"/><Relationship Id="rId7" Type="http://schemas.openxmlformats.org/officeDocument/2006/relationships/image" Target="../media/image82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3.jpeg"/><Relationship Id="rId5" Type="http://schemas.openxmlformats.org/officeDocument/2006/relationships/image" Target="../media/image27.jpeg"/><Relationship Id="rId4" Type="http://schemas.openxmlformats.org/officeDocument/2006/relationships/image" Target="../media/image9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99.jpeg"/><Relationship Id="rId7" Type="http://schemas.openxmlformats.org/officeDocument/2006/relationships/image" Target="../media/image6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jpeg"/><Relationship Id="rId5" Type="http://schemas.openxmlformats.org/officeDocument/2006/relationships/image" Target="../media/image101.jpeg"/><Relationship Id="rId10" Type="http://schemas.openxmlformats.org/officeDocument/2006/relationships/image" Target="../media/image102.jpeg"/><Relationship Id="rId4" Type="http://schemas.openxmlformats.org/officeDocument/2006/relationships/image" Target="../media/image100.jpeg"/><Relationship Id="rId9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0820" y="2882788"/>
            <a:ext cx="6410772" cy="1307472"/>
          </a:xfrm>
        </p:spPr>
        <p:txBody>
          <a:bodyPr/>
          <a:lstStyle/>
          <a:p>
            <a:r>
              <a:rPr lang="ru-RU" b="1" dirty="0">
                <a:solidFill>
                  <a:srgbClr val="57745B"/>
                </a:solidFill>
                <a:latin typeface="+mn-lt"/>
              </a:rPr>
              <a:t>Растения.</a:t>
            </a:r>
            <a:endParaRPr lang="en-US" b="1" dirty="0">
              <a:solidFill>
                <a:srgbClr val="57745B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9495" y="4616389"/>
            <a:ext cx="5859960" cy="1562469"/>
          </a:xfrm>
        </p:spPr>
        <p:txBody>
          <a:bodyPr/>
          <a:lstStyle/>
          <a:p>
            <a:r>
              <a:rPr lang="ru-RU" dirty="0"/>
              <a:t>Презентацию подготовила</a:t>
            </a:r>
          </a:p>
          <a:p>
            <a:r>
              <a:rPr lang="ru-RU" dirty="0"/>
              <a:t>Учитель начальных классов</a:t>
            </a:r>
          </a:p>
          <a:p>
            <a:r>
              <a:rPr lang="ru-RU" dirty="0"/>
              <a:t>Хмелькова Юлия Викторовна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072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13808" y="451262"/>
            <a:ext cx="51895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3. Растут в садах и огородах.</a:t>
            </a:r>
          </a:p>
          <a:p>
            <a:r>
              <a:rPr lang="ru-RU" sz="2400" b="1" dirty="0"/>
              <a:t>4. Очищают воздух.</a:t>
            </a:r>
            <a:endParaRPr lang="ru-RU" dirty="0"/>
          </a:p>
        </p:txBody>
      </p:sp>
      <p:pic>
        <p:nvPicPr>
          <p:cNvPr id="3074" name="Picture 2" descr="https://i.pinimg.com/736x/a6/da/0d/a6da0daf2fcfde8aba8596ee900df6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08" y="2244436"/>
            <a:ext cx="3847014" cy="408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0436" y="1624084"/>
            <a:ext cx="1705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Огород</a:t>
            </a:r>
            <a:r>
              <a:rPr lang="ru-RU" dirty="0"/>
              <a:t> </a:t>
            </a:r>
          </a:p>
        </p:txBody>
      </p:sp>
      <p:pic>
        <p:nvPicPr>
          <p:cNvPr id="1026" name="Picture 2" descr="http://i.mycdn.me/i?r=AzEPZsRbOZEKgBhR0XGMT1RkMzKsIMzHG5W61xpgZoP-q6aKTM5SRkZCeTgDn6uOy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66" y="2244435"/>
            <a:ext cx="3916819" cy="408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00299" y="1808750"/>
            <a:ext cx="1119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Сад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4250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867" y="109183"/>
            <a:ext cx="8325133" cy="90075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Дикорастущие растения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1310" y="963233"/>
            <a:ext cx="3702452" cy="1500187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b="1" dirty="0"/>
              <a:t>Растения, которые никто не сажает. </a:t>
            </a:r>
          </a:p>
          <a:p>
            <a:pPr marL="457200" indent="-457200">
              <a:buAutoNum type="arabicPeriod"/>
            </a:pPr>
            <a:r>
              <a:rPr lang="ru-RU" b="1" dirty="0"/>
              <a:t>Их можно встретить в лесу, на лугу, в водоемах.</a:t>
            </a:r>
          </a:p>
          <a:p>
            <a:pPr marL="457200" indent="-457200">
              <a:buAutoNum type="arabicPeriod"/>
            </a:pPr>
            <a:r>
              <a:rPr lang="ru-RU" b="1" dirty="0"/>
              <a:t>Человек за ними не ухаживает.</a:t>
            </a:r>
          </a:p>
          <a:p>
            <a:pPr marL="457200" indent="-457200">
              <a:buAutoNum type="arabicPeriod"/>
            </a:pPr>
            <a:endParaRPr lang="ru-RU" b="1" dirty="0"/>
          </a:p>
        </p:txBody>
      </p:sp>
      <p:pic>
        <p:nvPicPr>
          <p:cNvPr id="5124" name="Picture 4" descr="https://im0-tub-ru.yandex.net/i?id=574d5d780f008c258b1f2e9105e0c730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853" y="3926623"/>
            <a:ext cx="3835673" cy="287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c.pxhere.com/images/56/b4/0f9a991a57528b1bb641e9a2fa25-1419831.jpg!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23" y="4063725"/>
            <a:ext cx="3649877" cy="273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mg3.goodfon.ru/original/1920x1408/3/b8/rossiya-les-derevya-eli-tayg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819" y="1116246"/>
            <a:ext cx="3397242" cy="249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09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33346" y="212814"/>
            <a:ext cx="3634214" cy="2289008"/>
          </a:xfrm>
        </p:spPr>
        <p:txBody>
          <a:bodyPr>
            <a:normAutofit fontScale="92500" lnSpcReduction="10000"/>
          </a:bodyPr>
          <a:lstStyle/>
          <a:p>
            <a:r>
              <a:rPr lang="ru-RU" sz="2900" dirty="0"/>
              <a:t>Они нужны чтобы: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900" dirty="0"/>
              <a:t>Очищать воздух;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900" dirty="0"/>
              <a:t>Строить;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900" dirty="0"/>
              <a:t>Делать лекарства;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900" dirty="0"/>
              <a:t>Давать еду</a:t>
            </a:r>
          </a:p>
          <a:p>
            <a:endParaRPr lang="ru-RU" dirty="0"/>
          </a:p>
        </p:txBody>
      </p:sp>
      <p:pic>
        <p:nvPicPr>
          <p:cNvPr id="4" name="Picture 4" descr="https://plotpv.ru/images/stories/stat/el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725" y="751469"/>
            <a:ext cx="2289040" cy="245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67560" y="382137"/>
            <a:ext cx="2954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Растения очищают воздух</a:t>
            </a:r>
          </a:p>
        </p:txBody>
      </p:sp>
      <p:pic>
        <p:nvPicPr>
          <p:cNvPr id="2050" name="Picture 2" descr="https://images.ru.prom.st/700014273_w640_h640_pilomaterial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27" y="4522457"/>
            <a:ext cx="3236577" cy="2124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6979" y="3889612"/>
            <a:ext cx="2552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Деревянные материалы для строительства</a:t>
            </a:r>
          </a:p>
        </p:txBody>
      </p:sp>
      <p:pic>
        <p:nvPicPr>
          <p:cNvPr id="9" name="Picture 6" descr="https://altailife.ru/upload/iblock/36d/36da9559037d233c3afdc9018f0245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665" y="4737713"/>
            <a:ext cx="1908748" cy="190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359857" y="3766782"/>
            <a:ext cx="1651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Лекарства из ромашки.</a:t>
            </a:r>
          </a:p>
        </p:txBody>
      </p:sp>
      <p:pic>
        <p:nvPicPr>
          <p:cNvPr id="2052" name="Picture 4" descr="https://img.yle.fi/uutiset/arkisto/article5409066.ece/ALTERNATES/w940h529/puolukan%20poiminta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8" r="16801"/>
          <a:stretch/>
        </p:blipFill>
        <p:spPr bwMode="auto">
          <a:xfrm>
            <a:off x="3792355" y="4522457"/>
            <a:ext cx="1905352" cy="208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carmolis.ru/assets/images/herbs/Camomil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931" y="4302886"/>
            <a:ext cx="2166938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903260" y="3889612"/>
            <a:ext cx="1446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Сбор ягод в лесу</a:t>
            </a:r>
          </a:p>
        </p:txBody>
      </p:sp>
    </p:spTree>
    <p:extLst>
      <p:ext uri="{BB962C8B-B14F-4D97-AF65-F5344CB8AC3E}">
        <p14:creationId xmlns:p14="http://schemas.microsoft.com/office/powerpoint/2010/main" val="1665903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09183"/>
            <a:ext cx="9144000" cy="90075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Чем отличается ель от яблони?</a:t>
            </a:r>
          </a:p>
        </p:txBody>
      </p:sp>
      <p:pic>
        <p:nvPicPr>
          <p:cNvPr id="3074" name="Picture 2" descr="https://agrognom.ru/wp-content/uploads/2018/09/2-1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3" t="13478" r="4363"/>
          <a:stretch/>
        </p:blipFill>
        <p:spPr bwMode="auto">
          <a:xfrm>
            <a:off x="928048" y="1050878"/>
            <a:ext cx="2988859" cy="33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lotpv.ru/images/stories/stat/el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355" y="1050878"/>
            <a:ext cx="3128356" cy="33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2263" y="4408228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8048" y="4408228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2263" y="5031139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2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28048" y="5053549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32262" y="5699543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3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28047" y="569954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49921" y="4481128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59355" y="443086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745706" y="507458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329449" y="5126449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63570" y="5699543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3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759355" y="569954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002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grognom.ru/wp-content/uploads/2018/09/2-1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3" t="13478" r="4363"/>
          <a:stretch/>
        </p:blipFill>
        <p:spPr bwMode="auto">
          <a:xfrm>
            <a:off x="1688911" y="354842"/>
            <a:ext cx="1644556" cy="184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lotpv.ru/images/stories/stat/el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234" y="354842"/>
            <a:ext cx="1564178" cy="184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57599" y="2387176"/>
            <a:ext cx="1815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Общее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6854" y="2618008"/>
            <a:ext cx="3070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/>
              <a:t>Дерево</a:t>
            </a:r>
          </a:p>
          <a:p>
            <a:pPr marL="342900" indent="-342900">
              <a:buAutoNum type="arabicPeriod"/>
            </a:pPr>
            <a:r>
              <a:rPr lang="ru-RU" sz="2400" dirty="0"/>
              <a:t>Приносит пользу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3302" y="3435358"/>
            <a:ext cx="3063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1. Дает плоды</a:t>
            </a:r>
          </a:p>
          <a:p>
            <a:endParaRPr lang="ru-RU" sz="2400" b="1" dirty="0"/>
          </a:p>
          <a:p>
            <a:r>
              <a:rPr lang="ru-RU" sz="2400" b="1" dirty="0"/>
              <a:t>2. Очищает воздух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5063" y="3449005"/>
            <a:ext cx="2197290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2124" y="4116849"/>
            <a:ext cx="265448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179929" y="4816985"/>
            <a:ext cx="1815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Различия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3302" y="5486400"/>
            <a:ext cx="4101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1. Растет в саду.</a:t>
            </a:r>
          </a:p>
          <a:p>
            <a:endParaRPr lang="ru-RU" sz="2400" dirty="0"/>
          </a:p>
          <a:p>
            <a:r>
              <a:rPr lang="ru-RU" sz="2400" dirty="0"/>
              <a:t>2. За ней ухаживает человек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50126" y="5460705"/>
            <a:ext cx="2361064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50126" y="6153848"/>
            <a:ext cx="3753134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869592" y="2618008"/>
            <a:ext cx="3275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/>
              <a:t>Дерево</a:t>
            </a:r>
          </a:p>
          <a:p>
            <a:pPr marL="342900" indent="-342900">
              <a:buAutoNum type="arabicPeriod"/>
            </a:pPr>
            <a:r>
              <a:rPr lang="ru-RU" sz="2400" dirty="0"/>
              <a:t>Приносит пользу.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869592" y="3449005"/>
            <a:ext cx="265448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869592" y="3449005"/>
            <a:ext cx="41652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/>
              <a:t>Очищает воздух.</a:t>
            </a:r>
          </a:p>
          <a:p>
            <a:pPr marL="342900" indent="-342900">
              <a:buAutoNum type="arabicPeriod"/>
            </a:pPr>
            <a:endParaRPr lang="ru-RU" sz="2400" dirty="0"/>
          </a:p>
          <a:p>
            <a:pPr marL="342900" indent="-342900">
              <a:buAutoNum type="arabicPeriod"/>
            </a:pPr>
            <a:r>
              <a:rPr lang="ru-RU" sz="2400" dirty="0"/>
              <a:t>Материал для стройки</a:t>
            </a:r>
            <a:r>
              <a:rPr lang="ru-RU" dirty="0"/>
              <a:t>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869591" y="4141867"/>
            <a:ext cx="3564725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4869591" y="5327849"/>
            <a:ext cx="3796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/>
              <a:t>Растет в лесу.</a:t>
            </a:r>
          </a:p>
          <a:p>
            <a:pPr marL="342900" indent="-342900">
              <a:buAutoNum type="arabicPeriod"/>
            </a:pPr>
            <a:endParaRPr lang="ru-RU" sz="2400" dirty="0"/>
          </a:p>
          <a:p>
            <a:pPr marL="342900" indent="-342900">
              <a:buAutoNum type="arabicPeriod"/>
            </a:pPr>
            <a:r>
              <a:rPr lang="ru-RU" sz="2400" dirty="0"/>
              <a:t>Не ухаживает человек.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869592" y="5316306"/>
            <a:ext cx="265448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903713" y="6086564"/>
            <a:ext cx="3530603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Picture 4" descr="https://faneraosb.ru/wa-data/public/shop/products/31/04/431/images/835/835.9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260" y="3818059"/>
            <a:ext cx="861528" cy="81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579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09183"/>
            <a:ext cx="9144000" cy="900751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/>
              <a:t>Чем отличается орешник от малины?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263" y="4408228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8048" y="4408228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2263" y="5031139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2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28048" y="5053549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32262" y="5699543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3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28047" y="569954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49921" y="4481128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59355" y="443086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745706" y="507458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329449" y="5126449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63570" y="5699543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3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759355" y="569954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whatflower.ru/images/wp-content/uploads/2020/05/derevo-leschin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4" t="8315" r="23968" b="4635"/>
          <a:stretch/>
        </p:blipFill>
        <p:spPr bwMode="auto">
          <a:xfrm>
            <a:off x="239030" y="1337481"/>
            <a:ext cx="2327425" cy="278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4.goodfon.ru/original/1920x1408/e/f2/orekhi-funduk-listia-mak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923" y="2321625"/>
            <a:ext cx="146508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2.goodfon.ru/original/1920x1313/0/ee/priroda-sad-kust-listya-yagod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663" y="2321625"/>
            <a:ext cx="1567615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get-zen_doc/1534997/pub_5d91c4b35eb26800ad0fa11d_5d91c573c7e50c00afa96f25/scale_120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6" t="18149" r="15865" b="13940"/>
          <a:stretch/>
        </p:blipFill>
        <p:spPr bwMode="auto">
          <a:xfrm>
            <a:off x="6782937" y="1337481"/>
            <a:ext cx="2156348" cy="278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9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57599" y="2387176"/>
            <a:ext cx="1815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Общее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6854" y="2618008"/>
            <a:ext cx="3070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/>
              <a:t>Кустарник</a:t>
            </a:r>
          </a:p>
          <a:p>
            <a:pPr marL="342900" indent="-342900">
              <a:buAutoNum type="arabicPeriod"/>
            </a:pPr>
            <a:r>
              <a:rPr lang="ru-RU" sz="2400" dirty="0"/>
              <a:t>Приносит пользу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3302" y="3435358"/>
            <a:ext cx="3063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1. Дает орехи</a:t>
            </a:r>
          </a:p>
          <a:p>
            <a:endParaRPr lang="ru-RU" sz="2400" b="1" dirty="0"/>
          </a:p>
          <a:p>
            <a:r>
              <a:rPr lang="ru-RU" sz="2400" b="1" dirty="0"/>
              <a:t>2. Очищает воздух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5063" y="3449005"/>
            <a:ext cx="2197290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2124" y="4116849"/>
            <a:ext cx="265448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179929" y="4816985"/>
            <a:ext cx="1815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Различия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3301" y="5486400"/>
            <a:ext cx="4421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1. Растет в лесу.</a:t>
            </a:r>
          </a:p>
          <a:p>
            <a:endParaRPr lang="ru-RU" sz="2400" dirty="0"/>
          </a:p>
          <a:p>
            <a:r>
              <a:rPr lang="ru-RU" sz="2400" dirty="0"/>
              <a:t>2. Не ухаживает человек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50126" y="5460705"/>
            <a:ext cx="2361064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50126" y="6153848"/>
            <a:ext cx="3753134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869592" y="2618008"/>
            <a:ext cx="3275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/>
              <a:t>Кустарник</a:t>
            </a:r>
          </a:p>
          <a:p>
            <a:pPr marL="342900" indent="-342900">
              <a:buAutoNum type="arabicPeriod"/>
            </a:pPr>
            <a:r>
              <a:rPr lang="ru-RU" sz="2400" dirty="0"/>
              <a:t>Приносит пользу.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869592" y="3449005"/>
            <a:ext cx="265448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869592" y="3435357"/>
            <a:ext cx="41652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/>
              <a:t>Дает ягоды</a:t>
            </a:r>
          </a:p>
          <a:p>
            <a:pPr marL="342900" indent="-342900">
              <a:buAutoNum type="arabicPeriod"/>
            </a:pPr>
            <a:endParaRPr lang="ru-RU" sz="2400" b="1" dirty="0"/>
          </a:p>
          <a:p>
            <a:pPr marL="342900" indent="-342900">
              <a:buAutoNum type="arabicPeriod"/>
            </a:pPr>
            <a:r>
              <a:rPr lang="ru-RU" sz="2400" b="1" dirty="0"/>
              <a:t>Очищает воздух</a:t>
            </a:r>
            <a:r>
              <a:rPr lang="ru-RU" sz="2400" dirty="0"/>
              <a:t>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869591" y="4141867"/>
            <a:ext cx="3564725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4869591" y="5327849"/>
            <a:ext cx="3796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/>
              <a:t>Растет в саду.</a:t>
            </a:r>
          </a:p>
          <a:p>
            <a:pPr marL="342900" indent="-342900">
              <a:buAutoNum type="arabicPeriod"/>
            </a:pPr>
            <a:endParaRPr lang="ru-RU" sz="2400" dirty="0"/>
          </a:p>
          <a:p>
            <a:pPr marL="342900" indent="-342900">
              <a:buAutoNum type="arabicPeriod"/>
            </a:pPr>
            <a:r>
              <a:rPr lang="ru-RU" sz="2400" dirty="0"/>
              <a:t>Ухаживает человек.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869592" y="5316306"/>
            <a:ext cx="265448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903713" y="6086564"/>
            <a:ext cx="3530603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https://whatflower.ru/images/wp-content/uploads/2020/05/derevo-leschin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4" t="8315" r="23968" b="4635"/>
          <a:stretch/>
        </p:blipFill>
        <p:spPr bwMode="auto">
          <a:xfrm>
            <a:off x="610500" y="137997"/>
            <a:ext cx="1880217" cy="224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https://avatars.mds.yandex.net/get-zen_doc/1534997/pub_5d91c4b35eb26800ad0fa11d_5d91c573c7e50c00afa96f25/scale_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6" t="18149" r="15865" b="13940"/>
          <a:stretch/>
        </p:blipFill>
        <p:spPr bwMode="auto">
          <a:xfrm>
            <a:off x="5788540" y="249361"/>
            <a:ext cx="1908797" cy="2240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000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09183"/>
            <a:ext cx="9144000" cy="106452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/>
              <a:t>Чем отличается одуванчик и помидор?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263" y="4408228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8048" y="4408228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2263" y="5031139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2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28048" y="5053549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32262" y="5699543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3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28047" y="569954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49921" y="4481128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59355" y="443086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745706" y="507458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329449" y="5126449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63570" y="5699543"/>
            <a:ext cx="395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3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759355" y="5699543"/>
            <a:ext cx="2866030" cy="54591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s://yt3.ggpht.com/a/AATXAJwNiZU-vpW2hbL5FfR3NukxcKggQLboMeDXHw=s900-c-k-c0xffffffff-no-rj-m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2" t="10584" r="17711" b="8513"/>
          <a:stretch/>
        </p:blipFill>
        <p:spPr bwMode="auto">
          <a:xfrm>
            <a:off x="1071348" y="1119116"/>
            <a:ext cx="2579428" cy="299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humbs.dreamstime.com/b/%D1%86%D0%B2%D0%B5%D1%82%D0%BA%D0%B8-%D0%BE-%D1%83%D0%B2%D0%B0%D0%BD%D1%87%D0%B8%D0%BA%D0%B0-%D0%B7%D0%BD%D0%B0%D1%87%D0%BE%D0%BA-%D0%B2%D0%B5%D0%BA%D1%82%D0%BE%D1%80%D0%B0-570002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3" t="7637" r="5148" b="4958"/>
          <a:stretch/>
        </p:blipFill>
        <p:spPr bwMode="auto">
          <a:xfrm>
            <a:off x="5815507" y="1119115"/>
            <a:ext cx="2726427" cy="299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901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57599" y="2387176"/>
            <a:ext cx="1815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Общее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124" y="2618008"/>
            <a:ext cx="3565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/>
              <a:t>Травянистое растение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79929" y="3092646"/>
            <a:ext cx="1815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Различия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3301" y="3583207"/>
            <a:ext cx="44218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1. Растет в огороде</a:t>
            </a:r>
          </a:p>
          <a:p>
            <a:endParaRPr lang="ru-RU" sz="2400" dirty="0"/>
          </a:p>
          <a:p>
            <a:r>
              <a:rPr lang="ru-RU" sz="2400" dirty="0"/>
              <a:t>2. Ухаживает человек.</a:t>
            </a:r>
          </a:p>
          <a:p>
            <a:endParaRPr lang="ru-RU" sz="2400" dirty="0"/>
          </a:p>
          <a:p>
            <a:r>
              <a:rPr lang="ru-RU" sz="2400" dirty="0"/>
              <a:t>3. Дает плоды.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50125" y="3583207"/>
            <a:ext cx="2647665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43301" y="4998979"/>
            <a:ext cx="2210936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869592" y="2618008"/>
            <a:ext cx="3796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/>
              <a:t>Травянистое растение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70645" y="3506262"/>
            <a:ext cx="37967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/>
              <a:t>Растет везде (в лесу, на лугу, в деревнях, в городе).</a:t>
            </a:r>
          </a:p>
          <a:p>
            <a:pPr marL="342900" indent="-342900">
              <a:buAutoNum type="arabicPeriod"/>
            </a:pPr>
            <a:endParaRPr lang="ru-RU" sz="2400" dirty="0"/>
          </a:p>
          <a:p>
            <a:pPr marL="342900" indent="-342900">
              <a:buAutoNum type="arabicPeriod"/>
            </a:pPr>
            <a:r>
              <a:rPr lang="ru-RU" sz="2400" dirty="0"/>
              <a:t>Человек не ухаживает.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770645" y="3506262"/>
            <a:ext cx="3663671" cy="129015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70645" y="4935344"/>
            <a:ext cx="3530603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2" descr="https://yt3.ggpht.com/a/AATXAJwNiZU-vpW2hbL5FfR3NukxcKggQLboMeDXHw=s900-c-k-c0xffffffff-no-rj-m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2" t="10584" r="17711" b="8513"/>
          <a:stretch/>
        </p:blipFill>
        <p:spPr bwMode="auto">
          <a:xfrm>
            <a:off x="923279" y="469133"/>
            <a:ext cx="1775113" cy="206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https://thumbs.dreamstime.com/b/%D1%86%D0%B2%D0%B5%D1%82%D0%BA%D0%B8-%D0%BE-%D1%83%D0%B2%D0%B0%D0%BD%D1%87%D0%B8%D0%BA%D0%B0-%D0%B7%D0%BD%D0%B0%D1%87%D0%BE%D0%BA-%D0%B2%D0%B5%D0%BA%D1%82%D0%BE%D1%80%D0%B0-570002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3" t="7637" r="5148" b="4958"/>
          <a:stretch/>
        </p:blipFill>
        <p:spPr bwMode="auto">
          <a:xfrm>
            <a:off x="5620335" y="469133"/>
            <a:ext cx="1773975" cy="206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150126" y="4273200"/>
            <a:ext cx="3029803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0723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26695"/>
          </a:xfrm>
        </p:spPr>
        <p:txBody>
          <a:bodyPr/>
          <a:lstStyle/>
          <a:p>
            <a:pPr algn="ctr"/>
            <a:r>
              <a:rPr lang="ru-RU" dirty="0"/>
              <a:t>Культурные растения.</a:t>
            </a:r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1705970" y="1091821"/>
            <a:ext cx="2866030" cy="873457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77922" y="2008523"/>
            <a:ext cx="18560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Деревья</a:t>
            </a:r>
          </a:p>
          <a:p>
            <a:pPr marL="514350" indent="-514350">
              <a:buAutoNum type="arabicPeriod"/>
            </a:pPr>
            <a:r>
              <a:rPr lang="ru-RU" sz="2800" dirty="0"/>
              <a:t>Яблоня</a:t>
            </a:r>
          </a:p>
          <a:p>
            <a:pPr marL="514350" indent="-514350">
              <a:buAutoNum type="arabicPeriod"/>
            </a:pPr>
            <a:r>
              <a:rPr lang="ru-RU" sz="2800" dirty="0"/>
              <a:t>Груша</a:t>
            </a:r>
          </a:p>
          <a:p>
            <a:pPr marL="514350" indent="-514350">
              <a:buAutoNum type="arabicPeriod"/>
            </a:pPr>
            <a:r>
              <a:rPr lang="ru-RU" sz="2800" dirty="0"/>
              <a:t>…</a:t>
            </a:r>
          </a:p>
          <a:p>
            <a:pPr marL="514350" indent="-514350">
              <a:buAutoNum type="arabicPeriod"/>
            </a:pPr>
            <a:r>
              <a:rPr lang="ru-RU" sz="2800" dirty="0"/>
              <a:t>… </a:t>
            </a:r>
          </a:p>
          <a:p>
            <a:pPr marL="514350" indent="-514350">
              <a:buAutoNum type="arabicPeriod"/>
            </a:pPr>
            <a:endParaRPr lang="ru-RU" sz="2800" dirty="0"/>
          </a:p>
        </p:txBody>
      </p:sp>
      <p:pic>
        <p:nvPicPr>
          <p:cNvPr id="1026" name="Picture 2" descr="https://cdn.pixabay.com/photo/2018/08/24/15/32/plums-3628167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19" y="4889263"/>
            <a:ext cx="1243806" cy="1778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zen_doc/1894366/pub_5cebad4fd2421400b4588c76_5cebaf3e459d3300af992bb3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655" y="4838829"/>
            <a:ext cx="1248770" cy="1829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>
            <a:stCxn id="2" idx="2"/>
          </p:cNvCxnSpPr>
          <p:nvPr/>
        </p:nvCxnSpPr>
        <p:spPr>
          <a:xfrm>
            <a:off x="4572000" y="1091821"/>
            <a:ext cx="0" cy="91670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61815" y="2179485"/>
            <a:ext cx="26476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Кустарники</a:t>
            </a:r>
          </a:p>
          <a:p>
            <a:pPr marL="342900" indent="-342900">
              <a:buAutoNum type="arabicPeriod"/>
            </a:pPr>
            <a:r>
              <a:rPr lang="ru-RU" sz="2800" dirty="0"/>
              <a:t>Крыжовник</a:t>
            </a:r>
          </a:p>
          <a:p>
            <a:pPr marL="342900" indent="-342900">
              <a:buAutoNum type="arabicPeriod"/>
            </a:pPr>
            <a:r>
              <a:rPr lang="ru-RU" sz="2800" dirty="0"/>
              <a:t>Смородина</a:t>
            </a:r>
          </a:p>
          <a:p>
            <a:pPr marL="342900" indent="-342900">
              <a:buAutoNum type="arabicPeriod"/>
            </a:pPr>
            <a:r>
              <a:rPr lang="ru-RU" sz="2800" dirty="0"/>
              <a:t>…</a:t>
            </a:r>
          </a:p>
          <a:p>
            <a:pPr marL="342900" indent="-342900">
              <a:buAutoNum type="arabicPeriod"/>
            </a:pPr>
            <a:r>
              <a:rPr lang="ru-RU" sz="2800" dirty="0"/>
              <a:t>…</a:t>
            </a:r>
          </a:p>
        </p:txBody>
      </p:sp>
      <p:pic>
        <p:nvPicPr>
          <p:cNvPr id="1030" name="Picture 6" descr="https://cdn.pixabay.com/photo/2018/03/04/23/21/fruit-3199583_128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0" r="17685"/>
          <a:stretch/>
        </p:blipFill>
        <p:spPr bwMode="auto">
          <a:xfrm>
            <a:off x="3289111" y="4867573"/>
            <a:ext cx="1310186" cy="177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emiramisgardens.ru/upload/iblock/4be/4beeff241fe88a65b42c4f5751b894c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77"/>
          <a:stretch/>
        </p:blipFill>
        <p:spPr bwMode="auto">
          <a:xfrm>
            <a:off x="4762959" y="4838829"/>
            <a:ext cx="1146521" cy="177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 стрелкой 13"/>
          <p:cNvCxnSpPr/>
          <p:nvPr/>
        </p:nvCxnSpPr>
        <p:spPr>
          <a:xfrm>
            <a:off x="4572000" y="1102057"/>
            <a:ext cx="2852382" cy="863221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523630" y="2179485"/>
            <a:ext cx="262037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Травы</a:t>
            </a:r>
          </a:p>
          <a:p>
            <a:pPr marL="342900" indent="-342900">
              <a:buAutoNum type="arabicPeriod"/>
            </a:pPr>
            <a:r>
              <a:rPr lang="ru-RU" sz="2800" dirty="0"/>
              <a:t>Помидор</a:t>
            </a:r>
          </a:p>
          <a:p>
            <a:pPr marL="342900" indent="-342900">
              <a:buAutoNum type="arabicPeriod"/>
            </a:pPr>
            <a:r>
              <a:rPr lang="ru-RU" sz="2800" dirty="0"/>
              <a:t>Огурец</a:t>
            </a:r>
          </a:p>
          <a:p>
            <a:pPr marL="342900" indent="-342900">
              <a:buAutoNum type="arabicPeriod"/>
            </a:pPr>
            <a:r>
              <a:rPr lang="ru-RU" sz="2800" dirty="0"/>
              <a:t>…</a:t>
            </a:r>
          </a:p>
          <a:p>
            <a:pPr marL="342900" indent="-342900">
              <a:buAutoNum type="arabicPeriod"/>
            </a:pPr>
            <a:r>
              <a:rPr lang="ru-RU" sz="2800" dirty="0"/>
              <a:t>…</a:t>
            </a:r>
          </a:p>
        </p:txBody>
      </p:sp>
      <p:pic>
        <p:nvPicPr>
          <p:cNvPr id="1036" name="Picture 12" descr="https://i4.imageban.ru/out/2016/07/29/05c5f5250b86895904ee11f7637a99a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561" y="4849772"/>
            <a:ext cx="1119116" cy="180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xn----7sboarlkjvmuj4j.xn--p1ai/images/cms/data/goroh_karamel_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503" y="4838829"/>
            <a:ext cx="1255541" cy="180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195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14375" y="500063"/>
            <a:ext cx="6929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00B05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Окружающий </a:t>
            </a:r>
            <a:r>
              <a:rPr lang="ru-RU" sz="3600" b="1" dirty="0">
                <a:solidFill>
                  <a:srgbClr val="00B05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мир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1472" y="1857364"/>
            <a:ext cx="3929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</a:rPr>
              <a:t>Объекты природы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43500" y="1928813"/>
            <a:ext cx="36433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</a:rPr>
              <a:t>Предметы, сделанные руками человека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34" y="3357562"/>
            <a:ext cx="1857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9900FF"/>
                </a:solidFill>
              </a:rPr>
              <a:t>Живая природа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43240" y="3357562"/>
            <a:ext cx="20002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rgbClr val="7030A0"/>
                  </a:solidFill>
                </a:ln>
                <a:solidFill>
                  <a:srgbClr val="9900FF"/>
                </a:solidFill>
              </a:rPr>
              <a:t>Неживая природа</a:t>
            </a:r>
          </a:p>
        </p:txBody>
      </p:sp>
      <p:sp>
        <p:nvSpPr>
          <p:cNvPr id="11" name="Стрелка вниз 10"/>
          <p:cNvSpPr>
            <a:spLocks noChangeArrowheads="1"/>
          </p:cNvSpPr>
          <p:nvPr/>
        </p:nvSpPr>
        <p:spPr bwMode="auto">
          <a:xfrm>
            <a:off x="5929313" y="1285875"/>
            <a:ext cx="357187" cy="642938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2" name="Стрелка вниз 11"/>
          <p:cNvSpPr>
            <a:spLocks noChangeArrowheads="1"/>
          </p:cNvSpPr>
          <p:nvPr/>
        </p:nvSpPr>
        <p:spPr bwMode="auto">
          <a:xfrm>
            <a:off x="2928938" y="1357313"/>
            <a:ext cx="357187" cy="64293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" name="Стрелка вниз 12"/>
          <p:cNvSpPr>
            <a:spLocks noChangeArrowheads="1"/>
          </p:cNvSpPr>
          <p:nvPr/>
        </p:nvSpPr>
        <p:spPr bwMode="auto">
          <a:xfrm>
            <a:off x="1285875" y="2643188"/>
            <a:ext cx="357188" cy="500062"/>
          </a:xfrm>
          <a:prstGeom prst="downArrow">
            <a:avLst>
              <a:gd name="adj1" fmla="val 50000"/>
              <a:gd name="adj2" fmla="val 4999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4" name="Стрелка вниз 13"/>
          <p:cNvSpPr>
            <a:spLocks noChangeArrowheads="1"/>
          </p:cNvSpPr>
          <p:nvPr/>
        </p:nvSpPr>
        <p:spPr bwMode="auto">
          <a:xfrm>
            <a:off x="3786188" y="2714625"/>
            <a:ext cx="357187" cy="500063"/>
          </a:xfrm>
          <a:prstGeom prst="downArrow">
            <a:avLst>
              <a:gd name="adj1" fmla="val 50000"/>
              <a:gd name="adj2" fmla="val 4999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man Old Style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28" name="Picture 4" descr="https://cdn.discordapp.com/attachments/510168335296757793/557281555521863697/solnce_kartinka_na_prozrachnom_fone_1_16194248-1024x10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068" y="4447555"/>
            <a:ext cx="1966178" cy="192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myremdom.ru/upload/vk/img/7766_HZqybWNZmU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637287"/>
            <a:ext cx="3190410" cy="203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top10a.ru/wp-content/uploads/2020/01/37982_or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74" y="4447555"/>
            <a:ext cx="1995989" cy="163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68616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040593"/>
          </a:xfrm>
        </p:spPr>
        <p:txBody>
          <a:bodyPr/>
          <a:lstStyle/>
          <a:p>
            <a:pPr algn="ctr"/>
            <a:r>
              <a:rPr lang="ru-RU" b="1" dirty="0"/>
              <a:t>Культурные растения</a:t>
            </a:r>
            <a:r>
              <a:rPr lang="ru-RU" dirty="0"/>
              <a:t>.</a:t>
            </a:r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1487606" y="1040593"/>
            <a:ext cx="3084394" cy="47430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2263" y="1604032"/>
            <a:ext cx="1699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Овощные</a:t>
            </a:r>
          </a:p>
        </p:txBody>
      </p:sp>
      <p:pic>
        <p:nvPicPr>
          <p:cNvPr id="2050" name="Picture 2" descr="https://yt3.ggpht.com/a/AATXAJwNiZU-vpW2hbL5FfR3NukxcKggQLboMeDXHw=s900-c-k-c0xffffffff-no-rj-m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0" t="11786" r="18444" b="10934"/>
          <a:stretch/>
        </p:blipFill>
        <p:spPr bwMode="auto">
          <a:xfrm>
            <a:off x="532263" y="2126480"/>
            <a:ext cx="1481606" cy="169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 стрелкой 7"/>
          <p:cNvCxnSpPr>
            <a:stCxn id="2" idx="2"/>
          </p:cNvCxnSpPr>
          <p:nvPr/>
        </p:nvCxnSpPr>
        <p:spPr>
          <a:xfrm flipH="1">
            <a:off x="1381836" y="1040593"/>
            <a:ext cx="3190164" cy="3558703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9182" y="4722125"/>
            <a:ext cx="2511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Декоративные</a:t>
            </a:r>
          </a:p>
        </p:txBody>
      </p:sp>
      <p:pic>
        <p:nvPicPr>
          <p:cNvPr id="2052" name="Picture 4" descr="https://avatars.mds.yandex.net/get-zen_doc/1329105/pub_5d15a839db2d3700ada4dc07_5d15a888d7fa4800ad5f262b/scale_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" t="3095" r="1768" b="2620"/>
          <a:stretch/>
        </p:blipFill>
        <p:spPr bwMode="auto">
          <a:xfrm>
            <a:off x="532263" y="5228327"/>
            <a:ext cx="1681926" cy="1376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 стрелкой 13"/>
          <p:cNvCxnSpPr/>
          <p:nvPr/>
        </p:nvCxnSpPr>
        <p:spPr>
          <a:xfrm flipH="1">
            <a:off x="4489544" y="1040592"/>
            <a:ext cx="55161" cy="1779351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23765" y="2801154"/>
            <a:ext cx="1896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Плодовые</a:t>
            </a:r>
          </a:p>
        </p:txBody>
      </p:sp>
      <p:pic>
        <p:nvPicPr>
          <p:cNvPr id="2054" name="Picture 6" descr="https://img1.cgtrader.com/items/929690/1964602906/cartoon-apple-tree-3d-model-max-obj-fbx-mt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728" y="3314089"/>
            <a:ext cx="2191507" cy="219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Прямая со стрелкой 19"/>
          <p:cNvCxnSpPr>
            <a:stCxn id="2" idx="2"/>
          </p:cNvCxnSpPr>
          <p:nvPr/>
        </p:nvCxnSpPr>
        <p:spPr>
          <a:xfrm>
            <a:off x="4572000" y="1040593"/>
            <a:ext cx="2647666" cy="3558703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32311" y="4599296"/>
            <a:ext cx="2292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Прядильные</a:t>
            </a:r>
          </a:p>
        </p:txBody>
      </p:sp>
      <p:pic>
        <p:nvPicPr>
          <p:cNvPr id="2056" name="Picture 8" descr="https://i.pinimg.com/736x/d6/b5/19/d6b5191d7dd38af5b9ae1aef66d065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114" y="5114071"/>
            <a:ext cx="1405217" cy="146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Прямая со стрелкой 24"/>
          <p:cNvCxnSpPr>
            <a:stCxn id="2" idx="2"/>
          </p:cNvCxnSpPr>
          <p:nvPr/>
        </p:nvCxnSpPr>
        <p:spPr>
          <a:xfrm>
            <a:off x="4572000" y="1040593"/>
            <a:ext cx="2647666" cy="69435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639599" y="1734947"/>
            <a:ext cx="1849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Зерновые</a:t>
            </a:r>
          </a:p>
        </p:txBody>
      </p:sp>
      <p:pic>
        <p:nvPicPr>
          <p:cNvPr id="2058" name="Picture 10" descr="https://yandex.ru/images/_crpd/aeyb96390/b29da8j690sX/FbrJ4rDOoh7ShybY-sciamAU47bLZdcQ1E9lhdp3M0lPsLxYIXtnXuntfVcp05mPqqNlxwpWp23gotItC7c-FwRf6KJFGjMbshLjK0lktJijt1RkzOfVtJE6hfCulvdtLFZd3QVuNx6-zBvknuMfrbuFNeB-cGIb9gOR3m2k-aIBK9qBtqwRipIXptk75hYq4QVXlf-VxZcSWkVxfVIHbL3kKF5HXvZu_k8o5V5Bzm0KpISTTWMwK-RRYt89ptjS0CipMnRM8FujZAYYqiRUmyHGljb8p5T18GjVgm6TNS3eBgrPxp6kHtyPeqfe0Z8d6PaX0w1x4Us0YAPdjxTJQJGJa5LnfeJbAcfk2GmUlOgiZLUmDjcFZyOLdaOfMCbuX2Upj8QeF3xfjdm1P5EczdqERGEskID6BOPhbT9EeMEDGcpTBX0RWJAltEophObrAheEBpx0ZMQBmoYz3-LG7M1n2W9E71eubt14p03xXw4K13eCj-DwGTZAQn9sVsuzAlto4cVN01jwdaUaq9Y02YMVtAVfh4YFY7qX861Dhi7v5ZuOVk80nwxeOvSdoc-dC4eWsP1RECi30JOvnyeYwMDo2qBVL-LZQGYW-5sEJxmQN0Q0DCU3N0OJBqBvMxbP34e7LlQ9NgyN7bpUfNLcTdtVNdPfElPKVANAbP0kiRKSKSny5XwDKqGkdtiLlIeIoXakV8xWxvQBGgfS35M1Lx_E6P0lXDcsjF3Zlmwhng6Z1EbiLEMyiOTh4g8s1Lug4Rm6EEc9MnrRVJQZi-WUmQFWxOU8BbZmYHkG4JyQVK68hVueZC2l3fyvG1XsAwzNGWSUY31hYqoHwfCvPnWLoSIJKkC3fLNq4LYke-uVlDhQ5uW33wTFZoNq55HcAxfMzTQqf0d-Rf2O_7hGbaFeXyvG9OFe8aIrdbGQni12y3CRW7qSJXzgO3KWBEqotSWIUSalh37XpWYCG_UQ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324" y="2184786"/>
            <a:ext cx="1617296" cy="171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941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395785"/>
            <a:ext cx="7886700" cy="61414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Плодовые культуры</a:t>
            </a:r>
            <a:r>
              <a:rPr lang="ru-RU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0309" y="904569"/>
            <a:ext cx="7219667" cy="1500187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2800" b="1" dirty="0"/>
              <a:t>Растут в садах.</a:t>
            </a:r>
          </a:p>
          <a:p>
            <a:pPr marL="457200" indent="-457200">
              <a:buAutoNum type="arabicPeriod"/>
            </a:pPr>
            <a:r>
              <a:rPr lang="ru-RU" sz="2800" b="1" dirty="0"/>
              <a:t>Относятся фруктовые деревья, кустарники, травы, которые дают плоды.</a:t>
            </a:r>
          </a:p>
        </p:txBody>
      </p:sp>
      <p:pic>
        <p:nvPicPr>
          <p:cNvPr id="3074" name="Picture 2" descr="https://elektro-sadovnik.ru/wp-content/uploads/2016/09/sliva-sorta-stenl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87" y="2286520"/>
            <a:ext cx="3648158" cy="435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634019" y="4336835"/>
            <a:ext cx="586853" cy="5354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https://agrostory.com/upload/medialibrary/b9c/b9c892bda1cd88deb58381f5f92fcde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5" r="7017"/>
          <a:stretch/>
        </p:blipFill>
        <p:spPr bwMode="auto">
          <a:xfrm>
            <a:off x="4218137" y="2286519"/>
            <a:ext cx="4762089" cy="435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6114686" y="4014534"/>
            <a:ext cx="1487117" cy="2004127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7864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775" y="235781"/>
            <a:ext cx="7886700" cy="7468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Овощные культуры.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33266" y="941697"/>
            <a:ext cx="6777322" cy="1569492"/>
          </a:xfrm>
        </p:spPr>
        <p:txBody>
          <a:bodyPr>
            <a:normAutofit/>
          </a:bodyPr>
          <a:lstStyle/>
          <a:p>
            <a:r>
              <a:rPr lang="ru-RU" sz="2800" dirty="0"/>
              <a:t>Растут на полях и в огороде.</a:t>
            </a:r>
          </a:p>
        </p:txBody>
      </p:sp>
      <p:pic>
        <p:nvPicPr>
          <p:cNvPr id="4098" name="Picture 2" descr="https://mtdata.ru/u18/photo588E/20349190881-0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20" y="1593306"/>
            <a:ext cx="3500146" cy="2200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lodogorod.com/wp-content/uploads/2018/02/Svekla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943" y="1593306"/>
            <a:ext cx="3854515" cy="255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vatars.mds.yandex.net/get-zen_doc/1596193/pub_5f7ca001f862571092f30547_5f7ca13f398ab5384b190131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20" y="3960408"/>
            <a:ext cx="3500146" cy="248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7dach.ru/uploads/images/15/99/91/2018/08/09/307db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942" y="4314296"/>
            <a:ext cx="3854515" cy="233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54368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774" y="276725"/>
            <a:ext cx="7886700" cy="610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Зерновые культуры.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8800" y="890920"/>
            <a:ext cx="7036630" cy="801403"/>
          </a:xfrm>
        </p:spPr>
        <p:txBody>
          <a:bodyPr/>
          <a:lstStyle/>
          <a:p>
            <a:r>
              <a:rPr lang="ru-RU" sz="2800" dirty="0"/>
              <a:t>Растут на полях</a:t>
            </a:r>
            <a:r>
              <a:rPr lang="ru-RU" dirty="0"/>
              <a:t>.</a:t>
            </a:r>
          </a:p>
        </p:txBody>
      </p:sp>
      <p:pic>
        <p:nvPicPr>
          <p:cNvPr id="5122" name="Picture 2" descr="https://cdn.konturclick.ru/content/5d2c50b0c51c137461ff52d7/original/5d515e91977d6cc2aa110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6" y="1569490"/>
            <a:ext cx="1800000" cy="126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9444" y="2913376"/>
            <a:ext cx="1132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Кукуруза </a:t>
            </a:r>
          </a:p>
        </p:txBody>
      </p:sp>
      <p:cxnSp>
        <p:nvCxnSpPr>
          <p:cNvPr id="6" name="Прямая со стрелкой 5"/>
          <p:cNvCxnSpPr>
            <a:stCxn id="4" idx="2"/>
          </p:cNvCxnSpPr>
          <p:nvPr/>
        </p:nvCxnSpPr>
        <p:spPr>
          <a:xfrm>
            <a:off x="1355826" y="3282708"/>
            <a:ext cx="0" cy="82526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4" descr="https://cdn.syn-ch.com/src/150/74/10/1507410587-441a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http://zto.ru/sites/default/files/popcorn-movie-wallpapers-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7" r="14297"/>
          <a:stretch/>
        </p:blipFill>
        <p:spPr bwMode="auto">
          <a:xfrm>
            <a:off x="155575" y="4223977"/>
            <a:ext cx="2478443" cy="220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s://yandex.ru/images/_crpd/aeyb96390/b29da8j690sX/FbrJ4rDOoh7ShybY-sciamAU47bLZdcQ1E9lhdp3M0lPsLxYIXtnXuntfVcp05mPqqNlxwpWp23gotItC7c-FwRf6KJFGjMbshLjK0lktJijt1RkzOfVtJE6hfCulvdtLFZd3QVuNx6-zBvknuMfrbuFNeB-cGIb9gOR3m2k-aIBK9qBtqwRipIXptk75hYq4QVXlf-VxZcSWkVxfVIHbL3kKF5HXvZu_k8o5V5Bzm0KpISTTWMwK-RRYt89ptjS0CipMnRM8FujZAYYqiRUmyHGljb8p5T18GjVgm6TNS3eBgrPxp6kHtyPeqfe0Z8d6PaX0w1x4Us0YAPdjxTJQJGJa5LnfeJbAcfk2GmUlOgiZLUmDjcFZyOLdaOfMCbuX2Upj8QeF3xfjdm1P5EczdqERGEskID6BOPhbT9EeMEDGcpTBX0RWJAltEophObrAheEBpx0ZMQBmoYz3-LG7M1n2W9E71eubt14p03xXw4K13eCj-DwGTZAQn9sVsuzAlto4cVN01jwdaUaq9Y02YMVtAVfh4YFY7qX861Dhi7v5ZuOVk80nwxeOvSdoc-dC4eWsP1RECi30JOvnyeYwMDo2qBVL-LZQGYW-5sEJxmQN0Q0DCU3N0OJBqBvMxbP34e7LlQ9NgyN7bpUfNLcTdtVNdPfElPKVANAbP0kiRKSKSny5XwDKqGkdtiLlIeIoXakV8xWxvQBGgfS35M1Lx_E6P0lXDcsjF3Zlmwhng6Z1EbiLEMyiOTh4g8s1Lug4Rm6EEc9MnrRVJQZi-WUmQFWxOU8BbZmYHkG4JyQVK68hVueZC2l3fyvG1XsAwzNGWSUY31hYqoHwfCvPnWLoSIJKkC3fLNq4LYke-uVlDhQ5uW33wTFZoNq55HcAxfMzTQqf0d-Rf2O_7hGbaFeXyvG9OFe8aIrdbGQni12y3CRW7qSJXzgO3KWBEqotSWIUSalh37XpWYCG_UQ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56" y="1570103"/>
            <a:ext cx="1617296" cy="171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22656" y="3282708"/>
            <a:ext cx="1651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Пшеница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824629" y="3652040"/>
            <a:ext cx="0" cy="82526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8" name="Picture 8" descr="https://1xleb.ru/upload/iblock/76d/76d3430ebab72a69008669c2b08e61c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52" y="4882697"/>
            <a:ext cx="1979903" cy="167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thumbs.dreamstime.com/b/%D1%81%D0%B5%D0%BC%D1%8F-%D0%BD%D0%B5%D0%BE%D1%87%D0%B8%D1%89%D0%B5%D0%BD%D0%BD%D1%8B%D1%85-%D1%80%D0%B8%D1%81%D0%BE%D0%B2-3520482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200" y="1569490"/>
            <a:ext cx="2408262" cy="1652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95880" y="3222160"/>
            <a:ext cx="1514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Рис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6672509" y="3591492"/>
            <a:ext cx="0" cy="82526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32" name="Picture 12" descr="http://makro-market.ru/wa-data/public/shop/products/56/58/5856/images/6197/6197.750x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200" y="4703363"/>
            <a:ext cx="1615550" cy="161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s://okeansushi.ru/products_pictures/filadelfiya-s-krevetkoy-562-B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7" t="27433" r="5911" b="23907"/>
          <a:stretch/>
        </p:blipFill>
        <p:spPr bwMode="auto">
          <a:xfrm>
            <a:off x="7178722" y="4735505"/>
            <a:ext cx="1624084" cy="158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550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252" y="263077"/>
            <a:ext cx="7886700" cy="76050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Прядильные культуры.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33015" y="972807"/>
            <a:ext cx="7055892" cy="1500187"/>
          </a:xfrm>
        </p:spPr>
        <p:txBody>
          <a:bodyPr>
            <a:normAutofit/>
          </a:bodyPr>
          <a:lstStyle/>
          <a:p>
            <a:r>
              <a:rPr lang="ru-RU" sz="2800" dirty="0"/>
              <a:t>Дают волокно. Из волокна делают ткань, постельное белье, полотенца.</a:t>
            </a:r>
          </a:p>
        </p:txBody>
      </p:sp>
      <p:pic>
        <p:nvPicPr>
          <p:cNvPr id="4" name="Picture 8" descr="https://i.pinimg.com/736x/d6/b5/19/d6b5191d7dd38af5b9ae1aef66d065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65" y="1879552"/>
            <a:ext cx="1405217" cy="146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8504" y="3369929"/>
            <a:ext cx="1139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Хлопок</a:t>
            </a:r>
          </a:p>
        </p:txBody>
      </p:sp>
      <p:pic>
        <p:nvPicPr>
          <p:cNvPr id="6146" name="Picture 2" descr="https://factoria-agro.ua/wp-content/uploads/2018/10/h_2005_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674" y="1537912"/>
            <a:ext cx="1424935" cy="185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64572" y="3217894"/>
            <a:ext cx="1111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Лён</a:t>
            </a:r>
          </a:p>
        </p:txBody>
      </p:sp>
      <p:pic>
        <p:nvPicPr>
          <p:cNvPr id="6148" name="Picture 4" descr="https://img.staticbg.com/images/oaupload/banggood/images/89/51/23809ce9-c294-4d7e-8a5a-60510bb4a7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88" y="3960584"/>
            <a:ext cx="2081032" cy="271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cdn1.ozone.ru/multimedia/10234609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214" y="3217894"/>
            <a:ext cx="3627461" cy="345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cdn.laredoute.com/products/1200by1200/0/f/0/0f098ec8d2c72e1f97b6c04d5d2d73f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447" y="3960584"/>
            <a:ext cx="2483893" cy="271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3744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86604"/>
            <a:ext cx="7886700" cy="58685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Декоративные растения.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5774" y="931865"/>
            <a:ext cx="7886700" cy="664924"/>
          </a:xfrm>
        </p:spPr>
        <p:txBody>
          <a:bodyPr/>
          <a:lstStyle/>
          <a:p>
            <a:pPr algn="ctr"/>
            <a:r>
              <a:rPr lang="ru-RU" dirty="0"/>
              <a:t>Выращивают для красоты и для дарения.</a:t>
            </a:r>
          </a:p>
        </p:txBody>
      </p:sp>
      <p:pic>
        <p:nvPicPr>
          <p:cNvPr id="7170" name="Picture 2" descr="http://lostpic.net/orig_images/b/3/8/b38a96931db0046dc2d8a070442c4e6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05" y="1641145"/>
            <a:ext cx="4004253" cy="5005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krov-torg.ru/wp-content/uploads/2020/03/s1200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621" y="1641145"/>
            <a:ext cx="4030639" cy="5005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59081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1243" y="126599"/>
            <a:ext cx="4985342" cy="1101700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Вопросы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92378" y="1382239"/>
            <a:ext cx="7886700" cy="484114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dirty="0"/>
              <a:t>На какие группы делятся растения?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</a:t>
            </a:r>
          </a:p>
          <a:p>
            <a:r>
              <a:rPr lang="ru-RU" dirty="0"/>
              <a:t>2. Какие виды растений вы узнали?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Picture 2" descr="https://top10a.ru/wp-content/uploads/2020/01/37982_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586" y="1756593"/>
            <a:ext cx="1339205" cy="109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wallbox.ru/wallpapers/main2/201718/trava-oduvanciki-zeltye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145" y="1756592"/>
            <a:ext cx="1310184" cy="109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ic.pics.livejournal.com/maritana/53815695/1778773/1778773_9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15929" y="1756591"/>
            <a:ext cx="1414837" cy="109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www.ogorod.ru/images/cache/860x480/crop/images%7Ccms-image-00008353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" t="6494" r="47418"/>
          <a:stretch/>
        </p:blipFill>
        <p:spPr bwMode="auto">
          <a:xfrm>
            <a:off x="1065383" y="4112301"/>
            <a:ext cx="1380149" cy="123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www.treespk.ru/upload/iblock/d3d/d3d526738260c5128b6aec3f94e3e7aa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852" y="4183038"/>
            <a:ext cx="1391273" cy="122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1484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586854"/>
            <a:ext cx="7886700" cy="5502798"/>
          </a:xfrm>
        </p:spPr>
        <p:txBody>
          <a:bodyPr>
            <a:normAutofit/>
          </a:bodyPr>
          <a:lstStyle/>
          <a:p>
            <a:r>
              <a:rPr lang="ru-RU" dirty="0"/>
              <a:t>3. Где выращивают культурные растения?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4. Где можно увидеть дикорастущие растения?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Picture 2" descr="https://i.pinimg.com/736x/a6/da/0d/a6da0daf2fcfde8aba8596ee900df6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85" y="1152616"/>
            <a:ext cx="1319225" cy="140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.mycdn.me/i?r=AzEPZsRbOZEKgBhR0XGMT1RkMzKsIMzHG5W61xpgZoP-q6aKTM5SRkZCeTgDn6uOy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419" y="1152616"/>
            <a:ext cx="1351128" cy="140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img3.goodfon.ru/original/1920x1408/3/b8/rossiya-les-derevya-eli-tayg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90" y="4350765"/>
            <a:ext cx="1698620" cy="124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c.pxhere.com/images/56/b4/0f9a991a57528b1bb641e9a2fa25-1419831.jpg!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223" y="4350765"/>
            <a:ext cx="1690391" cy="124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m0-tub-ru.yandex.net/i?id=574d5d780f008c258b1f2e9105e0c730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943" y="4350764"/>
            <a:ext cx="1828800" cy="124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1584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177422"/>
            <a:ext cx="7886700" cy="5912230"/>
          </a:xfrm>
        </p:spPr>
        <p:txBody>
          <a:bodyPr/>
          <a:lstStyle/>
          <a:p>
            <a:r>
              <a:rPr lang="ru-RU" dirty="0"/>
              <a:t>5. Какая польза от культурных растений?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6. Какая польза от дикорастущих?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Picture 6" descr="https://udoerasmus.com/wp-content/uploads/2019/04/shutterstock_7187175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30" y="636906"/>
            <a:ext cx="1503727" cy="195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ae01.alicdn.com/kf/HTB1MZhBTG6qK1RjSZFmq6x0PFXa9/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137" y="687463"/>
            <a:ext cx="1509633" cy="190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ovjen.ru/wp-content/uploads/2015/11/exaloe2-800x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108" y="687463"/>
            <a:ext cx="1491985" cy="190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.mycdn.me/i?r=AzEPZsRbOZEKgBhR0XGMT1RkMzKsIMzHG5W61xpgZoP-q6aKTM5SRkZCeTgDn6uOy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752" y="636905"/>
            <a:ext cx="1296537" cy="195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avatars.mds.yandex.net/get-zen_doc/1329105/pub_5d15a839db2d3700ada4dc07_5d15a888d7fa4800ad5f262b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" t="3095" r="1768" b="2620"/>
          <a:stretch/>
        </p:blipFill>
        <p:spPr bwMode="auto">
          <a:xfrm>
            <a:off x="7001302" y="630163"/>
            <a:ext cx="1681926" cy="1965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top10a.ru/wp-content/uploads/2020/01/37982_orig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1" t="4752" r="33606" b="7199"/>
          <a:stretch/>
        </p:blipFill>
        <p:spPr bwMode="auto">
          <a:xfrm>
            <a:off x="284130" y="3807726"/>
            <a:ext cx="1473958" cy="216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img.yle.fi/uutiset/arkisto/article5409066.ece/ALTERNATES/w940h529/puolukan%20poiminta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7" r="10063"/>
          <a:stretch/>
        </p:blipFill>
        <p:spPr bwMode="auto">
          <a:xfrm>
            <a:off x="2014342" y="3807727"/>
            <a:ext cx="1520428" cy="216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s://carmolis.ru/assets/images/herbs/Camomile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771" y="3807727"/>
            <a:ext cx="1583140" cy="216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faneraosb.ru/wa-data/public/shop/products/31/04/431/images/835/835.97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297" y="3845864"/>
            <a:ext cx="1599992" cy="213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152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354" y="0"/>
            <a:ext cx="7886700" cy="1078173"/>
          </a:xfrm>
        </p:spPr>
        <p:txBody>
          <a:bodyPr/>
          <a:lstStyle/>
          <a:p>
            <a:pPr algn="ctr"/>
            <a:r>
              <a:rPr lang="ru-RU" b="1" dirty="0"/>
              <a:t>Царство растений. Группы.</a:t>
            </a:r>
          </a:p>
        </p:txBody>
      </p:sp>
      <p:pic>
        <p:nvPicPr>
          <p:cNvPr id="2050" name="Picture 2" descr="https://top10a.ru/wp-content/uploads/2020/01/37982_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94" y="961055"/>
            <a:ext cx="3001133" cy="246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32076" y="3425592"/>
            <a:ext cx="1406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1. Деревья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28930" y="3455163"/>
            <a:ext cx="1201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3. Кусты</a:t>
            </a:r>
          </a:p>
        </p:txBody>
      </p:sp>
      <p:pic>
        <p:nvPicPr>
          <p:cNvPr id="2054" name="Picture 6" descr="https://ic.pics.livejournal.com/maritana/53815695/1778773/1778773_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8885" y="961054"/>
            <a:ext cx="2829674" cy="246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342327" y="3525042"/>
            <a:ext cx="1201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2. Травы</a:t>
            </a:r>
          </a:p>
        </p:txBody>
      </p:sp>
      <p:pic>
        <p:nvPicPr>
          <p:cNvPr id="2056" name="Picture 8" descr="https://wallbox.ru/wallpapers/main2/201718/trava-oduvanciki-zeltye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9" y="4266263"/>
            <a:ext cx="3053449" cy="203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32076" y="6301399"/>
            <a:ext cx="1201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Цветы</a:t>
            </a:r>
          </a:p>
        </p:txBody>
      </p:sp>
      <p:pic>
        <p:nvPicPr>
          <p:cNvPr id="2058" name="Picture 10" descr="https://ds04.infourok.ru/uploads/ex/0478/000ef897-5cb2e21b/img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5" t="30260"/>
          <a:stretch/>
        </p:blipFill>
        <p:spPr bwMode="auto">
          <a:xfrm>
            <a:off x="4543330" y="4266263"/>
            <a:ext cx="2949638" cy="193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417647" y="6269133"/>
            <a:ext cx="1201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Мхи (мох)</a:t>
            </a:r>
          </a:p>
        </p:txBody>
      </p:sp>
      <p:cxnSp>
        <p:nvCxnSpPr>
          <p:cNvPr id="5" name="Прямая со стрелкой 4"/>
          <p:cNvCxnSpPr>
            <a:stCxn id="8" idx="1"/>
          </p:cNvCxnSpPr>
          <p:nvPr/>
        </p:nvCxnSpPr>
        <p:spPr>
          <a:xfrm flipH="1">
            <a:off x="2333079" y="3709708"/>
            <a:ext cx="1009248" cy="5090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299045" y="3639829"/>
            <a:ext cx="968991" cy="5090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680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74057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значение для человека имеют растения?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80178" y="2961227"/>
            <a:ext cx="25657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Кормят  человека</a:t>
            </a:r>
          </a:p>
        </p:txBody>
      </p:sp>
      <p:pic>
        <p:nvPicPr>
          <p:cNvPr id="1026" name="Picture 2" descr="https://user88506.clients-cdnnow.ru/wp-content/uploads/uhod_za_sadom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55" y="1670164"/>
            <a:ext cx="2977459" cy="223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.yle.fi/uutiset/arkisto/article5409066.ece/ALTERNATES/w940h529/puolukan%20poimint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7" r="10063"/>
          <a:stretch/>
        </p:blipFill>
        <p:spPr bwMode="auto">
          <a:xfrm>
            <a:off x="5538695" y="4033506"/>
            <a:ext cx="3441532" cy="268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doerasmus.com/wp-content/uploads/2019/04/shutterstock_7187175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55" y="4512871"/>
            <a:ext cx="3291584" cy="219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humbs.dreamstime.com/b/%D1%81%D0%B1%D0%BE%D1%80-%D0%BE%D0%B3%D1%83%D1%80%D1%86%D0%BE%D0%B2-%D1%87%D0%B5%D0%BB%D0%BE%D0%B2%D0%B5%D0%BA-%D1%81%D0%BE%D0%B1%D0%B8%D1%80%D0%B0%D0%B5%D1%82-%D0%BE%D0%B3%D1%83%D1%80%D1%86%D1%8B-%D0%B2-%D0%BF%D0%B0%D1%80%D0%BD%D0%B8%D0%BA%D0%B5-%D0%B0%D0%B3%D1%80%D0%B0%D1%80%D0%BD%D0%BE%D0%B5-%D1%81%D0%BE%D0%B1%D1%80%D0%B0%D0%BD%D0%B8%D0%B5-15201821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126" y="1456010"/>
            <a:ext cx="3154671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0066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768" y="119465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значение для человека имеют растения?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8773" y="1575981"/>
            <a:ext cx="4353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Одевают человека.</a:t>
            </a:r>
          </a:p>
        </p:txBody>
      </p:sp>
      <p:pic>
        <p:nvPicPr>
          <p:cNvPr id="2050" name="Picture 2" descr="http://kurszdorovia.ru/attaches/post/126/semya-lna-pri-beremennost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38" y="2320119"/>
            <a:ext cx="2223684" cy="181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4619" y="4142095"/>
            <a:ext cx="62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лён</a:t>
            </a:r>
          </a:p>
        </p:txBody>
      </p:sp>
      <p:pic>
        <p:nvPicPr>
          <p:cNvPr id="2052" name="Picture 4" descr="https://prokhv.ru/uploads/medialib/thumbnails/005347b2-9bed-4cfa-bb1a-a67175be333a_1560x10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39" y="4538386"/>
            <a:ext cx="2223684" cy="178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29489" y="6332561"/>
            <a:ext cx="930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хлопок</a:t>
            </a:r>
          </a:p>
        </p:txBody>
      </p:sp>
      <p:pic>
        <p:nvPicPr>
          <p:cNvPr id="2054" name="Picture 6" descr="https://cs1.livemaster.ru/storage/13/c3/da90171d6998a15d4f7849dd2bql--materialy-dlya-tvorchestva-zoryana-napolnyj-tkatskij-stano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959" y="3221713"/>
            <a:ext cx="2271451" cy="216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>
            <a:stCxn id="2050" idx="3"/>
            <a:endCxn id="2054" idx="1"/>
          </p:cNvCxnSpPr>
          <p:nvPr/>
        </p:nvCxnSpPr>
        <p:spPr>
          <a:xfrm>
            <a:off x="2606722" y="3227696"/>
            <a:ext cx="454237" cy="10790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052" idx="3"/>
            <a:endCxn id="2054" idx="1"/>
          </p:cNvCxnSpPr>
          <p:nvPr/>
        </p:nvCxnSpPr>
        <p:spPr>
          <a:xfrm flipV="1">
            <a:off x="2606723" y="4306710"/>
            <a:ext cx="454236" cy="11219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318335" y="5403671"/>
            <a:ext cx="1756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Ткацкий станок</a:t>
            </a:r>
          </a:p>
        </p:txBody>
      </p:sp>
      <p:pic>
        <p:nvPicPr>
          <p:cNvPr id="2056" name="Picture 8" descr="https://ae01.alicdn.com/kf/HTB1MZhBTG6qK1RjSZFmq6x0PFXa9/-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908" y="1466799"/>
            <a:ext cx="1907867" cy="190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cdn1.ozone.ru/multimedia/102346094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9" t="28491" r="15242" b="10615"/>
          <a:stretch/>
        </p:blipFill>
        <p:spPr bwMode="auto">
          <a:xfrm>
            <a:off x="7410734" y="3374666"/>
            <a:ext cx="1733266" cy="148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ae01.alicdn.com/kf/HTB1iBhBKFXXXXcPXVXXq6xXFXXX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956" y="4828539"/>
            <a:ext cx="2029461" cy="202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631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74057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значение для человека имеют растения?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2512" y="1482551"/>
            <a:ext cx="40806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Лечат человека</a:t>
            </a:r>
          </a:p>
        </p:txBody>
      </p:sp>
      <p:pic>
        <p:nvPicPr>
          <p:cNvPr id="3074" name="Picture 2" descr="https://sovjen.ru/wp-content/uploads/2015/11/exaloe2-800x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82" y="2067326"/>
            <a:ext cx="2218071" cy="221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ltailife.ru/upload/iblock/36d/36da9559037d233c3afdc9018f024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75" y="4285397"/>
            <a:ext cx="2246178" cy="224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img2.freepng.es/20180219/hpq/kisspng-aloe-vera-aloe-polyphylla-aloin-gel-plant-yellow-green-simple-aloe-decorative-pattern-5a8a860ceeff32.69208154151902772497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" t="10551" r="5976" b="10551"/>
          <a:stretch/>
        </p:blipFill>
        <p:spPr bwMode="auto">
          <a:xfrm>
            <a:off x="5974664" y="2067325"/>
            <a:ext cx="2634017" cy="221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>
            <a:stCxn id="3080" idx="1"/>
            <a:endCxn id="3074" idx="3"/>
          </p:cNvCxnSpPr>
          <p:nvPr/>
        </p:nvCxnSpPr>
        <p:spPr>
          <a:xfrm flipH="1">
            <a:off x="2459353" y="3176361"/>
            <a:ext cx="3515311" cy="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82" name="Picture 10" descr="https://carmolis.ru/assets/images/herbs/Camomil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194" y="4133940"/>
            <a:ext cx="2166938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 стрелкой 16"/>
          <p:cNvCxnSpPr/>
          <p:nvPr/>
        </p:nvCxnSpPr>
        <p:spPr>
          <a:xfrm flipH="1">
            <a:off x="2380763" y="5560132"/>
            <a:ext cx="2627965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653283" y="6145858"/>
            <a:ext cx="1146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ромашка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92369" y="4210928"/>
            <a:ext cx="1214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алоэ</a:t>
            </a:r>
          </a:p>
        </p:txBody>
      </p:sp>
    </p:spTree>
    <p:extLst>
      <p:ext uri="{BB962C8B-B14F-4D97-AF65-F5344CB8AC3E}">
        <p14:creationId xmlns:p14="http://schemas.microsoft.com/office/powerpoint/2010/main" val="1729242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74057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значение для человека имеют растения?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7921" y="1596451"/>
            <a:ext cx="5090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Дают много полезного</a:t>
            </a:r>
          </a:p>
        </p:txBody>
      </p:sp>
      <p:pic>
        <p:nvPicPr>
          <p:cNvPr id="4098" name="Picture 2" descr="https://optkirp.ru/upload/iblock/4ba/4ba8fba63ac7a837fe9559fd5a40a20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00" y="2588455"/>
            <a:ext cx="3322589" cy="236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faneraosb.ru/wa-data/public/shop/products/31/04/431/images/835/835.9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303" y="1789493"/>
            <a:ext cx="2586012" cy="344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14566" y="4968587"/>
            <a:ext cx="224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Брусья деревянные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83960" y="5171659"/>
            <a:ext cx="2142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Доски деревянные</a:t>
            </a:r>
          </a:p>
        </p:txBody>
      </p:sp>
      <p:sp>
        <p:nvSpPr>
          <p:cNvPr id="5" name="AutoShape 2" descr="http://kogalim.mebelluxe.com/assets/images/products/34036/27-ch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images.ru.prom.st/391415090_w640_h640_shkaf-trehstvorchatyj-iz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482" y="4077008"/>
            <a:ext cx="2521821" cy="252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76996" y="3313216"/>
            <a:ext cx="1567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Шкаф деревянный</a:t>
            </a:r>
          </a:p>
        </p:txBody>
      </p:sp>
    </p:spTree>
    <p:extLst>
      <p:ext uri="{BB962C8B-B14F-4D97-AF65-F5344CB8AC3E}">
        <p14:creationId xmlns:p14="http://schemas.microsoft.com/office/powerpoint/2010/main" val="2172366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002" y="174059"/>
            <a:ext cx="7886700" cy="767637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Растения</a:t>
            </a:r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2374710" y="941696"/>
            <a:ext cx="2183642" cy="9007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119116" y="2006221"/>
            <a:ext cx="1487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Культурные</a:t>
            </a:r>
          </a:p>
        </p:txBody>
      </p:sp>
      <p:pic>
        <p:nvPicPr>
          <p:cNvPr id="3074" name="Picture 2" descr="https://www.ogorod.ru/images/cache/860x480/crop/images%7Ccms-image-00008353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" t="6494" r="47418"/>
          <a:stretch/>
        </p:blipFill>
        <p:spPr bwMode="auto">
          <a:xfrm>
            <a:off x="180683" y="2406331"/>
            <a:ext cx="1876865" cy="200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get.wallhere.com/photo/landscape-food-nature-sky-field-wheat-Rye-cereal-barley-plant-agriculture-prairie-crop-land-plant-flowering-plant-grass-family-food-grain-commodity-einkorn-wheat-triticale-emmer-hordeum-991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83" y="4633415"/>
            <a:ext cx="2994310" cy="192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mg3.procvetok.com/crop/w800h600/04/24/04242971a56911e8018ecaa9042ae36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54" y="2852720"/>
            <a:ext cx="1965278" cy="156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 стрелкой 8"/>
          <p:cNvCxnSpPr>
            <a:stCxn id="2" idx="2"/>
          </p:cNvCxnSpPr>
          <p:nvPr/>
        </p:nvCxnSpPr>
        <p:spPr>
          <a:xfrm>
            <a:off x="4558352" y="941696"/>
            <a:ext cx="2320120" cy="77792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34668" y="1842448"/>
            <a:ext cx="21222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Дикорастущие</a:t>
            </a:r>
          </a:p>
        </p:txBody>
      </p:sp>
      <p:pic>
        <p:nvPicPr>
          <p:cNvPr id="3082" name="Picture 10" descr="https://im0-tub-ru.yandex.net/i?id=b7a03a8d06ad3aa4144b53617a5000a8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548" y="2635189"/>
            <a:ext cx="1800000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www.treespk.ru/upload/iblock/d3d/d3d526738260c5128b6aec3f94e3e7aa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472" y="4114800"/>
            <a:ext cx="2170153" cy="244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s://f2.love.ru/iZP7FF1hf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887" y="2321629"/>
            <a:ext cx="1732115" cy="208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02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0185" y="304021"/>
            <a:ext cx="7377824" cy="84239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Культурные растения.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1405720"/>
            <a:ext cx="7886700" cy="1392071"/>
          </a:xfrm>
        </p:spPr>
        <p:txBody>
          <a:bodyPr>
            <a:normAutofit/>
          </a:bodyPr>
          <a:lstStyle/>
          <a:p>
            <a:endParaRPr lang="ru-RU" b="1" i="1" dirty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endParaRPr lang="ru-RU" b="1" i="1" dirty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05719" y="1214651"/>
            <a:ext cx="6701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/>
              <a:t>Растения, которые человек выращивает. </a:t>
            </a:r>
          </a:p>
          <a:p>
            <a:pPr marL="457200" indent="-457200">
              <a:buAutoNum type="arabicPeriod"/>
            </a:pPr>
            <a:r>
              <a:rPr lang="ru-RU" sz="2400" b="1" dirty="0"/>
              <a:t>Он ухаживает за ними.</a:t>
            </a:r>
          </a:p>
        </p:txBody>
      </p:sp>
      <p:sp>
        <p:nvSpPr>
          <p:cNvPr id="5" name="AutoShape 2" descr="https://xn-----6kcgqayba6am6bcgb.xn--p1ai/ssl/u/06/35232847a317ecb7d4e2e8fa8cf08c/+/eG4tLS0tLTZrY2dxYXliYTZhbTZiY2diLnhuLS1wMWFp!sifloretti%5B1%5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zemeljka.ru/wp-content/uploads/2019/11/kustovoj-ukrop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858" y="2552454"/>
            <a:ext cx="2779509" cy="152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kartoska.ru/wp-content/uploads/d/a/2/da2e383b9de58ee2ec0a37864676f02f.jp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880" y="2552454"/>
            <a:ext cx="2646290" cy="152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qlumba.com/wp-content/uploads/2019/08/fmg5d67861f9d9b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877" y="4536374"/>
            <a:ext cx="3357350" cy="195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0" descr="https://i.pinimg.com/originals/98/cb/d1/98cbd11e2447023074577dd80e3f584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s://zemeljka.ru/wp-content/uploads/2019/12/posadochnye-dni-v-marte-po-lunnomu-kalendaryu-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2"/>
          <a:stretch/>
        </p:blipFill>
        <p:spPr bwMode="auto">
          <a:xfrm>
            <a:off x="331726" y="2552455"/>
            <a:ext cx="2637105" cy="154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95647" y="2230314"/>
            <a:ext cx="1341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Садит</a:t>
            </a:r>
            <a:r>
              <a:rPr lang="ru-RU" dirty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47605" y="2230314"/>
            <a:ext cx="1258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Поливает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8945" y="2230314"/>
            <a:ext cx="1520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Рыхлят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11927" y="4194770"/>
            <a:ext cx="1299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Собирае</a:t>
            </a:r>
            <a:r>
              <a:rPr lang="ru-RU" dirty="0"/>
              <a:t>т </a:t>
            </a:r>
          </a:p>
        </p:txBody>
      </p:sp>
      <p:pic>
        <p:nvPicPr>
          <p:cNvPr id="2052" name="Picture 4" descr="https://image3.thematicnews.com/uploads/topics/preview/00/08/73/60/a57407610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263" y="4555999"/>
            <a:ext cx="2989507" cy="193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652930" y="4194770"/>
            <a:ext cx="2042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Убирает сорняки </a:t>
            </a:r>
          </a:p>
        </p:txBody>
      </p:sp>
    </p:spTree>
    <p:extLst>
      <p:ext uri="{BB962C8B-B14F-4D97-AF65-F5344CB8AC3E}">
        <p14:creationId xmlns:p14="http://schemas.microsoft.com/office/powerpoint/2010/main" val="1557531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</TotalTime>
  <Words>493</Words>
  <Application>Microsoft Office PowerPoint</Application>
  <PresentationFormat>Экран (4:3)</PresentationFormat>
  <Paragraphs>195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Bookman Old Style</vt:lpstr>
      <vt:lpstr>Calibri</vt:lpstr>
      <vt:lpstr>Calibri Light</vt:lpstr>
      <vt:lpstr>Times New Roman</vt:lpstr>
      <vt:lpstr>Office Theme</vt:lpstr>
      <vt:lpstr>Растения.</vt:lpstr>
      <vt:lpstr>Презентация PowerPoint</vt:lpstr>
      <vt:lpstr>Царство растений. Группы.</vt:lpstr>
      <vt:lpstr>Какое значение для человека имеют растения?</vt:lpstr>
      <vt:lpstr>Какое значение для человека имеют растения?</vt:lpstr>
      <vt:lpstr>Какое значение для человека имеют растения?</vt:lpstr>
      <vt:lpstr>Какое значение для человека имеют растения?</vt:lpstr>
      <vt:lpstr>Растения</vt:lpstr>
      <vt:lpstr>Культурные растения.</vt:lpstr>
      <vt:lpstr>Презентация PowerPoint</vt:lpstr>
      <vt:lpstr>Дикорастущие растения</vt:lpstr>
      <vt:lpstr>Презентация PowerPoint</vt:lpstr>
      <vt:lpstr>Чем отличается ель от яблони?</vt:lpstr>
      <vt:lpstr>Презентация PowerPoint</vt:lpstr>
      <vt:lpstr>Чем отличается орешник от малины?</vt:lpstr>
      <vt:lpstr>Презентация PowerPoint</vt:lpstr>
      <vt:lpstr>Чем отличается одуванчик и помидор?</vt:lpstr>
      <vt:lpstr>Презентация PowerPoint</vt:lpstr>
      <vt:lpstr>Культурные растения.</vt:lpstr>
      <vt:lpstr>Культурные растения.</vt:lpstr>
      <vt:lpstr>Плодовые культуры.</vt:lpstr>
      <vt:lpstr>Овощные культуры.</vt:lpstr>
      <vt:lpstr>Зерновые культуры.</vt:lpstr>
      <vt:lpstr>Прядильные культуры.</vt:lpstr>
      <vt:lpstr>Декоративные растения.</vt:lpstr>
      <vt:lpstr>Вопросы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Юрий Хмельков</cp:lastModifiedBy>
  <cp:revision>41</cp:revision>
  <dcterms:created xsi:type="dcterms:W3CDTF">2020-05-18T13:27:49Z</dcterms:created>
  <dcterms:modified xsi:type="dcterms:W3CDTF">2023-02-04T17:09:32Z</dcterms:modified>
</cp:coreProperties>
</file>