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64" r:id="rId2"/>
    <p:sldId id="281" r:id="rId3"/>
    <p:sldId id="272" r:id="rId4"/>
    <p:sldId id="273" r:id="rId5"/>
    <p:sldId id="282" r:id="rId6"/>
    <p:sldId id="283" r:id="rId7"/>
    <p:sldId id="284" r:id="rId8"/>
    <p:sldId id="274" r:id="rId9"/>
    <p:sldId id="286" r:id="rId10"/>
    <p:sldId id="289" r:id="rId11"/>
    <p:sldId id="275" r:id="rId12"/>
    <p:sldId id="271" r:id="rId13"/>
    <p:sldId id="290" r:id="rId14"/>
    <p:sldId id="287" r:id="rId15"/>
    <p:sldId id="280" r:id="rId16"/>
    <p:sldId id="266" r:id="rId17"/>
    <p:sldId id="270" r:id="rId18"/>
    <p:sldId id="294" r:id="rId19"/>
    <p:sldId id="292" r:id="rId20"/>
    <p:sldId id="293" r:id="rId21"/>
    <p:sldId id="267" r:id="rId22"/>
    <p:sldId id="26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125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13" Type="http://schemas.openxmlformats.org/officeDocument/2006/relationships/image" Target="../media/image37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12" Type="http://schemas.openxmlformats.org/officeDocument/2006/relationships/image" Target="../media/image36.jpe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11" Type="http://schemas.openxmlformats.org/officeDocument/2006/relationships/image" Target="../media/image35.jpeg"/><Relationship Id="rId5" Type="http://schemas.openxmlformats.org/officeDocument/2006/relationships/image" Target="../media/image29.jpeg"/><Relationship Id="rId10" Type="http://schemas.openxmlformats.org/officeDocument/2006/relationships/image" Target="../media/image34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86;&#1089;&#1077;&#1085;&#1100;\22\&#1047;&#1054;&#1051;&#1054;&#1058;&#1040;&#1071;%20&#1054;&#1057;&#1045;&#1053;&#1068;.%20&#1052;&#1091;&#1083;&#1100;&#1090;-&#1087;&#1077;&#1089;&#1077;&#1085;&#1082;&#1072;.%20&#1042;&#1080;&#1076;&#1077;&#1086;%20&#1076;&#1083;&#1103;%20&#1076;&#1077;&#1090;&#1077;&#1081;.%20&#1053;&#1072;&#1096;&#1077;%20&#1074;&#1089;&#1105;!.mp4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3600" b="1" i="1" cap="none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cap="none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i="1" cap="none" dirty="0"/>
          </a:p>
        </p:txBody>
      </p:sp>
      <p:pic>
        <p:nvPicPr>
          <p:cNvPr id="8196" name="Picture 4" descr="https://img0.liveinternet.ru/images/attach/d/0/137/369/137369756_aramat_00Y05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1037" y="1571612"/>
            <a:ext cx="9138262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642918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Цветёт он майскою порой,</a:t>
            </a:r>
            <a:b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Его найдёшь в тени лесной:</a:t>
            </a:r>
            <a:b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А жарким летом дружно в ряд</a:t>
            </a:r>
            <a:b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Ягодки алые висят.</a:t>
            </a:r>
            <a:endParaRPr lang="ru-RU" sz="24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14810" y="2143116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Ягоды бешеные</a:t>
            </a:r>
            <a:b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На кусту развешанные,</a:t>
            </a:r>
            <a:b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Зовут к себе, краснеют,</a:t>
            </a:r>
            <a:b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Да взять никто не смеет.</a:t>
            </a:r>
            <a:b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Такая красная,</a:t>
            </a:r>
            <a:b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Но очень опасная.</a:t>
            </a:r>
            <a:endParaRPr lang="ru-RU" sz="24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4000504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Расту в лесу под кустиком</a:t>
            </a:r>
            <a:b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На длинном стебельке.</a:t>
            </a:r>
            <a:b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Кругом четыре листика,</a:t>
            </a:r>
            <a:b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А в самой глубине</a:t>
            </a:r>
            <a:b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Чернее ночи — ягода</a:t>
            </a:r>
            <a:b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И сильный яд во мне.</a:t>
            </a:r>
            <a:endParaRPr lang="ru-RU" sz="24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1442" name="AutoShape 2" descr="https://vsegda-pomnim.com/uploads/posts/2022-04/1651258314_4-vsegda-pomnim-com-p-kakie-yagodi-u-landisha-foto-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44" name="Picture 4" descr="https://vsegda-pomnim.com/uploads/posts/2022-04/1651215133_18-vsegda-pomnim-com-p-landish-s-krasnimi-yagodami-foto-18.jpg"/>
          <p:cNvPicPr>
            <a:picLocks noChangeAspect="1" noChangeArrowheads="1"/>
          </p:cNvPicPr>
          <p:nvPr/>
        </p:nvPicPr>
        <p:blipFill>
          <a:blip r:embed="rId2" cstate="print"/>
          <a:srcRect l="9796" t="-2941" r="19670"/>
          <a:stretch>
            <a:fillRect/>
          </a:stretch>
        </p:blipFill>
        <p:spPr bwMode="auto">
          <a:xfrm>
            <a:off x="6357950" y="4143380"/>
            <a:ext cx="2571768" cy="2500330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61446" name="AutoShape 6" descr="https://zelleto.ru/uploads/posts/2022-05/1652955294_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48" name="Picture 8" descr="https://upload.wikimedia.org/wikipedia/commons/thumb/8/85/Daphne_mezereum_Kouvervaara_Kuusamo_29.7.2005.jpg/1200px-Daphne_mezereum_Kouvervaara_Kuusamo_29.7.20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214290"/>
            <a:ext cx="2469461" cy="250033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61450" name="Picture 10" descr="https://glav-dacha.ru/wp-content/uploads/2021/12/rastenie-voroniy-glaz-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785926"/>
            <a:ext cx="3238523" cy="2428892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6" name="Picture 4" descr="https://catherineasquithgallery.com/uploads/posts/2021-02/1612639666_115-p-raznie-tsveti-na-zelenom-fone-158.jpg"/>
          <p:cNvPicPr>
            <a:picLocks noChangeAspect="1" noChangeArrowheads="1"/>
          </p:cNvPicPr>
          <p:nvPr/>
        </p:nvPicPr>
        <p:blipFill>
          <a:blip r:embed="rId2" cstate="print"/>
          <a:srcRect t="254" r="11337"/>
          <a:stretch>
            <a:fillRect/>
          </a:stretch>
        </p:blipFill>
        <p:spPr bwMode="auto">
          <a:xfrm>
            <a:off x="0" y="0"/>
            <a:ext cx="914406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3600" b="1" i="1" cap="none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cap="none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i="1" cap="none" dirty="0"/>
          </a:p>
        </p:txBody>
      </p:sp>
      <p:pic>
        <p:nvPicPr>
          <p:cNvPr id="6" name="Рисунок 5" descr="Кроссворд 'Цветы'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4037" y="1217225"/>
            <a:ext cx="5495925" cy="44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avatars.mds.yandex.net/i?id=7d779a2fc2b00760f42cd0a4d04eff9f-3718996-images-thumbs&amp;ref=rim&amp;n=33&amp;w=150&amp;h=150"/>
          <p:cNvPicPr/>
          <p:nvPr/>
        </p:nvPicPr>
        <p:blipFill>
          <a:blip r:embed="rId3" cstate="print"/>
          <a:srcRect l="10569" r="13008" b="-1626"/>
          <a:stretch>
            <a:fillRect/>
          </a:stretch>
        </p:blipFill>
        <p:spPr bwMode="auto">
          <a:xfrm>
            <a:off x="4071934" y="285728"/>
            <a:ext cx="1000132" cy="1500198"/>
          </a:xfrm>
          <a:prstGeom prst="ellipse">
            <a:avLst/>
          </a:prstGeom>
          <a:ln w="63500" cap="rnd"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 descr="https://avatars.mds.yandex.net/i?id=c312e137e064610ee39a39dd0cbdf318-4552023-images-thumbs&amp;ref=rim&amp;n=33&amp;w=147&amp;h=15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990434">
            <a:off x="7614969" y="3602716"/>
            <a:ext cx="1250325" cy="1310274"/>
          </a:xfrm>
          <a:prstGeom prst="ellipse">
            <a:avLst/>
          </a:prstGeom>
          <a:ln w="63500" cap="rnd"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Рисунок 8" descr="https://avatars.mds.yandex.net/i?id=efbd17cc3bfc29ef8c7109346ef83cbe-5236167-images-thumbs&amp;ref=rim&amp;n=33&amp;w=113&amp;h=15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8666112">
            <a:off x="971428" y="4144876"/>
            <a:ext cx="1091418" cy="1557755"/>
          </a:xfrm>
          <a:prstGeom prst="ellipse">
            <a:avLst/>
          </a:prstGeom>
          <a:ln w="63500" cap="rnd"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Рисунок 9" descr="https://avatars.mds.yandex.net/i?id=f33aed8529276cc1095d53d26e9d3924-5843150-images-thumbs&amp;ref=rim&amp;n=33&amp;w=236&amp;h=150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14942" y="4572008"/>
            <a:ext cx="1847853" cy="1143008"/>
          </a:xfrm>
          <a:prstGeom prst="ellipse">
            <a:avLst/>
          </a:prstGeom>
          <a:ln w="63500" cap="rnd"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Рисунок 10" descr="https://avatars.mds.yandex.net/i?id=af5a1984cb26bf7ffd096bf01e04f886-5247763-images-thumbs&amp;ref=rim&amp;n=33&amp;w=150&amp;h=150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821517">
            <a:off x="7021811" y="2033604"/>
            <a:ext cx="1330595" cy="1291860"/>
          </a:xfrm>
          <a:prstGeom prst="ellipse">
            <a:avLst/>
          </a:prstGeom>
          <a:ln w="63500" cap="rnd"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2" name="Рисунок 11" descr="https://avatars.mds.yandex.net/i?id=3e4cfbcf26867721cec1df958b202cee-5218988-images-thumbs&amp;ref=rim&amp;n=33&amp;w=166&amp;h=150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000232" y="2500306"/>
            <a:ext cx="1285884" cy="1214446"/>
          </a:xfrm>
          <a:prstGeom prst="ellipse">
            <a:avLst/>
          </a:prstGeom>
          <a:ln w="63500" cap="rnd"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3" name="Рисунок 12" descr="https://avatars.mds.yandex.net/i?id=62d5bfc7ee6b8af594d903cc8a45d3f7-4145971-images-thumbs&amp;ref=rim&amp;n=33&amp;w=127&amp;h=150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070447">
            <a:off x="316814" y="260297"/>
            <a:ext cx="1401507" cy="1553750"/>
          </a:xfrm>
          <a:prstGeom prst="ellipse">
            <a:avLst/>
          </a:prstGeom>
          <a:ln w="63500" cap="rnd"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4" name="Рисунок 13" descr="https://avatars.mds.yandex.net/i?id=8a4ef8e3de39ee4e0b3beb5a289ccf4b-4937686-images-thumbs&amp;ref=rim&amp;n=33&amp;w=267&amp;h=150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1487438">
            <a:off x="5645976" y="322966"/>
            <a:ext cx="1778704" cy="1083891"/>
          </a:xfrm>
          <a:prstGeom prst="ellipse">
            <a:avLst/>
          </a:prstGeom>
          <a:ln w="63500" cap="rnd"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5" name="Рисунок 14" descr="https://wallup.net/wp-content/uploads/2019/09/67510-flowers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21256489">
            <a:off x="2145250" y="262276"/>
            <a:ext cx="1670628" cy="1118781"/>
          </a:xfrm>
          <a:prstGeom prst="ellipse">
            <a:avLst/>
          </a:prstGeom>
          <a:ln w="63500" cap="rnd"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  <a:softEdge rad="6350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6" name="Рисунок 15" descr="https://avatars.mds.yandex.net/i?id=f3a606de2970720186bf335b749f715f-5344756-images-thumbs&amp;ref=rim&amp;n=33&amp;w=198&amp;h=150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643834" y="428604"/>
            <a:ext cx="1352550" cy="1357322"/>
          </a:xfrm>
          <a:prstGeom prst="ellipse">
            <a:avLst/>
          </a:prstGeom>
          <a:ln w="63500" cap="rnd"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  <a:softEdge rad="635000"/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7" name="Рисунок 16" descr="https://vsegda-pomnim.com/uploads/posts/2022-04/1650577891_52-vsegda-pomnim-com-p-kak-viglyadit-tsvetok-kolokolchik-foto-56.jpg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rot="15947007">
            <a:off x="110332" y="2416478"/>
            <a:ext cx="1690959" cy="1075888"/>
          </a:xfrm>
          <a:prstGeom prst="ellipse">
            <a:avLst/>
          </a:prstGeom>
          <a:ln w="63500" cap="rnd"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cxnSp>
        <p:nvCxnSpPr>
          <p:cNvPr id="21" name="Прямая соединительная линия 20"/>
          <p:cNvCxnSpPr/>
          <p:nvPr/>
        </p:nvCxnSpPr>
        <p:spPr>
          <a:xfrm>
            <a:off x="785786" y="6286520"/>
            <a:ext cx="7643866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aphicFrame>
        <p:nvGraphicFramePr>
          <p:cNvPr id="23" name="Таблица 22"/>
          <p:cNvGraphicFramePr>
            <a:graphicFrameLocks noGrp="1"/>
          </p:cNvGraphicFramePr>
          <p:nvPr/>
        </p:nvGraphicFramePr>
        <p:xfrm>
          <a:off x="500039" y="5857892"/>
          <a:ext cx="8001056" cy="5715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719"/>
                <a:gridCol w="509413"/>
                <a:gridCol w="500066"/>
                <a:gridCol w="500066"/>
                <a:gridCol w="500066"/>
                <a:gridCol w="500066"/>
                <a:gridCol w="500066"/>
                <a:gridCol w="500066"/>
                <a:gridCol w="500066"/>
                <a:gridCol w="500066"/>
                <a:gridCol w="500066"/>
                <a:gridCol w="500066"/>
                <a:gridCol w="500066"/>
                <a:gridCol w="500066"/>
                <a:gridCol w="500066"/>
                <a:gridCol w="500066"/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B050"/>
                          </a:solidFill>
                        </a:rPr>
                        <a:t>1</a:t>
                      </a:r>
                      <a:endParaRPr lang="ru-RU" sz="2400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B050"/>
                          </a:solidFill>
                        </a:rPr>
                        <a:t>2</a:t>
                      </a:r>
                      <a:endParaRPr lang="ru-RU" sz="2400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B050"/>
                          </a:solidFill>
                        </a:rPr>
                        <a:t>3</a:t>
                      </a:r>
                      <a:endParaRPr lang="ru-RU" sz="2400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B050"/>
                          </a:solidFill>
                        </a:rPr>
                        <a:t>4</a:t>
                      </a:r>
                      <a:endParaRPr lang="ru-RU" sz="2400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B050"/>
                          </a:solidFill>
                        </a:rPr>
                        <a:t>5</a:t>
                      </a:r>
                      <a:endParaRPr lang="ru-RU" sz="2400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B050"/>
                          </a:solidFill>
                        </a:rPr>
                        <a:t>6</a:t>
                      </a:r>
                      <a:endParaRPr lang="ru-RU" sz="2400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B050"/>
                          </a:solidFill>
                        </a:rPr>
                        <a:t>7</a:t>
                      </a:r>
                      <a:endParaRPr lang="ru-RU" sz="2400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B050"/>
                          </a:solidFill>
                        </a:rPr>
                        <a:t>8</a:t>
                      </a:r>
                      <a:endParaRPr lang="ru-RU" sz="2400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B050"/>
                          </a:solidFill>
                        </a:rPr>
                        <a:t>9</a:t>
                      </a:r>
                      <a:endParaRPr lang="ru-RU" sz="2400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B050"/>
                          </a:solidFill>
                        </a:rPr>
                        <a:t>10</a:t>
                      </a:r>
                      <a:endParaRPr lang="ru-RU" sz="2400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B050"/>
                          </a:solidFill>
                        </a:rPr>
                        <a:t>11</a:t>
                      </a:r>
                      <a:endParaRPr lang="ru-RU" sz="2400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B050"/>
                          </a:solidFill>
                        </a:rPr>
                        <a:t>12</a:t>
                      </a:r>
                      <a:endParaRPr lang="ru-RU" sz="2400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B050"/>
                          </a:solidFill>
                        </a:rPr>
                        <a:t>13</a:t>
                      </a:r>
                      <a:endParaRPr lang="ru-RU" sz="2400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B050"/>
                          </a:solidFill>
                        </a:rPr>
                        <a:t>14</a:t>
                      </a:r>
                      <a:endParaRPr lang="ru-RU" sz="2400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B050"/>
                          </a:solidFill>
                        </a:rPr>
                        <a:t>15</a:t>
                      </a:r>
                      <a:endParaRPr lang="ru-RU" sz="2400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https://potatosystem.ru/wp-content/uploads/2021/06/img-20200430111405-737.jpg"/>
          <p:cNvPicPr>
            <a:picLocks noChangeAspect="1" noChangeArrowheads="1"/>
          </p:cNvPicPr>
          <p:nvPr/>
        </p:nvPicPr>
        <p:blipFill>
          <a:blip r:embed="rId2" cstate="print"/>
          <a:srcRect r="166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fotooboimoi.ru/upload/iblock/7a9/7a92e2b889d25f18d030efec3dfa263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2424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5984" y="1571612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Закопали в землю в мае</a:t>
            </a:r>
            <a:b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И сто дней не вынимали,</a:t>
            </a:r>
            <a:b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А копать под осень стали</a:t>
            </a:r>
            <a:b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Не одну нашли, а десять.</a:t>
            </a:r>
            <a:endParaRPr lang="ru-RU" sz="24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378619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Кругла, а не месяц,</a:t>
            </a:r>
            <a:b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Желта, а не масло,</a:t>
            </a:r>
            <a:b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Сладка, а не сахар,</a:t>
            </a:r>
            <a:b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С хвостом, а не мышь.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AutoShape 2" descr="https://ak.picdn.net/shutterstock/videos/1008865010/thumb/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53252" name="Picture 4" descr="https://fotooboimoi.ru/upload/iblock/7a9/7a92e2b889d25f18d030efec3dfa263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2424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282" y="2571744"/>
            <a:ext cx="62865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Лоскуток на лоскутке — зеленые заплатки,</a:t>
            </a:r>
            <a:b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Целый день на животе нежится на грядке.</a:t>
            </a:r>
            <a:endParaRPr lang="ru-RU" sz="24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1571613"/>
            <a:ext cx="56435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Над землей трава,</a:t>
            </a:r>
            <a:b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Под землей бордовая голова.</a:t>
            </a:r>
            <a:endParaRPr lang="ru-RU" sz="24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57224" y="3929065"/>
            <a:ext cx="60007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Белый, жёлтый, 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Темно-зеленый,</a:t>
            </a:r>
            <a:b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Плод продолговатый,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На вкус пресноватый!</a:t>
            </a:r>
            <a:endParaRPr lang="ru-RU" sz="24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5.infourok.ru/uploads/ex/1349/0003e3d8-7295a1bd/img1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pro-dachnikov.com/uploads/posts/2021-09/1632969770_66-p-buket-iz-osennikh-listev-foto-69.jpg"/>
          <p:cNvPicPr>
            <a:picLocks noChangeAspect="1" noChangeArrowheads="1"/>
          </p:cNvPicPr>
          <p:nvPr/>
        </p:nvPicPr>
        <p:blipFill>
          <a:blip r:embed="rId2" cstate="print"/>
          <a:srcRect l="22178" b="5712"/>
          <a:stretch>
            <a:fillRect/>
          </a:stretch>
        </p:blipFill>
        <p:spPr bwMode="auto">
          <a:xfrm>
            <a:off x="0" y="-428652"/>
            <a:ext cx="9144000" cy="7286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https://img1.goodfon.ru/wallpaper/nbig/2/51/kot-koshka-chernyy-vzglyad-glaza-3800.jpg"/>
          <p:cNvPicPr>
            <a:picLocks noChangeAspect="1" noChangeArrowheads="1"/>
          </p:cNvPicPr>
          <p:nvPr/>
        </p:nvPicPr>
        <p:blipFill>
          <a:blip r:embed="rId2" cstate="print"/>
          <a:srcRect l="8560"/>
          <a:stretch>
            <a:fillRect/>
          </a:stretch>
        </p:blipFill>
        <p:spPr bwMode="auto">
          <a:xfrm>
            <a:off x="-135496" y="0"/>
            <a:ext cx="931515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https://fsd.multiurok.ru/html/2018/04/20/s_5ada10048dcb3/img_s886636_2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8" y="1028342"/>
            <a:ext cx="82868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Большой урожай рябины – к сильным морозам зимой;</a:t>
            </a:r>
            <a:endParaRPr lang="ru-RU" sz="2400" b="1" i="1" dirty="0" smtClean="0">
              <a:solidFill>
                <a:schemeClr val="accent6">
                  <a:lumMod val="50000"/>
                </a:schemeClr>
              </a:solidFill>
              <a:ea typeface="Calibri" pitchFamily="34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Листья на деревьях стоят желтые, но долго не опадают – долго не будет мороза;</a:t>
            </a:r>
            <a:endParaRPr lang="ru-RU" sz="2400" b="1" i="1" dirty="0" smtClean="0">
              <a:solidFill>
                <a:schemeClr val="accent6">
                  <a:lumMod val="50000"/>
                </a:schemeClr>
              </a:solidFill>
              <a:ea typeface="Calibri" pitchFamily="34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Береза желтеет снизу – зима будет поздней, а если с верха – ранней;</a:t>
            </a:r>
            <a:endParaRPr lang="ru-RU" sz="2400" b="1" i="1" dirty="0" smtClean="0">
              <a:solidFill>
                <a:schemeClr val="accent6">
                  <a:lumMod val="50000"/>
                </a:schemeClr>
              </a:solidFill>
              <a:ea typeface="Calibri" pitchFamily="34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Если поздней осенью появились комары – зима будет теплой;</a:t>
            </a:r>
            <a:endParaRPr lang="ru-RU" sz="2400" b="1" i="1" dirty="0" smtClean="0">
              <a:solidFill>
                <a:schemeClr val="accent6">
                  <a:lumMod val="50000"/>
                </a:schemeClr>
              </a:solidFill>
              <a:ea typeface="Calibri" pitchFamily="34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Если в сентябре слышен гром – осень будет мягкой.</a:t>
            </a:r>
            <a:endParaRPr lang="ru-RU" sz="2400" b="1" i="1" dirty="0" smtClean="0">
              <a:solidFill>
                <a:schemeClr val="accent6">
                  <a:lumMod val="50000"/>
                </a:schemeClr>
              </a:solidFill>
              <a:ea typeface="Calibri" pitchFamily="34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Чем суше и теплее в сентябре, тем позднее зима наступит.</a:t>
            </a:r>
            <a:endParaRPr lang="ru-RU" sz="2400" b="1" i="1" dirty="0" smtClean="0">
              <a:solidFill>
                <a:schemeClr val="accent6">
                  <a:lumMod val="50000"/>
                </a:schemeClr>
              </a:solidFill>
              <a:ea typeface="Calibri" pitchFamily="34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Много желудей на дубе –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к лютой зиме.</a:t>
            </a:r>
            <a:endParaRPr lang="ru-RU" sz="2400" b="1" i="1" dirty="0" smtClean="0">
              <a:solidFill>
                <a:schemeClr val="accent6">
                  <a:lumMod val="50000"/>
                </a:schemeClr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152.centerstart.ru/sites/ds152.centerstart.ru/files/dir/news/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fsd.multiurok.ru/html/2018/04/20/s_5ada10048dcb3/img_s886636_2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14546" y="1142984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ea typeface="Times New Roman" pitchFamily="18" charset="0"/>
                <a:cs typeface="Arial" pitchFamily="34" charset="0"/>
              </a:rPr>
              <a:t>-Наступила зима, потому что заяц стал белым.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214414" y="2071678"/>
            <a:ext cx="67866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ea typeface="Times New Roman" pitchFamily="18" charset="0"/>
                <a:cs typeface="Arial" pitchFamily="34" charset="0"/>
              </a:rPr>
              <a:t>-Осенью стало холодно, потому что люди оделись в теплую одежду, а звери сменили летние шубки на зимние.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ea typeface="Times New Roman" pitchFamily="18" charset="0"/>
                <a:cs typeface="Arial" pitchFamily="34" charset="0"/>
              </a:rPr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214414" y="3357561"/>
            <a:ext cx="68580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ea typeface="Times New Roman" pitchFamily="18" charset="0"/>
                <a:cs typeface="Arial" pitchFamily="34" charset="0"/>
              </a:rPr>
              <a:t>-Зимой насекомых нет, потому что птицы улетают в жаркие страны.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143108" y="4429132"/>
            <a:ext cx="457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ea typeface="Times New Roman" pitchFamily="18" charset="0"/>
                <a:cs typeface="Arial" pitchFamily="34" charset="0"/>
              </a:rPr>
              <a:t>-Зимой зайцы питаются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ea typeface="Times New Roman" pitchFamily="18" charset="0"/>
                <a:cs typeface="Arial" pitchFamily="34" charset="0"/>
              </a:rPr>
              <a:t> капустой и морковкой.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s://i2.wp.com/dk-ritm.ru/wp-content/uploads/2019/10/image.jpg?fit=843%2C768&amp;amp;ssl=1&amp;amp;w=640"/>
          <p:cNvPicPr>
            <a:picLocks noChangeAspect="1" noChangeArrowheads="1"/>
          </p:cNvPicPr>
          <p:nvPr/>
        </p:nvPicPr>
        <p:blipFill>
          <a:blip r:embed="rId2" cstate="print"/>
          <a:srcRect r="-6666" b="14018"/>
          <a:stretch>
            <a:fillRect/>
          </a:stretch>
        </p:blipFill>
        <p:spPr bwMode="auto">
          <a:xfrm>
            <a:off x="31132" y="0"/>
            <a:ext cx="9541464" cy="685800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ЗОЛОТАЯ ОСЕНЬ. Мульт-песенка. Видео для детей. Наше всё!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38299" y="0"/>
            <a:ext cx="9326315" cy="69947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642918"/>
            <a:ext cx="62150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Если на деревьях листья _________, </a:t>
            </a:r>
            <a:b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Если в край далекий птицы улетели, </a:t>
            </a:r>
            <a:b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Если небо хмурое, если ______ льется, </a:t>
            </a:r>
            <a:b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Это время года  __________       зовется. </a:t>
            </a:r>
            <a:endParaRPr lang="ru-RU" sz="24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57686" y="257174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Утром мы во двор идём -</a:t>
            </a:r>
            <a:b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______ сыплются дождём,</a:t>
            </a:r>
            <a:b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Под ногами шелестят</a:t>
            </a:r>
            <a:b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И ______, _______, _______...</a:t>
            </a:r>
            <a:endParaRPr lang="ru-RU" sz="24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4572008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Тучи нагоняет, </a:t>
            </a:r>
            <a:b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Воет, задувает. </a:t>
            </a:r>
            <a:b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По свету рыщет, </a:t>
            </a:r>
            <a:b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Поет да свищет.</a:t>
            </a:r>
            <a:r>
              <a:rPr lang="ru-RU" i="1" dirty="0" smtClean="0"/>
              <a:t> </a:t>
            </a:r>
            <a:endParaRPr lang="ru-RU" i="1" dirty="0"/>
          </a:p>
        </p:txBody>
      </p:sp>
      <p:pic>
        <p:nvPicPr>
          <p:cNvPr id="46082" name="Picture 2" descr="Рябина в осенних рубинах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4381503"/>
            <a:ext cx="3714744" cy="247649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</p:pic>
      <p:pic>
        <p:nvPicPr>
          <p:cNvPr id="46084" name="Picture 4" descr="https://avatars.mds.yandex.net/i?id=0e3b1771b1b21cbbe52f49e29d3b61d4_l-5503256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214554"/>
            <a:ext cx="3643306" cy="2428278"/>
          </a:xfrm>
          <a:prstGeom prst="rect">
            <a:avLst/>
          </a:prstGeom>
          <a:solidFill>
            <a:schemeClr val="bg1"/>
          </a:solidFill>
          <a:effectLst>
            <a:softEdge rad="635000"/>
          </a:effectLst>
        </p:spPr>
      </p:pic>
      <p:sp>
        <p:nvSpPr>
          <p:cNvPr id="46086" name="AutoShape 6" descr="https://vmogileve.by/source/photos/2017/08/31/nastupauschaya-osen-razukrasila-listya-v-raznye-tsvet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46088" name="AutoShape 8" descr="https://vmogileve.by/source/photos/2017/08/31/nastupauschaya-osen-razukrasila-listya-v-raznye-tsvet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46090" name="Picture 10" descr="https://wallbox.ru/resize/1600x1200/wallpapers/main/201311/e3510c52f888d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0"/>
            <a:ext cx="3143240" cy="2357430"/>
          </a:xfrm>
          <a:prstGeom prst="rect">
            <a:avLst/>
          </a:prstGeom>
          <a:solidFill>
            <a:schemeClr val="bg1"/>
          </a:solidFill>
          <a:effectLst>
            <a:softEdge rad="63500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2" name="Picture 4" descr="https://vsegda-pomnim.com/uploads/posts/2022-04/1648926025_1-vsegda-pomnim-com-p-osen-les-gribi-foto-1.jpg"/>
          <p:cNvPicPr>
            <a:picLocks noChangeAspect="1" noChangeArrowheads="1"/>
          </p:cNvPicPr>
          <p:nvPr/>
        </p:nvPicPr>
        <p:blipFill>
          <a:blip r:embed="rId2" cstate="print"/>
          <a:srcRect r="3003"/>
          <a:stretch>
            <a:fillRect/>
          </a:stretch>
        </p:blipFill>
        <p:spPr bwMode="auto">
          <a:xfrm>
            <a:off x="-84265" y="0"/>
            <a:ext cx="9228265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357166"/>
            <a:ext cx="414340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Разместился под сосной Этот гриб, как царь лесной. 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Рад найти его грибник.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Это — белый…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2551837"/>
            <a:ext cx="30003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072066" y="285728"/>
            <a:ext cx="40719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Словно в масле их головки</a:t>
            </a:r>
          </a:p>
          <a:p>
            <a:pPr lvl="0"/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И укрыться могут ловко.</a:t>
            </a:r>
          </a:p>
          <a:p>
            <a:pPr lvl="0"/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Очень славные ребята</a:t>
            </a:r>
          </a:p>
          <a:p>
            <a:pPr lvl="0"/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Золотистые …</a:t>
            </a:r>
            <a:endParaRPr lang="ru-RU" sz="24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14612" y="2500306"/>
            <a:ext cx="414338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В красной шляпе под осиной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К шляпе жёлтый лист прилип. 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Полезай скорей в корзину!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Съедобный, вкусный гриб.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4357694"/>
            <a:ext cx="342902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Не спорю — не белый,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Я, братцы, попроще.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Расту я обычно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В берёзовой роще.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929190" y="4643446"/>
            <a:ext cx="350044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Цветник без цветов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 Под елкой готов.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8372" name="Picture 4" descr="https://recept-borscha.ru/wp-content/uploads/1/b/b/1bbf4378835ba1d640ef5f9c8c56ce34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4095732"/>
            <a:ext cx="2071702" cy="2762268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58374" name="AutoShape 6" descr="https://kartinkin.net/uploads/posts/2022-03/1648164061_3-kartinkin-net-p-borovik-kartinki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6" name="AutoShape 8" descr="https://domicad.com.ua/uploads/catalog_products/belyy-grib-sosnovyy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8378" name="Picture 10" descr="https://moroshka.ru/upload/files/wa-data/public/shop/img/%D0%91%D0%B5%D0%BB%D1%8B%D0%B9%20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214554"/>
            <a:ext cx="2381267" cy="178595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58380" name="Picture 12" descr="https://i.artfile.ru/1920x1320_918285_%5bwww.ArtFile.ru%5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1785926"/>
            <a:ext cx="2643206" cy="300039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58382" name="Picture 14" descr="https://oir.mobi/uploads/posts/2021-03/1616779067_30-p-podberezovik-krasivo-34.jpg"/>
          <p:cNvPicPr>
            <a:picLocks noChangeAspect="1" noChangeArrowheads="1"/>
          </p:cNvPicPr>
          <p:nvPr/>
        </p:nvPicPr>
        <p:blipFill>
          <a:blip r:embed="rId5" cstate="print"/>
          <a:srcRect l="21239" t="5310" r="32743"/>
          <a:stretch>
            <a:fillRect/>
          </a:stretch>
        </p:blipFill>
        <p:spPr bwMode="auto">
          <a:xfrm>
            <a:off x="3643306" y="0"/>
            <a:ext cx="1857388" cy="2976583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58384" name="Picture 16" descr="https://sun9-88.userapi.com/impg/ywz8xyPBaJW5uf0m9yKLz1P4cv0pF5zqOeE-MA/tg2wr7PovGs.jpg?size=604x598&amp;quality=95&amp;sign=1f719a5fa55910886b43b02cbac6e861&amp;type=albu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16" y="4757320"/>
            <a:ext cx="2121757" cy="210068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542927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Крепкий, плотный, очень статный, 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В шляпе бурой и нарядной. 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Это гордость всех лесов! 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Настоящий царь грибов!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2786058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У пенька на тонких ножках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Выросло грибов немножко.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Что за дружные ребята?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Это же грибы …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450057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Бегать вовсе не умеют,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Огоньком в траве желтеют, 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Без хвостов они с сестричкой,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Хоть зовут их все …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7346" name="AutoShape 2" descr="https://pickimage.ru/wp-content/uploads/images/detskie/honeyagarics/opyata1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7348" name="AutoShape 4" descr="https://babushkinadacha.ru/wp-content/uploads/2016/12/e149648704069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7350" name="Picture 6" descr="https://svitroslyn.ua/upload/iblock/2e8/2e859c6487d9a42d33a01dea4068c0b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0"/>
            <a:ext cx="2411033" cy="321471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57354" name="Picture 10" descr="https://proprikol.ru/wp-content/uploads/2020/09/kartinki-lisichki-24.jpg"/>
          <p:cNvPicPr>
            <a:picLocks noChangeAspect="1" noChangeArrowheads="1"/>
          </p:cNvPicPr>
          <p:nvPr/>
        </p:nvPicPr>
        <p:blipFill>
          <a:blip r:embed="rId3" cstate="print"/>
          <a:srcRect l="14971" t="-6061" r="20245"/>
          <a:stretch>
            <a:fillRect/>
          </a:stretch>
        </p:blipFill>
        <p:spPr bwMode="auto">
          <a:xfrm>
            <a:off x="714348" y="1714488"/>
            <a:ext cx="2286016" cy="250033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57356" name="Picture 12" descr="https://semiramisgardens.ru/upload/iblock/e05/e05cfffc741aba90895625ab049a33d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1203" y="4000480"/>
            <a:ext cx="2342797" cy="285752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1000108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А вот кто-то важный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На беленькой ножке. 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Он с красной шляпкой, 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На шляпке горошки.</a:t>
            </a:r>
            <a:b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143240" y="4357694"/>
            <a:ext cx="564358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Смотрит свысока – ручки в бока. 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Красива и важна – да никому не нужна.</a:t>
            </a:r>
            <a:b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6322" name="Picture 2" descr="https://sdelai-lestnicu.ru/wp-content/uploads/1/3/4/13403674996b9d4a04f1e43564606c2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16" y="0"/>
            <a:ext cx="4857784" cy="3643338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56324" name="AutoShape 4" descr="http://babushkinadacha.ru/wp-content/uploads/2017/05/0205w-4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6" name="AutoShape 6" descr="http://babushkinadacha.ru/wp-content/uploads/2017/05/0205w-4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8" name="AutoShape 8" descr="http://babushkinadacha.ru/wp-content/uploads/2017/05/0205w-4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30" name="AutoShape 10" descr="http://babushkinadacha.ru/wp-content/uploads/2017/05/0205w-4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6332" name="Picture 12" descr="https://vsegda-pomnim.com/uploads/posts/2022-04/1648922143_38-vsegda-pomnim-com-p-poganki-v-lesu-foto-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30610"/>
            <a:ext cx="3786182" cy="3645208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s://fotocccp.ru/image/cache/import_files/c4/c4ad7f0ec23111e8bb2a00155d1fae00_93-900x600.jpg"/>
          <p:cNvPicPr>
            <a:picLocks noChangeAspect="1" noChangeArrowheads="1"/>
          </p:cNvPicPr>
          <p:nvPr/>
        </p:nvPicPr>
        <p:blipFill>
          <a:blip r:embed="rId2" cstate="print"/>
          <a:srcRect l="3487" r="722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428604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Листики — с глянцем,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Ягодки — с румянцем, 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А сами кусточки — 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Не выше кочки.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2413338"/>
            <a:ext cx="657228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Что за ягода такая — голубая – голубая? 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На болоте, там и тут эти ягоды растут. 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Ягодка как капелька, чуть продолговатенька, На кустике качается, как она называется?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857752" y="500042"/>
            <a:ext cx="407196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На кустах с колючками она, 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Вроде бы малина, но черна.</a:t>
            </a:r>
            <a:b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4429132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Ягодка вкусна, красна.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Прячется в траве она. 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Говорит нам: «Не ленитесь, </a:t>
            </a:r>
          </a:p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А за мною наклонитесь!»…</a:t>
            </a:r>
            <a:b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9394" name="Picture 2" descr="https://avatars.mds.yandex.net/get-marketpic/1674429/market_v51QGVgdKd1HVgP3qHav1g/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3116"/>
            <a:ext cx="2354239" cy="1857388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59396" name="AutoShape 4" descr="https://luchshii-sad.ru/wp-content/uploads/2020/03/sazhency-golubika-sort-vudar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9398" name="Picture 6" descr="https://yellowhome.ru/wp-content/uploads/2018/08/11-2.jpg"/>
          <p:cNvPicPr>
            <a:picLocks noChangeAspect="1" noChangeArrowheads="1"/>
          </p:cNvPicPr>
          <p:nvPr/>
        </p:nvPicPr>
        <p:blipFill>
          <a:blip r:embed="rId3" cstate="print"/>
          <a:srcRect t="-2298" r="6411" b="14956"/>
          <a:stretch>
            <a:fillRect/>
          </a:stretch>
        </p:blipFill>
        <p:spPr bwMode="auto">
          <a:xfrm>
            <a:off x="3500430" y="3643314"/>
            <a:ext cx="3210950" cy="2000264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59400" name="Picture 8" descr="https://d401dfb6-e698-417e-aed0-fe64ac8ea8c6.selcdn.net/img/ezhevika-s5-agavam-h50-2-goda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428604"/>
            <a:ext cx="2214578" cy="2214578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59402" name="Picture 10" descr="https://img.fotokonkurs.ru/cache/original/photos/2011/09/05/5/3f42dd5a257217f40c012acb018d8f79/b20753a87e2d713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14" y="4786322"/>
            <a:ext cx="3357586" cy="2230038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595</TotalTime>
  <Words>466</Words>
  <Application>Microsoft Office PowerPoint</Application>
  <PresentationFormat>Экран (4:3)</PresentationFormat>
  <Paragraphs>92</Paragraphs>
  <Slides>22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 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Итоговая аттестационная работа по курсу </dc:title>
  <dc:creator>User</dc:creator>
  <cp:lastModifiedBy>2</cp:lastModifiedBy>
  <cp:revision>63</cp:revision>
  <dcterms:created xsi:type="dcterms:W3CDTF">2021-11-05T09:58:49Z</dcterms:created>
  <dcterms:modified xsi:type="dcterms:W3CDTF">2022-10-06T08:04:47Z</dcterms:modified>
</cp:coreProperties>
</file>