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F1ED-A0E4-41FC-A5C8-B238919562EB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03E6-F12E-41D4-B23C-28DFB74D9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154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F1ED-A0E4-41FC-A5C8-B238919562EB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03E6-F12E-41D4-B23C-28DFB74D9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836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F1ED-A0E4-41FC-A5C8-B238919562EB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03E6-F12E-41D4-B23C-28DFB74D9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192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F1ED-A0E4-41FC-A5C8-B238919562EB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03E6-F12E-41D4-B23C-28DFB74D9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574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F1ED-A0E4-41FC-A5C8-B238919562EB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03E6-F12E-41D4-B23C-28DFB74D9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815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F1ED-A0E4-41FC-A5C8-B238919562EB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03E6-F12E-41D4-B23C-28DFB74D9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141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F1ED-A0E4-41FC-A5C8-B238919562EB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03E6-F12E-41D4-B23C-28DFB74D9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34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F1ED-A0E4-41FC-A5C8-B238919562EB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03E6-F12E-41D4-B23C-28DFB74D9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060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F1ED-A0E4-41FC-A5C8-B238919562EB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03E6-F12E-41D4-B23C-28DFB74D9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29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F1ED-A0E4-41FC-A5C8-B238919562EB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03E6-F12E-41D4-B23C-28DFB74D9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36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F1ED-A0E4-41FC-A5C8-B238919562EB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03E6-F12E-41D4-B23C-28DFB74D9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675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5F1ED-A0E4-41FC-A5C8-B238919562EB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803E6-F12E-41D4-B23C-28DFB74D99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610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avatars.mds.yandex.net/i?id=656059061b2672cceb87a03c31213ab9f04e6f2c-4553150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" t="1193" r="18136" b="1082"/>
          <a:stretch/>
        </p:blipFill>
        <p:spPr bwMode="auto">
          <a:xfrm>
            <a:off x="0" y="1"/>
            <a:ext cx="9144000" cy="682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2025" y="1041009"/>
            <a:ext cx="7891975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Роль сольного </a:t>
            </a:r>
            <a:endParaRPr lang="ru-RU" sz="4000" dirty="0" smtClean="0">
              <a:ln w="28575">
                <a:noFill/>
              </a:ln>
              <a:solidFill>
                <a:sysClr val="windowText" lastClr="0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4000" dirty="0" smtClean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выступления в </a:t>
            </a:r>
            <a:r>
              <a:rPr lang="ru-RU" sz="40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духовно- </a:t>
            </a:r>
            <a:r>
              <a:rPr lang="ru-RU" sz="4000" dirty="0" smtClean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нравственном воспитании </a:t>
            </a:r>
            <a:r>
              <a:rPr lang="ru-RU" sz="40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обучающегося </a:t>
            </a:r>
            <a:r>
              <a:rPr lang="ru-RU" sz="4000" dirty="0" smtClean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детской </a:t>
            </a:r>
            <a:r>
              <a:rPr lang="ru-RU" sz="40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школы искусств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08728" y="5529115"/>
            <a:ext cx="3799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Выполнила преподаватель 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МБУДО «ДШИ» </a:t>
            </a:r>
            <a:r>
              <a:rPr lang="ru-RU" dirty="0" err="1" smtClean="0">
                <a:latin typeface="Arial Black" panose="020B0A04020102020204" pitchFamily="34" charset="0"/>
              </a:rPr>
              <a:t>г.Усинска</a:t>
            </a:r>
            <a:endParaRPr lang="ru-RU" dirty="0" smtClean="0">
              <a:latin typeface="Arial Black" panose="020B0A04020102020204" pitchFamily="34" charset="0"/>
            </a:endParaRPr>
          </a:p>
          <a:p>
            <a:pPr algn="ctr"/>
            <a:r>
              <a:rPr lang="ru-RU" dirty="0" err="1" smtClean="0">
                <a:latin typeface="Arial Black" panose="020B0A04020102020204" pitchFamily="34" charset="0"/>
              </a:rPr>
              <a:t>Тегленкова</a:t>
            </a:r>
            <a:r>
              <a:rPr lang="ru-RU" dirty="0" smtClean="0">
                <a:latin typeface="Arial Black" panose="020B0A04020102020204" pitchFamily="34" charset="0"/>
              </a:rPr>
              <a:t> Е.А.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806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avatars.mds.yandex.net/i?id=656059061b2672cceb87a03c31213ab9f04e6f2c-4553150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" t="1193" r="18136" b="1082"/>
          <a:stretch/>
        </p:blipFill>
        <p:spPr bwMode="auto">
          <a:xfrm>
            <a:off x="0" y="1"/>
            <a:ext cx="9144000" cy="682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4301" y="2206388"/>
            <a:ext cx="7794168" cy="9906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n w="28575">
                  <a:noFill/>
                </a:ln>
                <a:latin typeface="Arial Black" panose="020B0A0402010202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sz="4400" b="1" dirty="0">
              <a:ln w="28575">
                <a:noFill/>
              </a:ln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9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avatars.mds.yandex.net/i?id=656059061b2672cceb87a03c31213ab9f04e6f2c-4553150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" t="1193" r="18136" b="1082"/>
          <a:stretch/>
        </p:blipFill>
        <p:spPr bwMode="auto">
          <a:xfrm>
            <a:off x="0" y="1"/>
            <a:ext cx="9144000" cy="682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00018" y="762643"/>
            <a:ext cx="873603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Одна из важнейших </a:t>
            </a:r>
            <a:endParaRPr lang="ru-RU" sz="4000" dirty="0" smtClean="0">
              <a:ln w="28575">
                <a:noFill/>
              </a:ln>
              <a:solidFill>
                <a:sysClr val="windowText" lastClr="0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4000" dirty="0" smtClean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задач художественного образования </a:t>
            </a:r>
            <a:r>
              <a:rPr lang="ru-RU" sz="40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– это воспитание </a:t>
            </a:r>
            <a:r>
              <a:rPr lang="ru-RU" sz="4000" dirty="0" smtClean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души </a:t>
            </a:r>
            <a:r>
              <a:rPr lang="ru-RU" sz="40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ребенка </a:t>
            </a:r>
          </a:p>
          <a:p>
            <a:pPr algn="ctr"/>
            <a:r>
              <a:rPr lang="ru-RU" sz="40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средствами искусства</a:t>
            </a:r>
          </a:p>
        </p:txBody>
      </p:sp>
    </p:spTree>
    <p:extLst>
      <p:ext uri="{BB962C8B-B14F-4D97-AF65-F5344CB8AC3E}">
        <p14:creationId xmlns:p14="http://schemas.microsoft.com/office/powerpoint/2010/main" val="360722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avatars.mds.yandex.net/i?id=656059061b2672cceb87a03c31213ab9f04e6f2c-4553150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" t="1193" r="18136" b="1082"/>
          <a:stretch/>
        </p:blipFill>
        <p:spPr bwMode="auto">
          <a:xfrm>
            <a:off x="0" y="1"/>
            <a:ext cx="9144000" cy="682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4607" y="470245"/>
            <a:ext cx="919706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Музыка превращается в сознании слушателя в предмет духовной деятельности, происходит переход духовного содержания музыкального произведения в объект воспитания</a:t>
            </a:r>
            <a:endParaRPr lang="ru-RU" sz="4000" dirty="0">
              <a:ln w="28575">
                <a:noFill/>
              </a:ln>
              <a:solidFill>
                <a:sysClr val="windowText" lastClr="0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831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avatars.mds.yandex.net/i?id=656059061b2672cceb87a03c31213ab9f04e6f2c-4553150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" t="1193" r="18136" b="1082"/>
          <a:stretch/>
        </p:blipFill>
        <p:spPr bwMode="auto">
          <a:xfrm>
            <a:off x="0" y="1"/>
            <a:ext cx="9144000" cy="682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60434" y="487010"/>
            <a:ext cx="76017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Концертное выступление</a:t>
            </a:r>
            <a:endParaRPr lang="ru-RU" sz="4000" dirty="0">
              <a:ln w="28575">
                <a:noFill/>
              </a:ln>
              <a:solidFill>
                <a:sysClr val="windowText" lastClr="00000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6355" y="1978063"/>
            <a:ext cx="68249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Владение определенным </a:t>
            </a:r>
            <a:endParaRPr lang="ru-RU" sz="3600" dirty="0" smtClean="0">
              <a:ln w="28575">
                <a:noFill/>
              </a:ln>
              <a:solidFill>
                <a:sysClr val="windowText" lastClr="0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600" dirty="0" smtClean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комплексом </a:t>
            </a:r>
            <a:endParaRPr lang="ru-RU" sz="3600" dirty="0">
              <a:ln w="28575">
                <a:noFill/>
              </a:ln>
              <a:solidFill>
                <a:sysClr val="windowText" lastClr="0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6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знаний и навыков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926355" y="4542570"/>
            <a:ext cx="685155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Реализация творческого </a:t>
            </a:r>
          </a:p>
          <a:p>
            <a:pPr algn="ctr"/>
            <a:r>
              <a:rPr lang="ru-RU" sz="36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потенциала исполнителя</a:t>
            </a:r>
          </a:p>
          <a:p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572000" y="1166983"/>
            <a:ext cx="780133" cy="859809"/>
          </a:xfrm>
          <a:prstGeom prst="downArrow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572000" y="3737352"/>
            <a:ext cx="838233" cy="805218"/>
          </a:xfrm>
          <a:prstGeom prst="downArrow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707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avatars.mds.yandex.net/i?id=656059061b2672cceb87a03c31213ab9f04e6f2c-4553150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" t="1193" r="18136" b="1082"/>
          <a:stretch/>
        </p:blipFill>
        <p:spPr bwMode="auto">
          <a:xfrm>
            <a:off x="0" y="1"/>
            <a:ext cx="9144000" cy="682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0976" y="626538"/>
            <a:ext cx="69413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Задачи  преподавателя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42651" y="1797742"/>
            <a:ext cx="743344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Пробуждение инициативы, </a:t>
            </a:r>
            <a:endParaRPr lang="ru-RU" sz="3600" dirty="0" smtClean="0">
              <a:ln w="28575">
                <a:noFill/>
              </a:ln>
              <a:solidFill>
                <a:sysClr val="windowText" lastClr="000000"/>
              </a:solidFill>
              <a:latin typeface="Arial Black" panose="020B0A04020102020204" pitchFamily="34" charset="0"/>
            </a:endParaRPr>
          </a:p>
          <a:p>
            <a:r>
              <a:rPr lang="ru-RU" sz="3600" dirty="0" smtClean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стремления </a:t>
            </a:r>
            <a:r>
              <a:rPr lang="ru-RU" sz="36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к исполнению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80747" y="3572147"/>
            <a:ext cx="759534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Положительное отношение </a:t>
            </a:r>
            <a:endParaRPr lang="ru-RU" sz="3600" dirty="0" smtClean="0">
              <a:ln w="28575">
                <a:noFill/>
              </a:ln>
              <a:solidFill>
                <a:sysClr val="windowText" lastClr="000000"/>
              </a:solidFill>
              <a:latin typeface="Arial Black" panose="020B0A04020102020204" pitchFamily="34" charset="0"/>
            </a:endParaRPr>
          </a:p>
          <a:p>
            <a:r>
              <a:rPr lang="ru-RU" sz="3600" dirty="0" smtClean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к </a:t>
            </a:r>
            <a:r>
              <a:rPr lang="ru-RU" sz="36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публичным выступлениям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332453" y="5380672"/>
            <a:ext cx="621837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Заложить основы </a:t>
            </a:r>
            <a:endParaRPr lang="ru-RU" sz="3600" dirty="0" smtClean="0">
              <a:ln w="28575">
                <a:noFill/>
              </a:ln>
              <a:solidFill>
                <a:sysClr val="windowText" lastClr="00000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600" dirty="0" smtClean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сценической </a:t>
            </a:r>
            <a:r>
              <a:rPr lang="ru-RU" sz="3600" dirty="0">
                <a:ln w="28575">
                  <a:noFill/>
                </a:ln>
                <a:solidFill>
                  <a:sysClr val="windowText" lastClr="000000"/>
                </a:solidFill>
                <a:latin typeface="Arial Black" panose="020B0A04020102020204" pitchFamily="34" charset="0"/>
              </a:rPr>
              <a:t>культуры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8547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avatars.mds.yandex.net/i?id=656059061b2672cceb87a03c31213ab9f04e6f2c-4553150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" t="1193" r="18136" b="1082"/>
          <a:stretch/>
        </p:blipFill>
        <p:spPr bwMode="auto">
          <a:xfrm>
            <a:off x="0" y="1"/>
            <a:ext cx="9144000" cy="682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82102" y="333137"/>
            <a:ext cx="7061898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 w="28575">
                  <a:noFill/>
                </a:ln>
                <a:latin typeface="Arial Black" panose="020B0A04020102020204" pitchFamily="34" charset="0"/>
              </a:rPr>
              <a:t>«Учащийся должен привыкать к тому, что выступление – </a:t>
            </a:r>
            <a:r>
              <a:rPr lang="ru-RU" sz="2800" b="1" dirty="0" smtClean="0">
                <a:ln w="28575">
                  <a:noFill/>
                </a:ln>
                <a:latin typeface="Arial Black" panose="020B0A04020102020204" pitchFamily="34" charset="0"/>
              </a:rPr>
              <a:t>это </a:t>
            </a:r>
            <a:r>
              <a:rPr lang="ru-RU" sz="2800" b="1" dirty="0">
                <a:ln w="28575">
                  <a:noFill/>
                </a:ln>
                <a:latin typeface="Arial Black" panose="020B0A04020102020204" pitchFamily="34" charset="0"/>
              </a:rPr>
              <a:t>серьезное дело, за которое он несет ответственность перед слушателем, </a:t>
            </a:r>
            <a:r>
              <a:rPr lang="ru-RU" sz="2800" b="1" dirty="0" smtClean="0">
                <a:ln w="28575">
                  <a:noFill/>
                </a:ln>
                <a:latin typeface="Arial Black" panose="020B0A04020102020204" pitchFamily="34" charset="0"/>
              </a:rPr>
              <a:t>перед </a:t>
            </a:r>
            <a:r>
              <a:rPr lang="ru-RU" sz="2800" b="1" dirty="0">
                <a:ln w="28575">
                  <a:noFill/>
                </a:ln>
                <a:latin typeface="Arial Black" panose="020B0A04020102020204" pitchFamily="34" charset="0"/>
              </a:rPr>
              <a:t>автором произведения, перед самим собой и перед </a:t>
            </a:r>
            <a:r>
              <a:rPr lang="ru-RU" sz="2800" b="1" dirty="0" smtClean="0">
                <a:ln w="28575">
                  <a:noFill/>
                </a:ln>
                <a:latin typeface="Arial Black" panose="020B0A04020102020204" pitchFamily="34" charset="0"/>
              </a:rPr>
              <a:t>своим </a:t>
            </a:r>
            <a:r>
              <a:rPr lang="ru-RU" sz="2800" b="1" dirty="0">
                <a:ln w="28575">
                  <a:noFill/>
                </a:ln>
                <a:latin typeface="Arial Black" panose="020B0A04020102020204" pitchFamily="34" charset="0"/>
              </a:rPr>
              <a:t>педагогом, </a:t>
            </a:r>
            <a:r>
              <a:rPr lang="ru-RU" sz="2800" b="1" dirty="0" smtClean="0">
                <a:ln w="28575">
                  <a:noFill/>
                </a:ln>
                <a:latin typeface="Arial Black" panose="020B0A04020102020204" pitchFamily="34" charset="0"/>
              </a:rPr>
              <a:t>что </a:t>
            </a:r>
            <a:r>
              <a:rPr lang="ru-RU" sz="2800" b="1" dirty="0">
                <a:ln w="28575">
                  <a:noFill/>
                </a:ln>
                <a:latin typeface="Arial Black" panose="020B0A04020102020204" pitchFamily="34" charset="0"/>
              </a:rPr>
              <a:t>вместе с тем это праздник, лучшие минуты его жизни, </a:t>
            </a:r>
            <a:r>
              <a:rPr lang="ru-RU" sz="2800" b="1" dirty="0" smtClean="0">
                <a:ln w="28575">
                  <a:noFill/>
                </a:ln>
                <a:latin typeface="Arial Black" panose="020B0A04020102020204" pitchFamily="34" charset="0"/>
              </a:rPr>
              <a:t>когда </a:t>
            </a:r>
            <a:r>
              <a:rPr lang="ru-RU" sz="2800" b="1" dirty="0">
                <a:ln w="28575">
                  <a:noFill/>
                </a:ln>
                <a:latin typeface="Arial Black" panose="020B0A04020102020204" pitchFamily="34" charset="0"/>
              </a:rPr>
              <a:t>он может </a:t>
            </a:r>
            <a:r>
              <a:rPr lang="ru-RU" sz="2800" b="1" dirty="0" smtClean="0">
                <a:ln w="28575">
                  <a:noFill/>
                </a:ln>
                <a:latin typeface="Arial Black" panose="020B0A04020102020204" pitchFamily="34" charset="0"/>
              </a:rPr>
              <a:t>получить громадное художественное удовлетворение»</a:t>
            </a:r>
          </a:p>
          <a:p>
            <a:pPr algn="ctr"/>
            <a:endParaRPr lang="ru-RU" sz="3200" b="1" dirty="0" smtClean="0">
              <a:ln w="28575">
                <a:noFill/>
              </a:ln>
              <a:latin typeface="Arial Black" panose="020B0A04020102020204" pitchFamily="34" charset="0"/>
            </a:endParaRPr>
          </a:p>
          <a:p>
            <a:pPr algn="ctr"/>
            <a:r>
              <a:rPr lang="ru-RU" sz="3200" b="1" dirty="0" smtClean="0">
                <a:ln w="28575">
                  <a:noFill/>
                </a:ln>
                <a:latin typeface="Arial Black" panose="020B0A04020102020204" pitchFamily="34" charset="0"/>
              </a:rPr>
              <a:t>А</a:t>
            </a:r>
            <a:r>
              <a:rPr lang="ru-RU" sz="3200" b="1" dirty="0">
                <a:ln w="28575">
                  <a:noFill/>
                </a:ln>
                <a:latin typeface="Arial Black" panose="020B0A04020102020204" pitchFamily="34" charset="0"/>
              </a:rPr>
              <a:t>. </a:t>
            </a:r>
            <a:r>
              <a:rPr lang="ru-RU" sz="3200" b="1" dirty="0" smtClean="0">
                <a:ln w="28575">
                  <a:noFill/>
                </a:ln>
                <a:latin typeface="Arial Black" panose="020B0A04020102020204" pitchFamily="34" charset="0"/>
              </a:rPr>
              <a:t>Алексеев</a:t>
            </a:r>
            <a:endParaRPr lang="ru-RU" sz="3200" dirty="0">
              <a:ln w="28575">
                <a:noFill/>
              </a:ln>
              <a:latin typeface="Arial Black" panose="020B0A040201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628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avatars.mds.yandex.net/i?id=656059061b2672cceb87a03c31213ab9f04e6f2c-4553150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" t="1193" r="18136" b="1082"/>
          <a:stretch/>
        </p:blipFill>
        <p:spPr bwMode="auto">
          <a:xfrm>
            <a:off x="0" y="1"/>
            <a:ext cx="9144000" cy="682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0" y="86090"/>
            <a:ext cx="3439236" cy="2410047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5" y="4271750"/>
            <a:ext cx="3402842" cy="2552131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500" y="1043425"/>
            <a:ext cx="2443125" cy="3664689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113" y="4271749"/>
            <a:ext cx="3402842" cy="2552131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113" y="105456"/>
            <a:ext cx="3402841" cy="2552131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975283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avatars.mds.yandex.net/i?id=656059061b2672cceb87a03c31213ab9f04e6f2c-4553150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" t="1193" r="18136" b="1082"/>
          <a:stretch/>
        </p:blipFill>
        <p:spPr bwMode="auto">
          <a:xfrm>
            <a:off x="0" y="1"/>
            <a:ext cx="9144000" cy="682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4367283" y="3166280"/>
            <a:ext cx="4640239" cy="3521123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5" name="Рисунок 4"/>
          <p:cNvPicPr/>
          <p:nvPr/>
        </p:nvPicPr>
        <p:blipFill>
          <a:blip r:embed="rId4"/>
          <a:stretch>
            <a:fillRect/>
          </a:stretch>
        </p:blipFill>
        <p:spPr>
          <a:xfrm>
            <a:off x="2007108" y="191069"/>
            <a:ext cx="4816773" cy="3371850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5276844" y="3797487"/>
            <a:ext cx="3121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Arial Black" panose="020B0A04020102020204" pitchFamily="34" charset="0"/>
              </a:rPr>
              <a:t>«Веселый зоопарк»</a:t>
            </a:r>
            <a:endParaRPr lang="ru-RU" sz="2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149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avatars.mds.yandex.net/i?id=656059061b2672cceb87a03c31213ab9f04e6f2c-4553150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" t="1193" r="18136" b="1082"/>
          <a:stretch/>
        </p:blipFill>
        <p:spPr bwMode="auto">
          <a:xfrm>
            <a:off x="0" y="1"/>
            <a:ext cx="9144000" cy="682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287510" y="4435353"/>
            <a:ext cx="2961565" cy="2054058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5" r="12537"/>
          <a:stretch/>
        </p:blipFill>
        <p:spPr>
          <a:xfrm>
            <a:off x="6169240" y="19373"/>
            <a:ext cx="2902426" cy="2191018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88710" y="1072679"/>
            <a:ext cx="2866030" cy="1932288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2834416" y="400369"/>
            <a:ext cx="3110092" cy="2134714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585" y="3004967"/>
            <a:ext cx="2795976" cy="2096983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9" name="Рисунок 8"/>
          <p:cNvPicPr/>
          <p:nvPr/>
        </p:nvPicPr>
        <p:blipFill>
          <a:blip r:embed="rId8"/>
          <a:stretch>
            <a:fillRect/>
          </a:stretch>
        </p:blipFill>
        <p:spPr>
          <a:xfrm>
            <a:off x="6069159" y="4810246"/>
            <a:ext cx="3002507" cy="1989617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3367455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147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Aharoni</vt:lpstr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22</cp:revision>
  <dcterms:created xsi:type="dcterms:W3CDTF">2023-01-26T15:18:43Z</dcterms:created>
  <dcterms:modified xsi:type="dcterms:W3CDTF">2023-02-04T18:10:08Z</dcterms:modified>
</cp:coreProperties>
</file>