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3" r:id="rId5"/>
    <p:sldId id="264" r:id="rId6"/>
    <p:sldId id="262" r:id="rId7"/>
    <p:sldId id="261" r:id="rId8"/>
    <p:sldId id="259" r:id="rId9"/>
    <p:sldId id="270" r:id="rId10"/>
    <p:sldId id="271" r:id="rId11"/>
    <p:sldId id="272" r:id="rId12"/>
    <p:sldId id="273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426714"/>
          </a:xfrm>
          <a:prstGeom prst="flowChartDocumen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9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1135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772400" cy="1470025"/>
          </a:xfrm>
        </p:spPr>
        <p:txBody>
          <a:bodyPr>
            <a:normAutofit/>
          </a:bodyPr>
          <a:lstStyle>
            <a:lvl1pPr>
              <a:defRPr sz="48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85293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290" name="Picture 2" descr="http://bablo-tuta.ru/wp-content/uploads/2013/03/biznes-stud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6588224" y="4553744"/>
            <a:ext cx="2304256" cy="230425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Picture 2" descr="http://bablo-tuta.ru/wp-content/uploads/2013/03/biznes-stud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0" y="5705872"/>
            <a:ext cx="1152128" cy="115212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Picture 2" descr="http://bablo-tuta.ru/wp-content/uploads/2013/03/biznes-stud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179512" y="0"/>
            <a:ext cx="1124744" cy="112474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926C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Picture 2" descr="http://bablo-tuta.ru/wp-content/uploads/2013/03/biznes-stud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8244408" y="6093296"/>
            <a:ext cx="764704" cy="76470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flowChartDocumen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8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1135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42088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bablo-tuta.ru/wp-content/uploads/2013/03/biznes-stud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6372200" y="4337720"/>
            <a:ext cx="2520280" cy="252028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2" cy="6426714"/>
          </a:xfrm>
          <a:prstGeom prst="flowChartDocumen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7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1135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http://bablo-tuta.ru/wp-content/uploads/2013/03/biznes-stud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6948264" y="4913784"/>
            <a:ext cx="1944216" cy="194421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Picture 2" descr="http://bablo-tuta.ru/wp-content/uploads/2013/03/biznes-stude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740352" y="5705872"/>
            <a:ext cx="1152128" cy="115212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C:\Users\User\Desktop\шаблоны Деловой\для деловой\Рисунок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664"/>
            </a:avLst>
          </a:prstGeom>
          <a:noFill/>
          <a:ln>
            <a:solidFill>
              <a:srgbClr val="FFCC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FB7D7-C30C-4949-BEA3-0B7CDC7BEA9A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A6ECF-546B-4018-9654-64B4B63E93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50">
          <a:ln w="13500">
            <a:solidFill>
              <a:schemeClr val="accent1">
                <a:shade val="2500"/>
                <a:alpha val="6500"/>
              </a:schemeClr>
            </a:solidFill>
            <a:prstDash val="solid"/>
          </a:ln>
          <a:solidFill>
            <a:srgbClr val="926C00"/>
          </a:solidFill>
          <a:effectLst>
            <a:innerShdw blurRad="50900" dist="38500" dir="13500000">
              <a:srgbClr val="000000">
                <a:alpha val="60000"/>
              </a:srgb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55;&#1088;&#1080;&#1090;&#1095;&#1072;%20'&#1042;&#1089;&#1077;%20&#1074;%20&#1090;&#1074;&#1086;&#1080;&#1093;%20&#1088;&#1091;&#1082;&#1072;&#1093;'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VID_20160122_090919.mp4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0002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Активные методы обучения в начальной школе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3786190"/>
            <a:ext cx="4572032" cy="10715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Абасова</a:t>
            </a:r>
            <a:r>
              <a:rPr lang="ru-RU" dirty="0" smtClean="0">
                <a:solidFill>
                  <a:srgbClr val="0070C0"/>
                </a:solidFill>
              </a:rPr>
              <a:t> З.М., учитель начальных классов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0" y="621508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ноябрь2022 </a:t>
            </a:r>
            <a:r>
              <a:rPr lang="ru-RU" dirty="0" smtClean="0">
                <a:solidFill>
                  <a:srgbClr val="7030A0"/>
                </a:solidFill>
              </a:rPr>
              <a:t>год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50004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МКОУ «БСОШ им.Г.Абдурахманова»</a:t>
            </a:r>
            <a:endParaRPr lang="ru-RU" dirty="0"/>
          </a:p>
        </p:txBody>
      </p:sp>
      <p:pic>
        <p:nvPicPr>
          <p:cNvPr id="7" name="Picture 2" descr="C:\Users\1\Videos\Новая папка\WP_20161205_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714752"/>
            <a:ext cx="2643205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Синквейн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213176"/>
          </a:xfrm>
        </p:spPr>
        <p:txBody>
          <a:bodyPr>
            <a:normAutofit fontScale="92500"/>
          </a:bodyPr>
          <a:lstStyle/>
          <a:p>
            <a:endParaRPr lang="ru-RU" sz="1600" dirty="0" smtClean="0"/>
          </a:p>
          <a:p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- прием технологии развития критического мышления, позволяющий в нескольких словах изложить учебный материал на определенную тему.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от французского слова «пять».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- это специфическое стихотворение, состоящее из пяти строк, в которых обобщена информация по изученной теме 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1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строка - тема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заключает в себе одно слово (обычно существительное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или        местоимение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), которое обозначает объект или предмет, о котором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пойдет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речь. 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 строка - два слова (прилагательные  или причастия), они дают описание признаков и свойств выбранного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синквейне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предмета или объекта. 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 строка - образована тремя глаголами или деепричастиями, описывающими  характерные действия объекта. 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4 строка - фраза из четырех слов,  выражающая личное отношение  автора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 к описываемому предмету или объекту (афоризм). 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5 строка - одно слово-резюме, характеризующее суть вопроса  или объекта.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66208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Устройство «Конструктор»</a:t>
            </a:r>
            <a:endParaRPr lang="ru-RU" dirty="0"/>
          </a:p>
        </p:txBody>
      </p:sp>
      <p:sp>
        <p:nvSpPr>
          <p:cNvPr id="4" name="Содержимое 2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dirty="0"/>
              <a:t>«было» (первое состояние объекта);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dirty="0"/>
              <a:t>«стало» (второе состояние объекта);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dirty="0"/>
              <a:t>«что изменилось» (указывается имя признака и направление изменения значений).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800" dirty="0"/>
              <a:t>Конструктор будет иметь вид</a:t>
            </a:r>
            <a:r>
              <a:rPr lang="ru-RU" sz="2800" dirty="0" smtClean="0"/>
              <a:t>:</a:t>
            </a:r>
          </a:p>
          <a:p>
            <a:pPr fontAlgn="t"/>
            <a:endParaRPr lang="ru-RU" dirty="0"/>
          </a:p>
          <a:p>
            <a:pPr marL="342900" indent="-342900">
              <a:spcBef>
                <a:spcPct val="20000"/>
              </a:spcBef>
              <a:defRPr/>
            </a:pPr>
            <a:endParaRPr lang="ru-RU" sz="3200" dirty="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ru-RU" sz="32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215997"/>
              </p:ext>
            </p:extLst>
          </p:nvPr>
        </p:nvGraphicFramePr>
        <p:xfrm>
          <a:off x="1475656" y="5013176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Было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Изменилось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8066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9304" y="188640"/>
            <a:ext cx="6899080" cy="30455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3234179"/>
            <a:ext cx="6840760" cy="33187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42288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«Шесть шляп»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1428736"/>
            <a:ext cx="4714908" cy="500066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1. Белая шляпа - статистическая (событие, факты). Только то, что говорит автор.</a:t>
            </a:r>
          </a:p>
          <a:p>
            <a:r>
              <a:rPr lang="ru-RU" dirty="0" smtClean="0"/>
              <a:t>2. Жёлтая шляпа - позитивная (положительная оценка события). Всё хорошее, даже в отрицательном герое.</a:t>
            </a:r>
          </a:p>
          <a:p>
            <a:r>
              <a:rPr lang="ru-RU" dirty="0" smtClean="0"/>
              <a:t>3. Чёрная шляпа - негативная (отрицательная оценка события, проблемы). Как можно помочь, что сделать, как поступить.</a:t>
            </a:r>
          </a:p>
          <a:p>
            <a:r>
              <a:rPr lang="ru-RU" dirty="0" smtClean="0"/>
              <a:t>4. Зелёная шляпа - творческая (самые невероятные, необычные идеи). Представь, вообрази и тогда…</a:t>
            </a:r>
          </a:p>
          <a:p>
            <a:r>
              <a:rPr lang="ru-RU" dirty="0" smtClean="0"/>
              <a:t> 5. Красная шляпа - эмоциональная (чувства, которые вызывает у вас данное событие). Ваши ощущения, чувства, отношение.</a:t>
            </a:r>
          </a:p>
          <a:p>
            <a:r>
              <a:rPr lang="ru-RU" dirty="0" smtClean="0"/>
              <a:t> 6. Синяя шляпа - аналитическая (отвечает на вопрос: почему? зачем?). Обобщает всё услышанное от предыдущих участников. </a:t>
            </a:r>
          </a:p>
          <a:p>
            <a:endParaRPr lang="ru-RU" dirty="0"/>
          </a:p>
        </p:txBody>
      </p:sp>
      <p:pic>
        <p:nvPicPr>
          <p:cNvPr id="17410" name="Picture 2" descr="http://pedagogika.snauka.ru/wp-content/uploads/2014/11/ris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71678"/>
            <a:ext cx="3274241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Ранжирование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5286412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</a:t>
            </a:r>
            <a:r>
              <a:rPr lang="ru-RU" sz="2400" b="1" i="1" dirty="0" smtClean="0"/>
              <a:t>  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14348" y="2790576"/>
            <a:ext cx="52149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6" y="1789878"/>
            <a:ext cx="735811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ффективный прием, позволяющий выделить главное в новой информации. После знакомства с новым материалом учащиеся составляют список главных моментов, положений. Затем напротив каждого пункта в своем списке выставляется оценка по одному из критериев: важности, нужности, полезности и т.д.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Например, на уроке "Окружающий мир". Тема: Пресные воды суши.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учащегося получился приблизительно такой список: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Большая часть земли покрыта соленой водой.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Соленую воду пить нельзя.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Пресная вода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реках, ледниках, озерах и т.д.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 этого учитель просит расставить места (ранг) пунктов с точки зрения их практической важности. И вопрос: Какое их этих знаний пригодится вам во время путешествия, похода?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/>
              <a:t>АМ релаксации</a:t>
            </a:r>
            <a:br>
              <a:rPr lang="ru-RU" i="1" u="sng" dirty="0" smtClean="0"/>
            </a:br>
            <a:r>
              <a:rPr lang="ru-RU" dirty="0" smtClean="0"/>
              <a:t>Метод "Четыре стихии»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00174"/>
            <a:ext cx="7286676" cy="2286016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Не стоит забывать о восстанавливающей силе релаксации на уроке. Ведь иногда нескольких минут достаточно, чтобы встряхнуться, весело и активно расслабиться, восстановить энергию. Активные методы релаксации позволят сделать это, не выходя из класса. </a:t>
            </a:r>
            <a:br>
              <a:rPr lang="ru-RU" sz="4400" dirty="0" smtClean="0"/>
            </a:br>
            <a:r>
              <a:rPr lang="ru-RU" sz="4400" b="1" dirty="0" smtClean="0"/>
              <a:t> </a:t>
            </a:r>
            <a:r>
              <a:rPr lang="ru-RU" sz="4400" dirty="0" smtClean="0"/>
              <a:t>Упражнение называется "Четыре стихии". Это земля, вода, воздух, огонь</a:t>
            </a:r>
            <a:endParaRPr lang="ru-RU" sz="4400" dirty="0"/>
          </a:p>
        </p:txBody>
      </p:sp>
      <p:pic>
        <p:nvPicPr>
          <p:cNvPr id="15362" name="Picture 2" descr="http://dnepr-news.net/media/k2/items/cache/1ea804dbf6a45ba977293c237ecc1b08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929066"/>
            <a:ext cx="3286148" cy="2464611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843" t="13672" r="5563" b="6250"/>
          <a:stretch>
            <a:fillRect/>
          </a:stretch>
        </p:blipFill>
        <p:spPr bwMode="auto">
          <a:xfrm>
            <a:off x="4071934" y="4000504"/>
            <a:ext cx="4743629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Рефлексия.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5643602" cy="5429288"/>
          </a:xfrm>
        </p:spPr>
        <p:txBody>
          <a:bodyPr>
            <a:normAutofit/>
          </a:bodyPr>
          <a:lstStyle/>
          <a:p>
            <a:r>
              <a:rPr lang="ru-RU" b="1" dirty="0" smtClean="0"/>
              <a:t> Фразеологизм или пословица</a:t>
            </a:r>
            <a:endParaRPr lang="ru-RU" dirty="0" smtClean="0"/>
          </a:p>
          <a:p>
            <a:r>
              <a:rPr lang="ru-RU" dirty="0" smtClean="0"/>
              <a:t>Подберите выражение, соответствующее вашему восприятию урока: слышал краем уха, хлопал ушами, шевелил мозгами, считал ворон и т.д.</a:t>
            </a:r>
          </a:p>
          <a:p>
            <a:endParaRPr lang="ru-RU" dirty="0"/>
          </a:p>
        </p:txBody>
      </p:sp>
      <p:pic>
        <p:nvPicPr>
          <p:cNvPr id="2050" name="Picture 2" descr="http://kzgov.docdat.com/tw_files2/urls_10/436/d-435219/435219_html_4267bfd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286124"/>
            <a:ext cx="3467100" cy="2571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Всё в твоих руках</a:t>
            </a:r>
            <a:endParaRPr lang="ru-RU" dirty="0"/>
          </a:p>
        </p:txBody>
      </p:sp>
      <p:pic>
        <p:nvPicPr>
          <p:cNvPr id="13314" name="Picture 2" descr="http://generator-dobra.ru/images/668-otkrytka-s-dnem-uchitelia-krutaia-pesnia-pro-shkolu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571612"/>
            <a:ext cx="4786346" cy="4330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Притча</a:t>
            </a:r>
            <a:endParaRPr lang="ru-RU" dirty="0"/>
          </a:p>
        </p:txBody>
      </p:sp>
      <p:pic>
        <p:nvPicPr>
          <p:cNvPr id="1026" name="Picture 2" descr="C:\Users\USER\Desktop\мастар-класс\амо\572.jpg">
            <a:hlinkClick r:id="rId2" action="ppaction://hlinkfile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1299" y="1600200"/>
            <a:ext cx="678140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Мастер-класс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 smtClean="0"/>
              <a:t>Тема:</a:t>
            </a:r>
            <a:r>
              <a:rPr lang="ru-RU" dirty="0" smtClean="0"/>
              <a:t> «Активные методы обучения в начальной школе».</a:t>
            </a:r>
          </a:p>
          <a:p>
            <a:r>
              <a:rPr lang="ru-RU" b="1" u="sng" dirty="0" smtClean="0"/>
              <a:t>Цель:</a:t>
            </a:r>
            <a:r>
              <a:rPr lang="ru-RU" dirty="0" smtClean="0"/>
              <a:t> Научиться  применять активные методы обучения на разных этапах  уроках в начальных классах.</a:t>
            </a:r>
          </a:p>
          <a:p>
            <a:r>
              <a:rPr lang="ru-RU" b="1" u="sng" dirty="0" smtClean="0"/>
              <a:t>Аудитория:</a:t>
            </a:r>
            <a:r>
              <a:rPr lang="ru-RU" dirty="0" smtClean="0"/>
              <a:t> учителя школы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</a:t>
            </a:r>
            <a:endParaRPr lang="ru-RU" dirty="0"/>
          </a:p>
        </p:txBody>
      </p:sp>
      <p:pic>
        <p:nvPicPr>
          <p:cNvPr id="1026" name="Picture 2" descr="F:\мастер-класс\амо\canstockphoto58488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621377"/>
            <a:ext cx="4876800" cy="4483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i="1" u="sng" dirty="0" smtClean="0"/>
              <a:t>АМ начала образовательного мероприятия </a:t>
            </a:r>
            <a:br>
              <a:rPr lang="ru-RU" sz="3600" i="1" u="sng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928662" y="1285860"/>
            <a:ext cx="428628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Методы  «Мой цветок», «Галерея портретов», «Поздоровайся локтями», «Поздоровайся глазами»,  «Измерим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друг друга» или «Летающие имена» эффективно и динамично помогут вам начать урок, задать нужный ритм, обеспечить рабочий настрой и хорошую атмосферу в классе.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1\Videos\Новая папка\WP_20161205_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443783"/>
            <a:ext cx="3214710" cy="2838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u="sng" dirty="0" smtClean="0"/>
              <a:t>АМ выяснение целей, ожиданий и опасений</a:t>
            </a:r>
            <a:r>
              <a:rPr lang="ru-RU" sz="3200" dirty="0" smtClean="0"/>
              <a:t> (Постановка цели)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600200"/>
            <a:ext cx="4186238" cy="45434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Такие методы, как «Список покупок», «Дерево ожиданий», «Что у меня на сердце», «Разноцветные листы» позволяют эффективно провести выяснение ожиданий и опасений и постановку целей обучения. </a:t>
            </a:r>
          </a:p>
          <a:p>
            <a:endParaRPr lang="ru-RU" dirty="0"/>
          </a:p>
        </p:txBody>
      </p:sp>
      <p:pic>
        <p:nvPicPr>
          <p:cNvPr id="20482" name="Picture 2" descr="http://i.ytimg.com/vi/iVdznk-O8dc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357430"/>
            <a:ext cx="4071966" cy="2290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186766" cy="84615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Понадобиться обычный бумажный куб, на гранях которого написано:</a:t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Назови.</a:t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Почему.</a:t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Объясни.</a:t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Предложи.</a:t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Придумай.</a:t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Поделись.</a:t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Формулируется тема урока. То есть тема должна обозначить круг вопросов, на которые придется отвечать.</a:t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Учитель бросает кубик. Выпавшая грань укажет: какого типа вопрос следует задать. Удобнее ориентироваться по слову на грани кубика — с него и должен начинаться вопрос.</a:t>
            </a:r>
            <a:b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1500174"/>
            <a:ext cx="3857652" cy="5000661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57166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Кубик </a:t>
            </a:r>
            <a:r>
              <a:rPr lang="ru-RU" sz="3600" b="1" dirty="0" err="1" smtClean="0">
                <a:solidFill>
                  <a:srgbClr val="C00000"/>
                </a:solidFill>
              </a:rPr>
              <a:t>Блума</a:t>
            </a:r>
            <a:r>
              <a:rPr lang="ru-RU" sz="3600" b="1" dirty="0" smtClean="0">
                <a:solidFill>
                  <a:srgbClr val="C00000"/>
                </a:solidFill>
              </a:rPr>
              <a:t>: методика использования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http://kak-legko.ru/wp-content/uploads/2012/07/kubik-iz-buma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4786322"/>
            <a:ext cx="28575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/>
              <a:t>АМ презентации учебного материала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207170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 </a:t>
            </a:r>
            <a:r>
              <a:rPr lang="ru-RU" b="1" dirty="0" smtClean="0"/>
              <a:t>Метод «</a:t>
            </a:r>
            <a:r>
              <a:rPr lang="ru-RU" b="1" dirty="0" err="1" smtClean="0"/>
              <a:t>Инфо-угадай-ка</a:t>
            </a:r>
            <a:r>
              <a:rPr lang="ru-RU" b="1" dirty="0" smtClean="0"/>
              <a:t>».</a:t>
            </a:r>
            <a:r>
              <a:rPr lang="ru-RU" b="1" u="sng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Цели метода:</a:t>
            </a:r>
            <a:r>
              <a:rPr lang="ru-RU" dirty="0" smtClean="0"/>
              <a:t> представление нового материала, структурирование материала, оживление внимания обучающихся. Он применяется при работе в группах.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357290" y="3929066"/>
          <a:ext cx="6096000" cy="21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1071570">
                <a:tc>
                  <a:txBody>
                    <a:bodyPr/>
                    <a:lstStyle/>
                    <a:p>
                      <a:r>
                        <a:rPr lang="ru-RU" dirty="0" smtClean="0"/>
                        <a:t>Сектор 1</a:t>
                      </a:r>
                    </a:p>
                    <a:p>
                      <a:r>
                        <a:rPr lang="ru-RU" dirty="0" smtClean="0"/>
                        <a:t>Понятие АМО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Сектор</a:t>
                      </a:r>
                      <a:r>
                        <a:rPr lang="ru-RU" baseline="0" dirty="0" smtClean="0"/>
                        <a:t> 2</a:t>
                      </a:r>
                    </a:p>
                    <a:p>
                      <a:r>
                        <a:rPr lang="ru-RU" baseline="0" dirty="0" smtClean="0"/>
                        <a:t>Этапы урока</a:t>
                      </a:r>
                      <a:endParaRPr lang="ru-RU" dirty="0"/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r>
                        <a:rPr lang="ru-RU" dirty="0" smtClean="0"/>
                        <a:t>Сектор 3</a:t>
                      </a:r>
                    </a:p>
                    <a:p>
                      <a:r>
                        <a:rPr lang="ru-RU" dirty="0" smtClean="0"/>
                        <a:t>Виды АМО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Сектор 4</a:t>
                      </a:r>
                    </a:p>
                    <a:p>
                      <a:r>
                        <a:rPr lang="ru-RU" dirty="0" smtClean="0"/>
                        <a:t> Цели применения АМО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Кластер</a:t>
            </a:r>
            <a:br>
              <a:rPr lang="ru-RU" dirty="0" smtClean="0"/>
            </a:br>
            <a:r>
              <a:rPr lang="ru-RU" sz="1600" dirty="0" smtClean="0">
                <a:effectLst/>
              </a:rPr>
              <a:t>применяется </a:t>
            </a:r>
            <a:r>
              <a:rPr lang="ru-RU" sz="1600" dirty="0">
                <a:effectLst/>
              </a:rPr>
              <a:t>на этапе вхождения или погружения в тему для систематизации имеющейся информации и выявления областей недостаточного знания. На этапе проработки содержания темы кластер позволяет фиксировать фрагменты новой информации. На этапе подведения итогов (рефлексии) понятия </a:t>
            </a:r>
            <a:r>
              <a:rPr lang="ru-RU" sz="2000" dirty="0">
                <a:effectLst/>
              </a:rPr>
              <a:t>группируются и между ними устанавливаются логические связи.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Picture 4" descr="ПолезнИскопаем+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7" y="2019358"/>
            <a:ext cx="6349645" cy="4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5229200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file"/>
              </a:rPr>
              <a:t>VID_20160122_090919.mp4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3808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ловой 11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деловой 11</Template>
  <TotalTime>576</TotalTime>
  <Words>522</Words>
  <Application>Microsoft Office PowerPoint</Application>
  <PresentationFormat>Экран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деловой 11</vt:lpstr>
      <vt:lpstr>Активные методы обучения в начальной школе</vt:lpstr>
      <vt:lpstr> Притча</vt:lpstr>
      <vt:lpstr>Мастер-класс</vt:lpstr>
      <vt:lpstr>Разминка</vt:lpstr>
      <vt:lpstr>АМ начала образовательного мероприятия   </vt:lpstr>
      <vt:lpstr>АМ выяснение целей, ожиданий и опасений (Постановка цели) </vt:lpstr>
      <vt:lpstr> 1. Понадобиться обычный бумажный куб, на гранях которого написано: Назови. Почему. Объясни. Предложи. Придумай. Поделись. 2. Формулируется тема урока. То есть тема должна обозначить круг вопросов, на которые придется отвечать. 3. Учитель бросает кубик. Выпавшая грань укажет: какого типа вопрос следует задать. Удобнее ориентироваться по слову на грани кубика — с него и должен начинаться вопрос.  </vt:lpstr>
      <vt:lpstr>      АМ презентации учебного материала        </vt:lpstr>
      <vt:lpstr>Кластер применяется на этапе вхождения или погружения в тему для систематизации имеющейся информации и выявления областей недостаточного знания. На этапе проработки содержания темы кластер позволяет фиксировать фрагменты новой информации. На этапе подведения итогов (рефлексии) понятия группируются и между ними устанавливаются логические связи. </vt:lpstr>
      <vt:lpstr>Синквейн</vt:lpstr>
      <vt:lpstr>Устройство «Конструктор»</vt:lpstr>
      <vt:lpstr>Слайд 12</vt:lpstr>
      <vt:lpstr>Метод «Шесть шляп»</vt:lpstr>
      <vt:lpstr>Ранжирование   </vt:lpstr>
      <vt:lpstr>АМ релаксации Метод "Четыре стихии»</vt:lpstr>
      <vt:lpstr>Рефлексия.  </vt:lpstr>
      <vt:lpstr>Всё в твоих руках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hp</cp:lastModifiedBy>
  <cp:revision>58</cp:revision>
  <dcterms:created xsi:type="dcterms:W3CDTF">2014-08-22T09:57:51Z</dcterms:created>
  <dcterms:modified xsi:type="dcterms:W3CDTF">2023-02-04T18:23:41Z</dcterms:modified>
</cp:coreProperties>
</file>