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68" r:id="rId6"/>
    <p:sldId id="259" r:id="rId7"/>
    <p:sldId id="260" r:id="rId8"/>
    <p:sldId id="269" r:id="rId9"/>
    <p:sldId id="288" r:id="rId10"/>
    <p:sldId id="271" r:id="rId11"/>
    <p:sldId id="272" r:id="rId12"/>
    <p:sldId id="273" r:id="rId13"/>
    <p:sldId id="274" r:id="rId14"/>
    <p:sldId id="275" r:id="rId15"/>
    <p:sldId id="280" r:id="rId16"/>
    <p:sldId id="290" r:id="rId17"/>
    <p:sldId id="281" r:id="rId18"/>
    <p:sldId id="282" r:id="rId19"/>
    <p:sldId id="291" r:id="rId20"/>
    <p:sldId id="283" r:id="rId21"/>
    <p:sldId id="292" r:id="rId22"/>
    <p:sldId id="293" r:id="rId23"/>
    <p:sldId id="284" r:id="rId24"/>
    <p:sldId id="294" r:id="rId25"/>
    <p:sldId id="285" r:id="rId26"/>
    <p:sldId id="286" r:id="rId27"/>
    <p:sldId id="295" r:id="rId28"/>
    <p:sldId id="287" r:id="rId29"/>
    <p:sldId id="296" r:id="rId30"/>
    <p:sldId id="297" r:id="rId31"/>
    <p:sldId id="298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295" autoAdjust="0"/>
  </p:normalViewPr>
  <p:slideViewPr>
    <p:cSldViewPr>
      <p:cViewPr varScale="1">
        <p:scale>
          <a:sx n="79" d="100"/>
          <a:sy n="79" d="100"/>
        </p:scale>
        <p:origin x="157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7AB0A-C7A7-4B89-B241-72A424CAF2EB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53478-7DA2-4347-90BB-63849297E3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B1B06-82DA-47E4-B787-1614DBFE1F5F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49CFE-85B8-410D-97DB-12DEB5DF2B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8C2FB-EFED-4425-9F4A-C642FEE58796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42694-0EAF-4D96-BB63-21DAB4EC3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F2CB7-7AF2-422A-AD9E-91E105D646F2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E03EF-1E92-4180-A7C3-7123C95F9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4E054-0ECB-4D03-8264-109493C2D3CB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3BDB9-2525-480F-A401-61ADED483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0FE7E-F13F-4A93-91B5-79931F36001C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F3222-3F15-4735-B39F-671734C9E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1DC58-B399-43B1-B4AD-E8EBB8407F17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B4939-5B65-467A-AF1C-6CDBDDC94C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937B6-2B38-4F4C-8DD8-C10ACB776764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98982-A943-4ACB-A359-6F3A9A45E4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5D6A5-D5CC-4D84-B34B-6811FF163A1E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C6F81-E44B-4554-AFC3-6439D40B0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DA15F-6FDE-4C1A-B626-25A591AF7AE6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3F784-F6D4-474B-8F53-B625D51076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3DC0D-6CE0-4DB4-AF73-3783CE83BA74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F5BA3-D00C-42C1-AF37-AD2AD8428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4A7195-71C3-4EAA-B837-40C254282404}" type="datetimeFigureOut">
              <a:rPr lang="ru-RU"/>
              <a:pPr>
                <a:defRPr/>
              </a:pPr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C1BC46-C5C7-4EB4-8132-973561CAEB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2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wmf"/><Relationship Id="rId7" Type="http://schemas.openxmlformats.org/officeDocument/2006/relationships/image" Target="../media/image22.jpeg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jpeg"/><Relationship Id="rId4" Type="http://schemas.openxmlformats.org/officeDocument/2006/relationships/image" Target="../media/image2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785926"/>
            <a:ext cx="7772400" cy="1898653"/>
          </a:xfrm>
        </p:spPr>
        <p:txBody>
          <a:bodyPr rtlCol="0"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плоды    Семена овощи</a:t>
            </a:r>
            <a:b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br>
              <a:rPr lang="ru-RU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 descr="75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6188"/>
            <a:ext cx="2960688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49EC00C-6FDE-4F96-981E-915FBA349231}"/>
              </a:ext>
            </a:extLst>
          </p:cNvPr>
          <p:cNvSpPr/>
          <p:nvPr/>
        </p:nvSpPr>
        <p:spPr>
          <a:xfrm rot="10800000" flipV="1">
            <a:off x="5148064" y="3890664"/>
            <a:ext cx="3456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Презентацию подготовила</a:t>
            </a:r>
          </a:p>
          <a:p>
            <a:r>
              <a:rPr lang="ru-RU" dirty="0"/>
              <a:t>Учитель начальных классов</a:t>
            </a:r>
          </a:p>
          <a:p>
            <a:r>
              <a:rPr lang="ru-RU" dirty="0"/>
              <a:t>Хмелькова Юлия Викторовна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524000" y="2590800"/>
            <a:ext cx="6400800" cy="1752600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5400" b="1">
                <a:latin typeface="Monotype Corsiva" pitchFamily="66" charset="0"/>
              </a:rPr>
              <a:t>Распространение плодов и семян</a:t>
            </a:r>
          </a:p>
        </p:txBody>
      </p:sp>
      <p:pic>
        <p:nvPicPr>
          <p:cNvPr id="25602" name="Picture 4" descr="J009569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57200"/>
            <a:ext cx="3352800" cy="265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>
                <a:latin typeface="Monotype Corsiva" pitchFamily="66" charset="0"/>
              </a:rPr>
              <a:t>Распространение семян с помощью ветра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71600" y="1600200"/>
            <a:ext cx="2667000" cy="4525963"/>
          </a:xfrm>
        </p:spPr>
        <p:txBody>
          <a:bodyPr/>
          <a:lstStyle/>
          <a:p>
            <a:pPr eaLnBrk="1" hangingPunct="1"/>
            <a:r>
              <a:rPr lang="ru-RU" sz="2800">
                <a:latin typeface="Monotype Corsiva" pitchFamily="66" charset="0"/>
              </a:rPr>
              <a:t>Ива</a:t>
            </a:r>
          </a:p>
          <a:p>
            <a:pPr eaLnBrk="1" hangingPunct="1"/>
            <a:r>
              <a:rPr lang="ru-RU" sz="2800">
                <a:latin typeface="Monotype Corsiva" pitchFamily="66" charset="0"/>
              </a:rPr>
              <a:t>Тополь</a:t>
            </a:r>
          </a:p>
          <a:p>
            <a:pPr eaLnBrk="1" hangingPunct="1"/>
            <a:r>
              <a:rPr lang="ru-RU" sz="2800">
                <a:latin typeface="Monotype Corsiva" pitchFamily="66" charset="0"/>
              </a:rPr>
              <a:t>Осина</a:t>
            </a:r>
          </a:p>
          <a:p>
            <a:pPr eaLnBrk="1" hangingPunct="1"/>
            <a:r>
              <a:rPr lang="ru-RU" sz="2800">
                <a:latin typeface="Monotype Corsiva" pitchFamily="66" charset="0"/>
              </a:rPr>
              <a:t>Одуванчик</a:t>
            </a:r>
          </a:p>
          <a:p>
            <a:pPr eaLnBrk="1" hangingPunct="1"/>
            <a:r>
              <a:rPr lang="ru-RU" sz="2800">
                <a:latin typeface="Monotype Corsiva" pitchFamily="66" charset="0"/>
              </a:rPr>
              <a:t>Клен</a:t>
            </a:r>
          </a:p>
          <a:p>
            <a:pPr eaLnBrk="1" hangingPunct="1"/>
            <a:r>
              <a:rPr lang="ru-RU" sz="2800">
                <a:latin typeface="Monotype Corsiva" pitchFamily="66" charset="0"/>
              </a:rPr>
              <a:t>Берёза</a:t>
            </a:r>
          </a:p>
          <a:p>
            <a:pPr eaLnBrk="1" hangingPunct="1"/>
            <a:r>
              <a:rPr lang="ru-RU" sz="2800">
                <a:latin typeface="Monotype Corsiva" pitchFamily="66" charset="0"/>
              </a:rPr>
              <a:t>Ясень</a:t>
            </a:r>
          </a:p>
          <a:p>
            <a:pPr eaLnBrk="1" hangingPunct="1">
              <a:buFont typeface="Arial" charset="0"/>
              <a:buNone/>
            </a:pPr>
            <a:endParaRPr lang="ru-RU" sz="2800">
              <a:latin typeface="Monotype Corsiva" pitchFamily="66" charset="0"/>
            </a:endParaRPr>
          </a:p>
          <a:p>
            <a:pPr eaLnBrk="1" hangingPunct="1">
              <a:buFont typeface="Arial" charset="0"/>
              <a:buNone/>
            </a:pPr>
            <a:endParaRPr lang="ru-RU" sz="2800">
              <a:latin typeface="Monotype Corsiva" pitchFamily="66" charset="0"/>
            </a:endParaRP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1600200"/>
            <a:ext cx="4038600" cy="2209800"/>
          </a:xfrm>
        </p:spPr>
        <p:txBody>
          <a:bodyPr/>
          <a:lstStyle/>
          <a:p>
            <a:pPr eaLnBrk="1" hangingPunct="1"/>
            <a:r>
              <a:rPr lang="ru-RU" sz="2800">
                <a:latin typeface="Monotype Corsiva" pitchFamily="66" charset="0"/>
              </a:rPr>
              <a:t>Имеют приспособления:</a:t>
            </a:r>
          </a:p>
          <a:p>
            <a:pPr eaLnBrk="1" hangingPunct="1">
              <a:buFont typeface="Arial" charset="0"/>
              <a:buNone/>
            </a:pPr>
            <a:r>
              <a:rPr lang="ru-RU" sz="2800">
                <a:latin typeface="Monotype Corsiva" pitchFamily="66" charset="0"/>
              </a:rPr>
              <a:t>-Пушистые волоски</a:t>
            </a:r>
          </a:p>
          <a:p>
            <a:pPr eaLnBrk="1" hangingPunct="1">
              <a:buFont typeface="Arial" charset="0"/>
              <a:buNone/>
            </a:pPr>
            <a:r>
              <a:rPr lang="ru-RU" sz="2800">
                <a:latin typeface="Monotype Corsiva" pitchFamily="66" charset="0"/>
              </a:rPr>
              <a:t>-Парашютики</a:t>
            </a:r>
          </a:p>
          <a:p>
            <a:pPr eaLnBrk="1" hangingPunct="1">
              <a:buFont typeface="Arial" charset="0"/>
              <a:buNone/>
            </a:pPr>
            <a:r>
              <a:rPr lang="ru-RU" sz="2800">
                <a:latin typeface="Monotype Corsiva" pitchFamily="66" charset="0"/>
              </a:rPr>
              <a:t>-Крыловидные выросты</a:t>
            </a:r>
          </a:p>
          <a:p>
            <a:pPr eaLnBrk="1" hangingPunct="1">
              <a:buFont typeface="Arial" charset="0"/>
              <a:buNone/>
            </a:pPr>
            <a:endParaRPr lang="ru-RU" sz="2800">
              <a:latin typeface="Monotype Corsiva" pitchFamily="66" charset="0"/>
            </a:endParaRPr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4114800"/>
            <a:ext cx="19177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4038600"/>
            <a:ext cx="1995488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>
                <a:latin typeface="Monotype Corsiva" pitchFamily="66" charset="0"/>
              </a:rPr>
              <a:t>Распространение семян водой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ru-RU">
                <a:latin typeface="Monotype Corsiva" pitchFamily="66" charset="0"/>
              </a:rPr>
              <a:t>Ольха</a:t>
            </a:r>
          </a:p>
          <a:p>
            <a:pPr eaLnBrk="1" hangingPunct="1"/>
            <a:r>
              <a:rPr lang="ru-RU">
                <a:latin typeface="Monotype Corsiva" pitchFamily="66" charset="0"/>
              </a:rPr>
              <a:t>Кокосовая пальма</a:t>
            </a:r>
          </a:p>
        </p:txBody>
      </p:sp>
      <p:pic>
        <p:nvPicPr>
          <p:cNvPr id="27651" name="Picture 4" descr="J012667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219200"/>
            <a:ext cx="3714750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886200"/>
            <a:ext cx="315277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3886200"/>
            <a:ext cx="19050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>
                <a:latin typeface="Monotype Corsiva" pitchFamily="66" charset="0"/>
              </a:rPr>
              <a:t>Распространение семян саморазбрасыванием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1600200"/>
            <a:ext cx="2819400" cy="3638550"/>
          </a:xfrm>
        </p:spPr>
        <p:txBody>
          <a:bodyPr/>
          <a:lstStyle/>
          <a:p>
            <a:pPr eaLnBrk="1" hangingPunct="1"/>
            <a:r>
              <a:rPr lang="ru-RU">
                <a:latin typeface="Monotype Corsiva" pitchFamily="66" charset="0"/>
              </a:rPr>
              <a:t>Недотрога</a:t>
            </a:r>
          </a:p>
          <a:p>
            <a:pPr eaLnBrk="1" hangingPunct="1"/>
            <a:r>
              <a:rPr lang="ru-RU">
                <a:latin typeface="Monotype Corsiva" pitchFamily="66" charset="0"/>
              </a:rPr>
              <a:t>Горох</a:t>
            </a:r>
          </a:p>
          <a:p>
            <a:pPr eaLnBrk="1" hangingPunct="1"/>
            <a:r>
              <a:rPr lang="ru-RU">
                <a:latin typeface="Monotype Corsiva" pitchFamily="66" charset="0"/>
              </a:rPr>
              <a:t>Фасоль</a:t>
            </a:r>
          </a:p>
          <a:p>
            <a:pPr eaLnBrk="1" hangingPunct="1"/>
            <a:r>
              <a:rPr lang="ru-RU">
                <a:latin typeface="Monotype Corsiva" pitchFamily="66" charset="0"/>
              </a:rPr>
              <a:t>Акация</a:t>
            </a:r>
          </a:p>
          <a:p>
            <a:pPr eaLnBrk="1" hangingPunct="1"/>
            <a:r>
              <a:rPr lang="ru-RU">
                <a:latin typeface="Monotype Corsiva" pitchFamily="66" charset="0"/>
              </a:rPr>
              <a:t>Мак</a:t>
            </a:r>
          </a:p>
          <a:p>
            <a:pPr eaLnBrk="1" hangingPunct="1">
              <a:buFont typeface="Arial" charset="0"/>
              <a:buNone/>
            </a:pPr>
            <a:endParaRPr lang="ru-RU">
              <a:latin typeface="Monotype Corsiva" pitchFamily="66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676400"/>
            <a:ext cx="2967038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4191000"/>
            <a:ext cx="4200525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7239000" cy="1143000"/>
          </a:xfrm>
        </p:spPr>
        <p:txBody>
          <a:bodyPr/>
          <a:lstStyle/>
          <a:p>
            <a:pPr eaLnBrk="1" hangingPunct="1"/>
            <a:r>
              <a:rPr lang="ru-RU" sz="4000">
                <a:latin typeface="Monotype Corsiva" pitchFamily="66" charset="0"/>
              </a:rPr>
              <a:t>Распространение семян и плодов с помощью человека и животных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0" y="1219200"/>
            <a:ext cx="4038600" cy="4525963"/>
          </a:xfrm>
        </p:spPr>
        <p:txBody>
          <a:bodyPr/>
          <a:lstStyle/>
          <a:p>
            <a:pPr eaLnBrk="1" hangingPunct="1"/>
            <a:r>
              <a:rPr lang="ru-RU" sz="2800">
                <a:latin typeface="Monotype Corsiva" pitchFamily="66" charset="0"/>
              </a:rPr>
              <a:t>Лопух</a:t>
            </a:r>
          </a:p>
          <a:p>
            <a:pPr eaLnBrk="1" hangingPunct="1"/>
            <a:r>
              <a:rPr lang="ru-RU" sz="2800">
                <a:latin typeface="Monotype Corsiva" pitchFamily="66" charset="0"/>
              </a:rPr>
              <a:t>Череда</a:t>
            </a:r>
          </a:p>
          <a:p>
            <a:pPr eaLnBrk="1" hangingPunct="1"/>
            <a:r>
              <a:rPr lang="ru-RU" sz="2800">
                <a:latin typeface="Monotype Corsiva" pitchFamily="66" charset="0"/>
              </a:rPr>
              <a:t>Подорожник</a:t>
            </a:r>
          </a:p>
          <a:p>
            <a:pPr eaLnBrk="1" hangingPunct="1"/>
            <a:r>
              <a:rPr lang="ru-RU" sz="2800">
                <a:latin typeface="Monotype Corsiva" pitchFamily="66" charset="0"/>
              </a:rPr>
              <a:t>Амброзия</a:t>
            </a:r>
          </a:p>
          <a:p>
            <a:pPr eaLnBrk="1" hangingPunct="1"/>
            <a:r>
              <a:rPr lang="ru-RU" sz="2800">
                <a:latin typeface="Monotype Corsiva" pitchFamily="66" charset="0"/>
              </a:rPr>
              <a:t>Рябина</a:t>
            </a:r>
          </a:p>
          <a:p>
            <a:pPr eaLnBrk="1" hangingPunct="1"/>
            <a:r>
              <a:rPr lang="ru-RU" sz="2800">
                <a:latin typeface="Monotype Corsiva" pitchFamily="66" charset="0"/>
              </a:rPr>
              <a:t>Вишня</a:t>
            </a:r>
          </a:p>
          <a:p>
            <a:pPr eaLnBrk="1" hangingPunct="1"/>
            <a:r>
              <a:rPr lang="ru-RU" sz="2800">
                <a:latin typeface="Monotype Corsiva" pitchFamily="66" charset="0"/>
              </a:rPr>
              <a:t>Черёмуха….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495800" y="1219200"/>
            <a:ext cx="4038600" cy="4525963"/>
          </a:xfrm>
        </p:spPr>
        <p:txBody>
          <a:bodyPr/>
          <a:lstStyle/>
          <a:p>
            <a:pPr eaLnBrk="1" hangingPunct="1"/>
            <a:r>
              <a:rPr lang="ru-RU" sz="2800">
                <a:latin typeface="Monotype Corsiva" pitchFamily="66" charset="0"/>
              </a:rPr>
              <a:t>Приспособления:</a:t>
            </a:r>
          </a:p>
          <a:p>
            <a:pPr eaLnBrk="1" hangingPunct="1">
              <a:buFontTx/>
              <a:buChar char="-"/>
            </a:pPr>
            <a:r>
              <a:rPr lang="ru-RU" sz="2800">
                <a:latin typeface="Monotype Corsiva" pitchFamily="66" charset="0"/>
              </a:rPr>
              <a:t>Крючки</a:t>
            </a:r>
          </a:p>
          <a:p>
            <a:pPr eaLnBrk="1" hangingPunct="1">
              <a:buFontTx/>
              <a:buChar char="-"/>
            </a:pPr>
            <a:r>
              <a:rPr lang="ru-RU" sz="2800">
                <a:latin typeface="Monotype Corsiva" pitchFamily="66" charset="0"/>
              </a:rPr>
              <a:t>Зубчики</a:t>
            </a:r>
          </a:p>
          <a:p>
            <a:pPr eaLnBrk="1" hangingPunct="1">
              <a:buFontTx/>
              <a:buChar char="-"/>
            </a:pPr>
            <a:r>
              <a:rPr lang="ru-RU" sz="2800">
                <a:latin typeface="Monotype Corsiva" pitchFamily="66" charset="0"/>
              </a:rPr>
              <a:t>Липучки</a:t>
            </a:r>
          </a:p>
          <a:p>
            <a:pPr eaLnBrk="1" hangingPunct="1">
              <a:buFontTx/>
              <a:buChar char="-"/>
            </a:pPr>
            <a:r>
              <a:rPr lang="ru-RU" sz="2800">
                <a:latin typeface="Monotype Corsiva" pitchFamily="66" charset="0"/>
              </a:rPr>
              <a:t>Вкусная мякоть плода</a:t>
            </a:r>
          </a:p>
          <a:p>
            <a:pPr eaLnBrk="1" hangingPunct="1">
              <a:buFontTx/>
              <a:buChar char="-"/>
            </a:pPr>
            <a:endParaRPr lang="ru-RU" sz="2800">
              <a:latin typeface="Monotype Corsiva" pitchFamily="66" charset="0"/>
            </a:endParaRPr>
          </a:p>
        </p:txBody>
      </p:sp>
      <p:pic>
        <p:nvPicPr>
          <p:cNvPr id="19461" name="Picture 5" descr="AG00327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800600"/>
            <a:ext cx="25146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6" descr="J009571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8525" y="0"/>
            <a:ext cx="18954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4114800"/>
            <a:ext cx="18065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4267200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19400" y="4267200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128587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1855" name="TextBox 3"/>
          <p:cNvSpPr txBox="1">
            <a:spLocks noChangeArrowheads="1"/>
          </p:cNvSpPr>
          <p:nvPr/>
        </p:nvSpPr>
        <p:spPr bwMode="auto">
          <a:xfrm>
            <a:off x="4500563" y="11430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31856" name="TextBox 4"/>
          <p:cNvSpPr txBox="1">
            <a:spLocks noChangeArrowheads="1"/>
          </p:cNvSpPr>
          <p:nvPr/>
        </p:nvSpPr>
        <p:spPr bwMode="auto">
          <a:xfrm>
            <a:off x="4500563" y="17145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31857" name="TextBox 5"/>
          <p:cNvSpPr txBox="1">
            <a:spLocks noChangeArrowheads="1"/>
          </p:cNvSpPr>
          <p:nvPr/>
        </p:nvSpPr>
        <p:spPr bwMode="auto">
          <a:xfrm>
            <a:off x="4500563" y="22860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1858" name="TextBox 6"/>
          <p:cNvSpPr txBox="1">
            <a:spLocks noChangeArrowheads="1"/>
          </p:cNvSpPr>
          <p:nvPr/>
        </p:nvSpPr>
        <p:spPr bwMode="auto">
          <a:xfrm>
            <a:off x="4500563" y="27860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31859" name="TextBox 7"/>
          <p:cNvSpPr txBox="1">
            <a:spLocks noChangeArrowheads="1"/>
          </p:cNvSpPr>
          <p:nvPr/>
        </p:nvSpPr>
        <p:spPr bwMode="auto">
          <a:xfrm>
            <a:off x="4500563" y="336391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31860" name="TextBox 8"/>
          <p:cNvSpPr txBox="1">
            <a:spLocks noChangeArrowheads="1"/>
          </p:cNvSpPr>
          <p:nvPr/>
        </p:nvSpPr>
        <p:spPr bwMode="auto">
          <a:xfrm>
            <a:off x="4500563" y="39290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1861" name="TextBox 9"/>
          <p:cNvSpPr txBox="1">
            <a:spLocks noChangeArrowheads="1"/>
          </p:cNvSpPr>
          <p:nvPr/>
        </p:nvSpPr>
        <p:spPr bwMode="auto">
          <a:xfrm>
            <a:off x="4500563" y="450691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28688" y="5357813"/>
            <a:ext cx="7358062" cy="1323975"/>
          </a:xfrm>
          <a:prstGeom prst="rect">
            <a:avLst/>
          </a:prstGeom>
          <a:solidFill>
            <a:srgbClr val="FF9966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i="1">
                <a:solidFill>
                  <a:srgbClr val="800000"/>
                </a:solidFill>
              </a:rPr>
              <a:t>Отгадай кроссворд –</a:t>
            </a:r>
          </a:p>
          <a:p>
            <a:pPr algn="ctr"/>
            <a:r>
              <a:rPr lang="ru-RU" sz="4000" i="1">
                <a:solidFill>
                  <a:srgbClr val="800000"/>
                </a:solidFill>
              </a:rPr>
              <a:t> собери овощи в лукошко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2879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32880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32881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2882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32883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32884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2885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28625" y="285750"/>
            <a:ext cx="5643563" cy="2062163"/>
          </a:xfrm>
          <a:prstGeom prst="rect">
            <a:avLst/>
          </a:prstGeom>
          <a:solidFill>
            <a:srgbClr val="FFFFCC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9900"/>
                </a:solidFill>
              </a:rPr>
              <a:t>Сарафан не сарафан, платьице не платьице,</a:t>
            </a:r>
            <a:br>
              <a:rPr lang="ru-RU" sz="3200" b="1">
                <a:solidFill>
                  <a:srgbClr val="009900"/>
                </a:solidFill>
              </a:rPr>
            </a:br>
            <a:r>
              <a:rPr lang="ru-RU" sz="3200" b="1">
                <a:solidFill>
                  <a:srgbClr val="009900"/>
                </a:solidFill>
              </a:rPr>
              <a:t>А как станешь раздевать, досыта наплачешься.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3903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33904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33905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3906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33907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33908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3909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pic>
        <p:nvPicPr>
          <p:cNvPr id="14" name="Рисунок 13" descr="untitled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357166"/>
            <a:ext cx="2500330" cy="2714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143500" y="264953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  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4927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34928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34929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4930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34931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34932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4933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34934" name="TextBox 14"/>
          <p:cNvSpPr txBox="1">
            <a:spLocks noChangeArrowheads="1"/>
          </p:cNvSpPr>
          <p:nvPr/>
        </p:nvSpPr>
        <p:spPr bwMode="auto">
          <a:xfrm>
            <a:off x="5143500" y="264953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  к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85750" y="285750"/>
            <a:ext cx="5143500" cy="2308225"/>
          </a:xfrm>
          <a:prstGeom prst="rect">
            <a:avLst/>
          </a:prstGeom>
          <a:solidFill>
            <a:schemeClr val="accent5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009900"/>
                </a:solidFill>
              </a:rPr>
              <a:t>На грядке длинный и зелёный,</a:t>
            </a:r>
            <a:br>
              <a:rPr lang="ru-RU" sz="3600" b="1" dirty="0">
                <a:solidFill>
                  <a:srgbClr val="009900"/>
                </a:solidFill>
              </a:rPr>
            </a:br>
            <a:r>
              <a:rPr lang="ru-RU" sz="3600" b="1" dirty="0">
                <a:solidFill>
                  <a:srgbClr val="009900"/>
                </a:solidFill>
              </a:rPr>
              <a:t>А в кадке жёлтый и соленый.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5951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35952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35953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5954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35955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35956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5957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pic>
        <p:nvPicPr>
          <p:cNvPr id="14" name="Рисунок 13" descr="untitled.bmp"/>
          <p:cNvPicPr>
            <a:picLocks noChangeAspect="1"/>
          </p:cNvPicPr>
          <p:nvPr/>
        </p:nvPicPr>
        <p:blipFill>
          <a:blip r:embed="rId3" cstate="print"/>
          <a:srcRect l="12056" t="839" b="9604"/>
          <a:stretch>
            <a:fillRect/>
          </a:stretch>
        </p:blipFill>
        <p:spPr>
          <a:xfrm>
            <a:off x="5857884" y="500042"/>
            <a:ext cx="3341018" cy="20924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5959" name="TextBox 14"/>
          <p:cNvSpPr txBox="1">
            <a:spLocks noChangeArrowheads="1"/>
          </p:cNvSpPr>
          <p:nvPr/>
        </p:nvSpPr>
        <p:spPr bwMode="auto">
          <a:xfrm>
            <a:off x="5143500" y="264953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  к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143250" y="3143250"/>
            <a:ext cx="4000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о   г       р  е  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358246" cy="142876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Плод – это орган размножения растений, развивающийся из цветка и имеющий семена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</a:p>
        </p:txBody>
      </p:sp>
      <p:pic>
        <p:nvPicPr>
          <p:cNvPr id="4" name="Содержимое 3" descr="820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785926"/>
            <a:ext cx="3536181" cy="2357454"/>
          </a:xfrm>
          <a:prstGeom prst="roundRect">
            <a:avLst/>
          </a:prstGeom>
        </p:spPr>
      </p:pic>
      <p:pic>
        <p:nvPicPr>
          <p:cNvPr id="5" name="Рисунок 4" descr="820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1643050"/>
            <a:ext cx="1714496" cy="2571744"/>
          </a:xfrm>
          <a:prstGeom prst="roundRect">
            <a:avLst/>
          </a:prstGeom>
        </p:spPr>
      </p:pic>
      <p:pic>
        <p:nvPicPr>
          <p:cNvPr id="8" name="Рисунок 7" descr="351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25" y="4857750"/>
            <a:ext cx="1531938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PA170002.JPG"/>
          <p:cNvPicPr>
            <a:picLocks noChangeAspect="1"/>
          </p:cNvPicPr>
          <p:nvPr/>
        </p:nvPicPr>
        <p:blipFill>
          <a:blip r:embed="rId5" cstate="print"/>
          <a:srcRect l="14073" t="16667" r="16297" b="30001"/>
          <a:stretch>
            <a:fillRect/>
          </a:stretch>
        </p:blipFill>
        <p:spPr>
          <a:xfrm>
            <a:off x="3571868" y="4357694"/>
            <a:ext cx="3357586" cy="2286016"/>
          </a:xfrm>
          <a:prstGeom prst="roundRect">
            <a:avLst/>
          </a:prstGeom>
        </p:spPr>
      </p:pic>
      <p:pic>
        <p:nvPicPr>
          <p:cNvPr id="10" name="Рисунок 9" descr="новые фото 39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4643446"/>
            <a:ext cx="2536825" cy="2032000"/>
          </a:xfrm>
          <a:prstGeom prst="roundRect">
            <a:avLst/>
          </a:prstGeom>
        </p:spPr>
      </p:pic>
      <p:pic>
        <p:nvPicPr>
          <p:cNvPr id="6" name="Рисунок 5" descr="CHERRIE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14810" y="2357430"/>
            <a:ext cx="2202646" cy="145547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8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8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8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8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800"/>
                            </p:stCondLst>
                            <p:childTnLst>
                              <p:par>
                                <p:cTn id="4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6975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36976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36977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6978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36979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36980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6981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36982" name="TextBox 14"/>
          <p:cNvSpPr txBox="1">
            <a:spLocks noChangeArrowheads="1"/>
          </p:cNvSpPr>
          <p:nvPr/>
        </p:nvSpPr>
        <p:spPr bwMode="auto">
          <a:xfrm>
            <a:off x="5143500" y="264953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  к</a:t>
            </a:r>
          </a:p>
        </p:txBody>
      </p:sp>
      <p:sp>
        <p:nvSpPr>
          <p:cNvPr id="36983" name="TextBox 16"/>
          <p:cNvSpPr txBox="1">
            <a:spLocks noChangeArrowheads="1"/>
          </p:cNvSpPr>
          <p:nvPr/>
        </p:nvSpPr>
        <p:spPr bwMode="auto">
          <a:xfrm>
            <a:off x="3143250" y="3143250"/>
            <a:ext cx="4000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о   г       р  е  ц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57188" y="214313"/>
            <a:ext cx="4791075" cy="2298700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Не шит, не кроен,</a:t>
            </a:r>
            <a:b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А весь в рубцах;</a:t>
            </a:r>
            <a:b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Без счету одежек,</a:t>
            </a:r>
            <a:b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А все без застежек.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7999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38000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38001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8002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38003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38004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8005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pic>
        <p:nvPicPr>
          <p:cNvPr id="14" name="Рисунок 13" descr="untitled.bmp"/>
          <p:cNvPicPr>
            <a:picLocks noChangeAspect="1"/>
          </p:cNvPicPr>
          <p:nvPr/>
        </p:nvPicPr>
        <p:blipFill>
          <a:blip r:embed="rId3" cstate="print"/>
          <a:srcRect l="6096" t="4947" r="4492" b="8480"/>
          <a:stretch>
            <a:fillRect/>
          </a:stretch>
        </p:blipFill>
        <p:spPr>
          <a:xfrm>
            <a:off x="5696638" y="357166"/>
            <a:ext cx="3233080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007" name="TextBox 14"/>
          <p:cNvSpPr txBox="1">
            <a:spLocks noChangeArrowheads="1"/>
          </p:cNvSpPr>
          <p:nvPr/>
        </p:nvSpPr>
        <p:spPr bwMode="auto">
          <a:xfrm>
            <a:off x="5143500" y="264953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  к</a:t>
            </a:r>
          </a:p>
        </p:txBody>
      </p:sp>
      <p:sp>
        <p:nvSpPr>
          <p:cNvPr id="38008" name="TextBox 16"/>
          <p:cNvSpPr txBox="1">
            <a:spLocks noChangeArrowheads="1"/>
          </p:cNvSpPr>
          <p:nvPr/>
        </p:nvSpPr>
        <p:spPr bwMode="auto">
          <a:xfrm>
            <a:off x="3143250" y="3143250"/>
            <a:ext cx="4000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о   г       р  е  ц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000625" y="3714750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а  п  у   с  т   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9023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39024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39025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9026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39027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39028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39029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39030" name="TextBox 14"/>
          <p:cNvSpPr txBox="1">
            <a:spLocks noChangeArrowheads="1"/>
          </p:cNvSpPr>
          <p:nvPr/>
        </p:nvSpPr>
        <p:spPr bwMode="auto">
          <a:xfrm>
            <a:off x="5143500" y="264953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  к</a:t>
            </a:r>
          </a:p>
        </p:txBody>
      </p:sp>
      <p:sp>
        <p:nvSpPr>
          <p:cNvPr id="39031" name="TextBox 16"/>
          <p:cNvSpPr txBox="1">
            <a:spLocks noChangeArrowheads="1"/>
          </p:cNvSpPr>
          <p:nvPr/>
        </p:nvSpPr>
        <p:spPr bwMode="auto">
          <a:xfrm>
            <a:off x="3143250" y="3143250"/>
            <a:ext cx="4000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о   г       р  е  ц</a:t>
            </a:r>
          </a:p>
        </p:txBody>
      </p:sp>
      <p:sp>
        <p:nvSpPr>
          <p:cNvPr id="39032" name="TextBox 18"/>
          <p:cNvSpPr txBox="1">
            <a:spLocks noChangeArrowheads="1"/>
          </p:cNvSpPr>
          <p:nvPr/>
        </p:nvSpPr>
        <p:spPr bwMode="auto">
          <a:xfrm>
            <a:off x="5000625" y="3714750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а  п  у   с  т   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14313" y="142875"/>
            <a:ext cx="6429375" cy="2298700"/>
          </a:xfrm>
          <a:prstGeom prst="rect">
            <a:avLst/>
          </a:prstGeom>
          <a:solidFill>
            <a:srgbClr val="FFCCFF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C00000"/>
                </a:solidFill>
              </a:rPr>
              <a:t>Красный, детки, но не мак. </a:t>
            </a:r>
            <a:br>
              <a:rPr lang="ru-RU" sz="3600" b="1">
                <a:solidFill>
                  <a:srgbClr val="C00000"/>
                </a:solidFill>
              </a:rPr>
            </a:br>
            <a:r>
              <a:rPr lang="ru-RU" sz="3600" b="1">
                <a:solidFill>
                  <a:srgbClr val="C00000"/>
                </a:solidFill>
              </a:rPr>
              <a:t>В огороде - не буряк. </a:t>
            </a:r>
            <a:br>
              <a:rPr lang="ru-RU" sz="3600" b="1">
                <a:solidFill>
                  <a:srgbClr val="C00000"/>
                </a:solidFill>
              </a:rPr>
            </a:br>
            <a:r>
              <a:rPr lang="ru-RU" sz="3600" b="1">
                <a:solidFill>
                  <a:srgbClr val="C00000"/>
                </a:solidFill>
              </a:rPr>
              <a:t>Сочный лакомый синьор. Угадали? </a:t>
            </a:r>
            <a:endParaRPr lang="ru-RU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0047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40048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40049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0050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40051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40052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0053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pic>
        <p:nvPicPr>
          <p:cNvPr id="14" name="Рисунок 13" descr="untitled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264908" y="362592"/>
            <a:ext cx="2593371" cy="24949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055" name="TextBox 14"/>
          <p:cNvSpPr txBox="1">
            <a:spLocks noChangeArrowheads="1"/>
          </p:cNvSpPr>
          <p:nvPr/>
        </p:nvSpPr>
        <p:spPr bwMode="auto">
          <a:xfrm>
            <a:off x="5143500" y="264953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  к</a:t>
            </a:r>
          </a:p>
        </p:txBody>
      </p:sp>
      <p:sp>
        <p:nvSpPr>
          <p:cNvPr id="40056" name="TextBox 16"/>
          <p:cNvSpPr txBox="1">
            <a:spLocks noChangeArrowheads="1"/>
          </p:cNvSpPr>
          <p:nvPr/>
        </p:nvSpPr>
        <p:spPr bwMode="auto">
          <a:xfrm>
            <a:off x="3143250" y="3143250"/>
            <a:ext cx="4000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о   г       р  е  ц</a:t>
            </a:r>
          </a:p>
        </p:txBody>
      </p:sp>
      <p:sp>
        <p:nvSpPr>
          <p:cNvPr id="40057" name="TextBox 18"/>
          <p:cNvSpPr txBox="1">
            <a:spLocks noChangeArrowheads="1"/>
          </p:cNvSpPr>
          <p:nvPr/>
        </p:nvSpPr>
        <p:spPr bwMode="auto">
          <a:xfrm>
            <a:off x="5000625" y="3714750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а  п  у   с  т   а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786188" y="4286250"/>
            <a:ext cx="4357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п      м  и  д  о  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1071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41072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41073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1074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41075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41076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1077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41078" name="TextBox 14"/>
          <p:cNvSpPr txBox="1">
            <a:spLocks noChangeArrowheads="1"/>
          </p:cNvSpPr>
          <p:nvPr/>
        </p:nvSpPr>
        <p:spPr bwMode="auto">
          <a:xfrm>
            <a:off x="5143500" y="264953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  к</a:t>
            </a:r>
          </a:p>
        </p:txBody>
      </p:sp>
      <p:sp>
        <p:nvSpPr>
          <p:cNvPr id="41079" name="TextBox 16"/>
          <p:cNvSpPr txBox="1">
            <a:spLocks noChangeArrowheads="1"/>
          </p:cNvSpPr>
          <p:nvPr/>
        </p:nvSpPr>
        <p:spPr bwMode="auto">
          <a:xfrm>
            <a:off x="3143250" y="3143250"/>
            <a:ext cx="4000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о   г       р  е  ц</a:t>
            </a:r>
          </a:p>
        </p:txBody>
      </p:sp>
      <p:sp>
        <p:nvSpPr>
          <p:cNvPr id="41080" name="TextBox 18"/>
          <p:cNvSpPr txBox="1">
            <a:spLocks noChangeArrowheads="1"/>
          </p:cNvSpPr>
          <p:nvPr/>
        </p:nvSpPr>
        <p:spPr bwMode="auto">
          <a:xfrm>
            <a:off x="5000625" y="3714750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а  п  у   с  т   а</a:t>
            </a:r>
          </a:p>
        </p:txBody>
      </p:sp>
      <p:sp>
        <p:nvSpPr>
          <p:cNvPr id="41081" name="TextBox 19"/>
          <p:cNvSpPr txBox="1">
            <a:spLocks noChangeArrowheads="1"/>
          </p:cNvSpPr>
          <p:nvPr/>
        </p:nvSpPr>
        <p:spPr bwMode="auto">
          <a:xfrm>
            <a:off x="3786188" y="4286250"/>
            <a:ext cx="4357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п      м  и  д  о  р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313" y="285750"/>
            <a:ext cx="4929187" cy="2308225"/>
          </a:xfrm>
          <a:prstGeom prst="rect">
            <a:avLst/>
          </a:prstGeom>
          <a:solidFill>
            <a:srgbClr val="FFFFCC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 b="1">
                <a:solidFill>
                  <a:srgbClr val="993300"/>
                </a:solidFill>
                <a:ea typeface="Calibri" pitchFamily="34" charset="0"/>
                <a:cs typeface="Arial" charset="0"/>
              </a:rPr>
              <a:t>И зелен, и густ на грядке вырос куст.</a:t>
            </a:r>
            <a:br>
              <a:rPr lang="ru-RU" sz="3600" b="1">
                <a:solidFill>
                  <a:srgbClr val="993300"/>
                </a:solidFill>
                <a:ea typeface="Calibri" pitchFamily="34" charset="0"/>
                <a:cs typeface="Arial" charset="0"/>
              </a:rPr>
            </a:br>
            <a:r>
              <a:rPr lang="ru-RU" sz="3600" b="1">
                <a:solidFill>
                  <a:srgbClr val="993300"/>
                </a:solidFill>
                <a:ea typeface="Calibri" pitchFamily="34" charset="0"/>
                <a:cs typeface="Arial" charset="0"/>
              </a:rPr>
              <a:t>Покопай немножко: </a:t>
            </a:r>
          </a:p>
          <a:p>
            <a:r>
              <a:rPr lang="ru-RU" sz="3600" b="1">
                <a:solidFill>
                  <a:srgbClr val="993300"/>
                </a:solidFill>
                <a:ea typeface="Calibri" pitchFamily="34" charset="0"/>
                <a:cs typeface="Arial" charset="0"/>
              </a:rPr>
              <a:t>под кустом </a:t>
            </a:r>
            <a:r>
              <a:rPr lang="ru-RU" sz="3600" b="1">
                <a:solidFill>
                  <a:srgbClr val="993300"/>
                </a:solidFill>
                <a:latin typeface="Calibri" pitchFamily="34" charset="0"/>
                <a:ea typeface="Calibri" pitchFamily="34" charset="0"/>
                <a:cs typeface="Arial" charset="0"/>
              </a:rPr>
              <a:t>…</a:t>
            </a:r>
            <a:endParaRPr lang="ru-RU" sz="3600" b="1">
              <a:solidFill>
                <a:srgbClr val="993300"/>
              </a:solidFill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  <p:bldP spid="102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2095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42096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42097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2098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42099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42100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2101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pic>
        <p:nvPicPr>
          <p:cNvPr id="14" name="Рисунок 13" descr="untitled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214290"/>
            <a:ext cx="3369870" cy="2786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2103" name="TextBox 14"/>
          <p:cNvSpPr txBox="1">
            <a:spLocks noChangeArrowheads="1"/>
          </p:cNvSpPr>
          <p:nvPr/>
        </p:nvSpPr>
        <p:spPr bwMode="auto">
          <a:xfrm>
            <a:off x="5143500" y="264953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  к</a:t>
            </a:r>
          </a:p>
        </p:txBody>
      </p:sp>
      <p:sp>
        <p:nvSpPr>
          <p:cNvPr id="42104" name="TextBox 16"/>
          <p:cNvSpPr txBox="1">
            <a:spLocks noChangeArrowheads="1"/>
          </p:cNvSpPr>
          <p:nvPr/>
        </p:nvSpPr>
        <p:spPr bwMode="auto">
          <a:xfrm>
            <a:off x="3143250" y="3143250"/>
            <a:ext cx="4000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о   г       р  е  ц</a:t>
            </a:r>
          </a:p>
        </p:txBody>
      </p:sp>
      <p:sp>
        <p:nvSpPr>
          <p:cNvPr id="42105" name="TextBox 18"/>
          <p:cNvSpPr txBox="1">
            <a:spLocks noChangeArrowheads="1"/>
          </p:cNvSpPr>
          <p:nvPr/>
        </p:nvSpPr>
        <p:spPr bwMode="auto">
          <a:xfrm>
            <a:off x="5000625" y="3714750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а  п  у   с  т   а</a:t>
            </a:r>
          </a:p>
        </p:txBody>
      </p:sp>
      <p:sp>
        <p:nvSpPr>
          <p:cNvPr id="42106" name="TextBox 19"/>
          <p:cNvSpPr txBox="1">
            <a:spLocks noChangeArrowheads="1"/>
          </p:cNvSpPr>
          <p:nvPr/>
        </p:nvSpPr>
        <p:spPr bwMode="auto">
          <a:xfrm>
            <a:off x="3786188" y="4286250"/>
            <a:ext cx="4357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п      м  и  д  о  р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428750" y="4786313"/>
            <a:ext cx="5143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к  а  р   т  о      к   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3119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43120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43121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3122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43123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43124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3125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43126" name="TextBox 14"/>
          <p:cNvSpPr txBox="1">
            <a:spLocks noChangeArrowheads="1"/>
          </p:cNvSpPr>
          <p:nvPr/>
        </p:nvSpPr>
        <p:spPr bwMode="auto">
          <a:xfrm>
            <a:off x="5143500" y="264953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  к</a:t>
            </a:r>
          </a:p>
        </p:txBody>
      </p:sp>
      <p:sp>
        <p:nvSpPr>
          <p:cNvPr id="43127" name="TextBox 16"/>
          <p:cNvSpPr txBox="1">
            <a:spLocks noChangeArrowheads="1"/>
          </p:cNvSpPr>
          <p:nvPr/>
        </p:nvSpPr>
        <p:spPr bwMode="auto">
          <a:xfrm>
            <a:off x="3143250" y="3143250"/>
            <a:ext cx="4000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о   г       р  е  ц</a:t>
            </a:r>
          </a:p>
        </p:txBody>
      </p:sp>
      <p:sp>
        <p:nvSpPr>
          <p:cNvPr id="43128" name="TextBox 18"/>
          <p:cNvSpPr txBox="1">
            <a:spLocks noChangeArrowheads="1"/>
          </p:cNvSpPr>
          <p:nvPr/>
        </p:nvSpPr>
        <p:spPr bwMode="auto">
          <a:xfrm>
            <a:off x="5000625" y="3714750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а  п  у   с  т   а</a:t>
            </a:r>
          </a:p>
        </p:txBody>
      </p:sp>
      <p:sp>
        <p:nvSpPr>
          <p:cNvPr id="43129" name="TextBox 19"/>
          <p:cNvSpPr txBox="1">
            <a:spLocks noChangeArrowheads="1"/>
          </p:cNvSpPr>
          <p:nvPr/>
        </p:nvSpPr>
        <p:spPr bwMode="auto">
          <a:xfrm>
            <a:off x="3786188" y="4286250"/>
            <a:ext cx="4357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п      м  и  д  о  р</a:t>
            </a:r>
          </a:p>
        </p:txBody>
      </p:sp>
      <p:sp>
        <p:nvSpPr>
          <p:cNvPr id="43130" name="TextBox 17"/>
          <p:cNvSpPr txBox="1">
            <a:spLocks noChangeArrowheads="1"/>
          </p:cNvSpPr>
          <p:nvPr/>
        </p:nvSpPr>
        <p:spPr bwMode="auto">
          <a:xfrm>
            <a:off x="1428750" y="4786313"/>
            <a:ext cx="5143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к  а  р   т  о      к   а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2875" y="71438"/>
            <a:ext cx="5786438" cy="2554287"/>
          </a:xfrm>
          <a:prstGeom prst="rect">
            <a:avLst/>
          </a:prstGeom>
          <a:solidFill>
            <a:srgbClr val="FFCCFF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990033"/>
                </a:solidFill>
              </a:rPr>
              <a:t>Хотя я сахарной зовусь,</a:t>
            </a:r>
            <a:br>
              <a:rPr lang="ru-RU" sz="3200" b="1">
                <a:solidFill>
                  <a:srgbClr val="990033"/>
                </a:solidFill>
              </a:rPr>
            </a:br>
            <a:r>
              <a:rPr lang="ru-RU" sz="3200" b="1">
                <a:solidFill>
                  <a:srgbClr val="990033"/>
                </a:solidFill>
              </a:rPr>
              <a:t>Но от дождя я не размокла,</a:t>
            </a:r>
            <a:br>
              <a:rPr lang="ru-RU" sz="3200" b="1">
                <a:solidFill>
                  <a:srgbClr val="990033"/>
                </a:solidFill>
              </a:rPr>
            </a:br>
            <a:r>
              <a:rPr lang="ru-RU" sz="3200" b="1">
                <a:solidFill>
                  <a:srgbClr val="990033"/>
                </a:solidFill>
              </a:rPr>
              <a:t>Крупна, кругла, сладка на вкус,</a:t>
            </a:r>
            <a:br>
              <a:rPr lang="ru-RU" sz="3200" b="1">
                <a:solidFill>
                  <a:srgbClr val="990033"/>
                </a:solidFill>
              </a:rPr>
            </a:br>
            <a:r>
              <a:rPr lang="ru-RU" sz="3200" b="1">
                <a:solidFill>
                  <a:srgbClr val="990033"/>
                </a:solidFill>
              </a:rPr>
              <a:t>Узнали вы, кто я? ...</a:t>
            </a:r>
            <a:endParaRPr lang="ru-RU">
              <a:solidFill>
                <a:srgbClr val="99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4143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44144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44145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4146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44147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44148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4149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pic>
        <p:nvPicPr>
          <p:cNvPr id="14" name="Рисунок 13" descr="untitled.bmp"/>
          <p:cNvPicPr>
            <a:picLocks noChangeAspect="1"/>
          </p:cNvPicPr>
          <p:nvPr/>
        </p:nvPicPr>
        <p:blipFill>
          <a:blip r:embed="rId3" cstate="print"/>
          <a:srcRect t="-2381" b="-9524"/>
          <a:stretch>
            <a:fillRect/>
          </a:stretch>
        </p:blipFill>
        <p:spPr>
          <a:xfrm>
            <a:off x="6357950" y="142852"/>
            <a:ext cx="2428892" cy="3805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151" name="TextBox 14"/>
          <p:cNvSpPr txBox="1">
            <a:spLocks noChangeArrowheads="1"/>
          </p:cNvSpPr>
          <p:nvPr/>
        </p:nvSpPr>
        <p:spPr bwMode="auto">
          <a:xfrm>
            <a:off x="5143500" y="264953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  к</a:t>
            </a:r>
          </a:p>
        </p:txBody>
      </p:sp>
      <p:sp>
        <p:nvSpPr>
          <p:cNvPr id="44152" name="TextBox 16"/>
          <p:cNvSpPr txBox="1">
            <a:spLocks noChangeArrowheads="1"/>
          </p:cNvSpPr>
          <p:nvPr/>
        </p:nvSpPr>
        <p:spPr bwMode="auto">
          <a:xfrm>
            <a:off x="3143250" y="3143250"/>
            <a:ext cx="4000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о   г       р  е  ц</a:t>
            </a:r>
          </a:p>
        </p:txBody>
      </p:sp>
      <p:sp>
        <p:nvSpPr>
          <p:cNvPr id="44153" name="TextBox 18"/>
          <p:cNvSpPr txBox="1">
            <a:spLocks noChangeArrowheads="1"/>
          </p:cNvSpPr>
          <p:nvPr/>
        </p:nvSpPr>
        <p:spPr bwMode="auto">
          <a:xfrm>
            <a:off x="5000625" y="3714750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а  п  у   с  т   а</a:t>
            </a:r>
          </a:p>
        </p:txBody>
      </p:sp>
      <p:sp>
        <p:nvSpPr>
          <p:cNvPr id="44154" name="TextBox 19"/>
          <p:cNvSpPr txBox="1">
            <a:spLocks noChangeArrowheads="1"/>
          </p:cNvSpPr>
          <p:nvPr/>
        </p:nvSpPr>
        <p:spPr bwMode="auto">
          <a:xfrm>
            <a:off x="3786188" y="4286250"/>
            <a:ext cx="4357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п      м  и  д  о  р</a:t>
            </a:r>
          </a:p>
        </p:txBody>
      </p:sp>
      <p:sp>
        <p:nvSpPr>
          <p:cNvPr id="44155" name="TextBox 17"/>
          <p:cNvSpPr txBox="1">
            <a:spLocks noChangeArrowheads="1"/>
          </p:cNvSpPr>
          <p:nvPr/>
        </p:nvSpPr>
        <p:spPr bwMode="auto">
          <a:xfrm>
            <a:off x="1428750" y="4786313"/>
            <a:ext cx="5143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к  а  р   т  о      к   а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571750" y="5357813"/>
            <a:ext cx="3929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с  в  ё       л  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5167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45168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45169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5170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45171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45172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5173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45174" name="TextBox 14"/>
          <p:cNvSpPr txBox="1">
            <a:spLocks noChangeArrowheads="1"/>
          </p:cNvSpPr>
          <p:nvPr/>
        </p:nvSpPr>
        <p:spPr bwMode="auto">
          <a:xfrm>
            <a:off x="5143500" y="264953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  к</a:t>
            </a:r>
          </a:p>
        </p:txBody>
      </p:sp>
      <p:sp>
        <p:nvSpPr>
          <p:cNvPr id="45175" name="TextBox 16"/>
          <p:cNvSpPr txBox="1">
            <a:spLocks noChangeArrowheads="1"/>
          </p:cNvSpPr>
          <p:nvPr/>
        </p:nvSpPr>
        <p:spPr bwMode="auto">
          <a:xfrm>
            <a:off x="3143250" y="3143250"/>
            <a:ext cx="4000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о   г       р  е  ц</a:t>
            </a:r>
          </a:p>
        </p:txBody>
      </p:sp>
      <p:sp>
        <p:nvSpPr>
          <p:cNvPr id="45176" name="TextBox 18"/>
          <p:cNvSpPr txBox="1">
            <a:spLocks noChangeArrowheads="1"/>
          </p:cNvSpPr>
          <p:nvPr/>
        </p:nvSpPr>
        <p:spPr bwMode="auto">
          <a:xfrm>
            <a:off x="5000625" y="3714750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а  п  у   с  т   а</a:t>
            </a:r>
          </a:p>
        </p:txBody>
      </p:sp>
      <p:sp>
        <p:nvSpPr>
          <p:cNvPr id="45177" name="TextBox 19"/>
          <p:cNvSpPr txBox="1">
            <a:spLocks noChangeArrowheads="1"/>
          </p:cNvSpPr>
          <p:nvPr/>
        </p:nvSpPr>
        <p:spPr bwMode="auto">
          <a:xfrm>
            <a:off x="3786188" y="4286250"/>
            <a:ext cx="4357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п      м  и  д  о  р</a:t>
            </a:r>
          </a:p>
        </p:txBody>
      </p:sp>
      <p:sp>
        <p:nvSpPr>
          <p:cNvPr id="45178" name="TextBox 17"/>
          <p:cNvSpPr txBox="1">
            <a:spLocks noChangeArrowheads="1"/>
          </p:cNvSpPr>
          <p:nvPr/>
        </p:nvSpPr>
        <p:spPr bwMode="auto">
          <a:xfrm>
            <a:off x="1428750" y="4786313"/>
            <a:ext cx="5143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к  а  р   т  о      к   а</a:t>
            </a:r>
          </a:p>
        </p:txBody>
      </p:sp>
      <p:sp>
        <p:nvSpPr>
          <p:cNvPr id="45179" name="TextBox 21"/>
          <p:cNvSpPr txBox="1">
            <a:spLocks noChangeArrowheads="1"/>
          </p:cNvSpPr>
          <p:nvPr/>
        </p:nvSpPr>
        <p:spPr bwMode="auto">
          <a:xfrm>
            <a:off x="2571750" y="5357813"/>
            <a:ext cx="3929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с  в  ё       л  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42875" y="263525"/>
            <a:ext cx="6572250" cy="23082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bg1"/>
                </a:solidFill>
              </a:rPr>
              <a:t>Он кусает, только вот, </a:t>
            </a:r>
            <a:br>
              <a:rPr lang="ru-RU" sz="3600" b="1" dirty="0">
                <a:solidFill>
                  <a:schemeClr val="bg1"/>
                </a:solidFill>
              </a:rPr>
            </a:br>
            <a:r>
              <a:rPr lang="ru-RU" sz="3600" b="1" dirty="0">
                <a:solidFill>
                  <a:schemeClr val="bg1"/>
                </a:solidFill>
              </a:rPr>
              <a:t>Зубок есть, но, где же рот? </a:t>
            </a:r>
            <a:br>
              <a:rPr lang="ru-RU" sz="3600" b="1" dirty="0">
                <a:solidFill>
                  <a:schemeClr val="bg1"/>
                </a:solidFill>
              </a:rPr>
            </a:br>
            <a:r>
              <a:rPr lang="ru-RU" sz="3600" b="1" dirty="0">
                <a:solidFill>
                  <a:schemeClr val="bg1"/>
                </a:solidFill>
              </a:rPr>
              <a:t>Белый носит сюртучок. </a:t>
            </a:r>
            <a:br>
              <a:rPr lang="ru-RU" sz="3600" b="1" dirty="0">
                <a:solidFill>
                  <a:schemeClr val="bg1"/>
                </a:solidFill>
              </a:rPr>
            </a:br>
            <a:r>
              <a:rPr lang="ru-RU" sz="3600" b="1" dirty="0">
                <a:solidFill>
                  <a:schemeClr val="bg1"/>
                </a:solidFill>
              </a:rPr>
              <a:t>Что это, скажи, дружок?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rame-2116.gif"/>
          <p:cNvPicPr>
            <a:picLocks noChangeAspect="1"/>
          </p:cNvPicPr>
          <p:nvPr/>
        </p:nvPicPr>
        <p:blipFill>
          <a:blip r:embed="rId2" cstate="print"/>
          <a:srcRect t="2889" b="707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50" y="2714625"/>
          <a:ext cx="7286625" cy="3856041"/>
        </p:xfrm>
        <a:graphic>
          <a:graphicData uri="http://schemas.openxmlformats.org/drawingml/2006/table">
            <a:tbl>
              <a:tblPr/>
              <a:tblGrid>
                <a:gridCol w="60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80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0801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6191" name="TextBox 3"/>
          <p:cNvSpPr txBox="1">
            <a:spLocks noChangeArrowheads="1"/>
          </p:cNvSpPr>
          <p:nvPr/>
        </p:nvSpPr>
        <p:spPr bwMode="auto">
          <a:xfrm>
            <a:off x="4500563" y="2649538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л</a:t>
            </a:r>
          </a:p>
        </p:txBody>
      </p:sp>
      <p:sp>
        <p:nvSpPr>
          <p:cNvPr id="46192" name="TextBox 4"/>
          <p:cNvSpPr txBox="1">
            <a:spLocks noChangeArrowheads="1"/>
          </p:cNvSpPr>
          <p:nvPr/>
        </p:nvSpPr>
        <p:spPr bwMode="auto">
          <a:xfrm>
            <a:off x="4500563" y="31496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</a:t>
            </a:r>
          </a:p>
        </p:txBody>
      </p:sp>
      <p:sp>
        <p:nvSpPr>
          <p:cNvPr id="46193" name="TextBox 5"/>
          <p:cNvSpPr txBox="1">
            <a:spLocks noChangeArrowheads="1"/>
          </p:cNvSpPr>
          <p:nvPr/>
        </p:nvSpPr>
        <p:spPr bwMode="auto">
          <a:xfrm>
            <a:off x="4500563" y="3721100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6194" name="TextBox 6"/>
          <p:cNvSpPr txBox="1">
            <a:spLocks noChangeArrowheads="1"/>
          </p:cNvSpPr>
          <p:nvPr/>
        </p:nvSpPr>
        <p:spPr bwMode="auto">
          <a:xfrm>
            <a:off x="4500563" y="42926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sp>
        <p:nvSpPr>
          <p:cNvPr id="46195" name="TextBox 7"/>
          <p:cNvSpPr txBox="1">
            <a:spLocks noChangeArrowheads="1"/>
          </p:cNvSpPr>
          <p:nvPr/>
        </p:nvSpPr>
        <p:spPr bwMode="auto">
          <a:xfrm>
            <a:off x="4429125" y="4792663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ш</a:t>
            </a:r>
          </a:p>
        </p:txBody>
      </p:sp>
      <p:sp>
        <p:nvSpPr>
          <p:cNvPr id="46196" name="TextBox 8"/>
          <p:cNvSpPr txBox="1">
            <a:spLocks noChangeArrowheads="1"/>
          </p:cNvSpPr>
          <p:nvPr/>
        </p:nvSpPr>
        <p:spPr bwMode="auto">
          <a:xfrm>
            <a:off x="4500563" y="5364163"/>
            <a:ext cx="642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к</a:t>
            </a:r>
          </a:p>
        </p:txBody>
      </p:sp>
      <p:sp>
        <p:nvSpPr>
          <p:cNvPr id="46197" name="TextBox 9"/>
          <p:cNvSpPr txBox="1">
            <a:spLocks noChangeArrowheads="1"/>
          </p:cNvSpPr>
          <p:nvPr/>
        </p:nvSpPr>
        <p:spPr bwMode="auto">
          <a:xfrm>
            <a:off x="4500563" y="5935663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о</a:t>
            </a:r>
          </a:p>
        </p:txBody>
      </p:sp>
      <p:pic>
        <p:nvPicPr>
          <p:cNvPr id="14" name="Рисунок 13" descr="untitled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289370" y="909211"/>
            <a:ext cx="2854630" cy="21625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199" name="TextBox 14"/>
          <p:cNvSpPr txBox="1">
            <a:spLocks noChangeArrowheads="1"/>
          </p:cNvSpPr>
          <p:nvPr/>
        </p:nvSpPr>
        <p:spPr bwMode="auto">
          <a:xfrm>
            <a:off x="5143500" y="2649538"/>
            <a:ext cx="1071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у  к</a:t>
            </a:r>
          </a:p>
        </p:txBody>
      </p:sp>
      <p:sp>
        <p:nvSpPr>
          <p:cNvPr id="46200" name="TextBox 16"/>
          <p:cNvSpPr txBox="1">
            <a:spLocks noChangeArrowheads="1"/>
          </p:cNvSpPr>
          <p:nvPr/>
        </p:nvSpPr>
        <p:spPr bwMode="auto">
          <a:xfrm>
            <a:off x="3143250" y="3143250"/>
            <a:ext cx="4000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о   г       р  е  ц</a:t>
            </a:r>
          </a:p>
        </p:txBody>
      </p:sp>
      <p:sp>
        <p:nvSpPr>
          <p:cNvPr id="46201" name="TextBox 18"/>
          <p:cNvSpPr txBox="1">
            <a:spLocks noChangeArrowheads="1"/>
          </p:cNvSpPr>
          <p:nvPr/>
        </p:nvSpPr>
        <p:spPr bwMode="auto">
          <a:xfrm>
            <a:off x="5000625" y="3714750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а  п  у   с  т   а</a:t>
            </a:r>
          </a:p>
        </p:txBody>
      </p:sp>
      <p:sp>
        <p:nvSpPr>
          <p:cNvPr id="46202" name="TextBox 19"/>
          <p:cNvSpPr txBox="1">
            <a:spLocks noChangeArrowheads="1"/>
          </p:cNvSpPr>
          <p:nvPr/>
        </p:nvSpPr>
        <p:spPr bwMode="auto">
          <a:xfrm>
            <a:off x="3786188" y="4286250"/>
            <a:ext cx="4357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п      м  и  д  о  р</a:t>
            </a:r>
          </a:p>
        </p:txBody>
      </p:sp>
      <p:sp>
        <p:nvSpPr>
          <p:cNvPr id="46203" name="TextBox 17"/>
          <p:cNvSpPr txBox="1">
            <a:spLocks noChangeArrowheads="1"/>
          </p:cNvSpPr>
          <p:nvPr/>
        </p:nvSpPr>
        <p:spPr bwMode="auto">
          <a:xfrm>
            <a:off x="1428750" y="4786313"/>
            <a:ext cx="5143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к  а  р   т  о      к   а</a:t>
            </a:r>
          </a:p>
        </p:txBody>
      </p:sp>
      <p:sp>
        <p:nvSpPr>
          <p:cNvPr id="46204" name="TextBox 21"/>
          <p:cNvSpPr txBox="1">
            <a:spLocks noChangeArrowheads="1"/>
          </p:cNvSpPr>
          <p:nvPr/>
        </p:nvSpPr>
        <p:spPr bwMode="auto">
          <a:xfrm>
            <a:off x="2571750" y="5357813"/>
            <a:ext cx="3929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с  в  ё       л  а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000250" y="5929313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/>
              <a:t> ч  е  с   н      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альтернативный процесс 7"/>
          <p:cNvSpPr/>
          <p:nvPr/>
        </p:nvSpPr>
        <p:spPr>
          <a:xfrm>
            <a:off x="3214678" y="714356"/>
            <a:ext cx="2428892" cy="142876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/>
              <a:t>плоды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1571604" y="3714752"/>
            <a:ext cx="2428892" cy="142876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/>
              <a:t>СОЧНЫЕ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3000376" y="2286000"/>
            <a:ext cx="1357312" cy="1214437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GRAPEFR1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5429250"/>
            <a:ext cx="1285875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GRAPES6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588" y="642938"/>
            <a:ext cx="12573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KIWI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88" y="2286000"/>
            <a:ext cx="11049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LEMON4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3786188"/>
            <a:ext cx="9906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TOMATO4.WM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313" y="5429250"/>
            <a:ext cx="128587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b="1"/>
              <a:t>Домашнее задание</a:t>
            </a:r>
          </a:p>
        </p:txBody>
      </p:sp>
      <p:sp>
        <p:nvSpPr>
          <p:cNvPr id="47106" name="Rectangle 3"/>
          <p:cNvSpPr>
            <a:spLocks noGrp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eaLnBrk="1" hangingPunct="1"/>
            <a:r>
              <a:rPr lang="ru-RU" sz="4400" b="1" dirty="0"/>
              <a:t>Стр.38-43, читать и пересказывать</a:t>
            </a:r>
          </a:p>
          <a:p>
            <a:pPr eaLnBrk="1" hangingPunct="1"/>
            <a:r>
              <a:rPr lang="ru-RU" sz="4400" b="1" dirty="0"/>
              <a:t>Творческая работа:  нарисовать семена растений, часто встречающихся в нашей местности</a:t>
            </a:r>
          </a:p>
        </p:txBody>
      </p:sp>
      <p:pic>
        <p:nvPicPr>
          <p:cNvPr id="47107" name="Picture 4" descr="1169659387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653136"/>
            <a:ext cx="2812757" cy="2008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5" descr="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437112"/>
            <a:ext cx="2952328" cy="2224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previ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928670"/>
            <a:ext cx="6143668" cy="4857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альтернативный процесс 7"/>
          <p:cNvSpPr/>
          <p:nvPr/>
        </p:nvSpPr>
        <p:spPr>
          <a:xfrm>
            <a:off x="3092441" y="723881"/>
            <a:ext cx="2428891" cy="142876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/>
              <a:t>плоды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4500562" y="3714752"/>
            <a:ext cx="2428892" cy="142876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/>
              <a:t>СУХИЕ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H="1">
            <a:off x="4179094" y="2321719"/>
            <a:ext cx="1428750" cy="121443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 descr="PEAPOD1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0" y="1928813"/>
            <a:ext cx="1357313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ACORN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0" y="4819650"/>
            <a:ext cx="928688" cy="15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PINEAPLE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13" y="3427413"/>
            <a:ext cx="11874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REEDS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75" y="5286375"/>
            <a:ext cx="15811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10.wm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75" y="0"/>
            <a:ext cx="2714625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альтернативный процесс 7"/>
          <p:cNvSpPr/>
          <p:nvPr/>
        </p:nvSpPr>
        <p:spPr>
          <a:xfrm>
            <a:off x="3214678" y="714356"/>
            <a:ext cx="2428892" cy="142876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/>
              <a:t>плоды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4500562" y="3714752"/>
            <a:ext cx="2428892" cy="142876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/>
              <a:t>СУХИЕ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1571604" y="3714752"/>
            <a:ext cx="2428892" cy="142876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/>
              <a:t>СОЧНЫЕ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3000376" y="2286000"/>
            <a:ext cx="1357312" cy="1214437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4179094" y="2321719"/>
            <a:ext cx="1428750" cy="121443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GRAPEFR1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5429250"/>
            <a:ext cx="1285875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GRAPES6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588" y="642938"/>
            <a:ext cx="12573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KIWI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88" y="2286000"/>
            <a:ext cx="11049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LEMON4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3786188"/>
            <a:ext cx="9906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PEAPOD1.WM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50" y="1928813"/>
            <a:ext cx="1357313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TOMATO4.WM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313" y="5429250"/>
            <a:ext cx="128587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ACORN.WM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29500" y="4819650"/>
            <a:ext cx="928688" cy="15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PINEAPLE.WM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43813" y="3427413"/>
            <a:ext cx="11874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REEDS.WM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86375" y="5286375"/>
            <a:ext cx="15811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10.wmf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375" y="0"/>
            <a:ext cx="2714625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>
            <a:off x="3357554" y="571480"/>
            <a:ext cx="2428892" cy="1571636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/>
              <a:t>СОЧНЫЕ ПЛОДЫ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714348" y="3571876"/>
            <a:ext cx="3143272" cy="1571636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ОДНОСЕМЯННЫЕ ПЛОДЫ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5214942" y="3571876"/>
            <a:ext cx="3286148" cy="158116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МНОГОСЕМЯННЫЕ ПЛОДЫ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2428875" y="2214563"/>
            <a:ext cx="1357313" cy="1214437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5322093" y="2250282"/>
            <a:ext cx="1357313" cy="114300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CHERIES1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5214938"/>
            <a:ext cx="1285875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BERRIES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25" y="1928813"/>
            <a:ext cx="16446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KIWI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13" y="5643563"/>
            <a:ext cx="7350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PUMPKIN3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63" y="5500688"/>
            <a:ext cx="1576387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CITRUS.WM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25" y="214313"/>
            <a:ext cx="2209800" cy="130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19.jpg"/>
          <p:cNvPicPr>
            <a:picLocks noChangeAspect="1"/>
          </p:cNvPicPr>
          <p:nvPr/>
        </p:nvPicPr>
        <p:blipFill>
          <a:blip r:embed="rId7" cstate="print"/>
          <a:srcRect l="7812" t="1905" r="17656"/>
          <a:stretch>
            <a:fillRect/>
          </a:stretch>
        </p:blipFill>
        <p:spPr>
          <a:xfrm>
            <a:off x="285720" y="214290"/>
            <a:ext cx="1895521" cy="1677749"/>
          </a:xfrm>
          <a:prstGeom prst="roundRect">
            <a:avLst/>
          </a:prstGeom>
        </p:spPr>
      </p:pic>
      <p:pic>
        <p:nvPicPr>
          <p:cNvPr id="20499" name="Picture 21" descr="1279256176s"/>
          <p:cNvPicPr>
            <a:picLocks noChangeAspect="1" noChangeArrowheads="1"/>
          </p:cNvPicPr>
          <p:nvPr/>
        </p:nvPicPr>
        <p:blipFill>
          <a:blip r:embed="rId8" cstate="print"/>
          <a:srcRect l="8125" r="18929"/>
          <a:stretch>
            <a:fillRect/>
          </a:stretch>
        </p:blipFill>
        <p:spPr bwMode="auto">
          <a:xfrm>
            <a:off x="1116013" y="2205038"/>
            <a:ext cx="1296987" cy="1270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>
            <a:off x="3357554" y="571480"/>
            <a:ext cx="2428892" cy="142876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/>
              <a:t>СУХИЕ ПЛОДЫ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2500313" y="2143125"/>
            <a:ext cx="1357312" cy="121443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16200000" flipH="1">
            <a:off x="5250657" y="2178844"/>
            <a:ext cx="1357312" cy="114300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Блок-схема: альтернативный процесс 6"/>
          <p:cNvSpPr/>
          <p:nvPr/>
        </p:nvSpPr>
        <p:spPr>
          <a:xfrm>
            <a:off x="428596" y="3571876"/>
            <a:ext cx="3357586" cy="142876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ВСКРЫВАЮЩИЕСЯ ПЛОДЫ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214942" y="3571876"/>
            <a:ext cx="3571900" cy="142876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/>
              <a:t>НЕВСКРЫВАЮЩИЕСЯ ПЛОДЫ</a:t>
            </a:r>
            <a:endParaRPr lang="ru-RU" sz="2800" dirty="0"/>
          </a:p>
        </p:txBody>
      </p:sp>
      <p:pic>
        <p:nvPicPr>
          <p:cNvPr id="11" name="Рисунок 10" descr="31.wmf"/>
          <p:cNvPicPr>
            <a:picLocks noChangeAspect="1"/>
          </p:cNvPicPr>
          <p:nvPr/>
        </p:nvPicPr>
        <p:blipFill>
          <a:blip r:embed="rId2" cstate="print"/>
          <a:srcRect l="15218" t="41862" r="26086"/>
          <a:stretch>
            <a:fillRect/>
          </a:stretch>
        </p:blipFill>
        <p:spPr>
          <a:xfrm>
            <a:off x="6072198" y="5072074"/>
            <a:ext cx="1928826" cy="1785926"/>
          </a:xfrm>
          <a:prstGeom prst="teardrop">
            <a:avLst/>
          </a:prstGeom>
        </p:spPr>
      </p:pic>
      <p:pic>
        <p:nvPicPr>
          <p:cNvPr id="13" name="Рисунок 12" descr="84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428625"/>
            <a:ext cx="2386013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PEAPOD4.WM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393031" y="5250657"/>
            <a:ext cx="100012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новые фото 06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25" y="642938"/>
            <a:ext cx="1843088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715375" y="6529388"/>
            <a:ext cx="428625" cy="328612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0" name="Содержимое 3" descr="image_063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948488" y="1628775"/>
            <a:ext cx="1439862" cy="2305050"/>
          </a:xfrm>
        </p:spPr>
      </p:pic>
      <p:pic>
        <p:nvPicPr>
          <p:cNvPr id="22531" name="Рисунок 8" descr="лукошко 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2852738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3"/>
          <p:cNvSpPr txBox="1">
            <a:spLocks noGrp="1"/>
          </p:cNvSpPr>
          <p:nvPr>
            <p:ph type="title" idx="4294967295"/>
          </p:nvPr>
        </p:nvSpPr>
        <p:spPr>
          <a:xfrm>
            <a:off x="611188" y="620713"/>
            <a:ext cx="5572125" cy="1417637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b="1">
                <a:solidFill>
                  <a:srgbClr val="7030A0"/>
                </a:solidFill>
                <a:latin typeface="Arial" charset="0"/>
              </a:rPr>
              <a:t>Игра «Лукошко»</a:t>
            </a:r>
          </a:p>
        </p:txBody>
      </p:sp>
      <p:pic>
        <p:nvPicPr>
          <p:cNvPr id="10" name="Рисунок 9" descr="капуста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5894388"/>
            <a:ext cx="1006475" cy="96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луковица1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072063"/>
            <a:ext cx="73183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огурец1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4938" y="5214938"/>
            <a:ext cx="1143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Рисунок 17" descr="книга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62950" y="6076950"/>
            <a:ext cx="7810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яблоко2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688" y="5072063"/>
            <a:ext cx="7969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морковь1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500" y="5848350"/>
            <a:ext cx="18573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груша1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57938" y="6070600"/>
            <a:ext cx="1031875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офель1.pn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00375" y="5072063"/>
            <a:ext cx="1825625" cy="14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лимон2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85938" y="5286375"/>
            <a:ext cx="857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929813" y="3857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3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6 L 0.2401 -0.1051 " pathEditMode="relative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-0.37795 -0.22037 " pathEditMode="relative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-4.44444E-6 L -0.47239 -0.19954 " pathEditMode="relative" ptsTypes="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 0.00393 L 0.13108 -0.27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-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-0.25972 -0.17847 " pathEditMode="relative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showWhenStopped="0"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 descr="230832-Royalty-Free-RF-Clipart-Illustration-Of-An-Autumn-Hedgehog-With-An-Apple-And-Bask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2205038"/>
            <a:ext cx="4065587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WordArt 4"/>
          <p:cNvSpPr>
            <a:spLocks noChangeArrowheads="1" noChangeShapeType="1" noTextEdit="1"/>
          </p:cNvSpPr>
          <p:nvPr/>
        </p:nvSpPr>
        <p:spPr bwMode="auto">
          <a:xfrm>
            <a:off x="971550" y="188913"/>
            <a:ext cx="6551613" cy="26590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Физминутка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567</Words>
  <Application>Microsoft Office PowerPoint</Application>
  <PresentationFormat>Экран (4:3)</PresentationFormat>
  <Paragraphs>1197</Paragraphs>
  <Slides>31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Impact</vt:lpstr>
      <vt:lpstr>Monotype Corsiva</vt:lpstr>
      <vt:lpstr>Тема Office</vt:lpstr>
      <vt:lpstr> плоды    Семена овощи  </vt:lpstr>
      <vt:lpstr>Плод – это орган размножения растений, развивающийся из цветка и имеющий семена.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«Лукошко»</vt:lpstr>
      <vt:lpstr>Презентация PowerPoint</vt:lpstr>
      <vt:lpstr>Презентация PowerPoint</vt:lpstr>
      <vt:lpstr>Распространение семян с помощью ветра</vt:lpstr>
      <vt:lpstr>Распространение семян водой</vt:lpstr>
      <vt:lpstr>Распространение семян саморазбрасыванием</vt:lpstr>
      <vt:lpstr>Распространение семян и плодов с помощью человека и животных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Презентация PowerPoint</vt:lpstr>
    </vt:vector>
  </TitlesOfParts>
  <Company>WareZ Provider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Разнообразие плодов и семян</dc:title>
  <dc:creator>www.PHILka.RU</dc:creator>
  <cp:lastModifiedBy>Юрий Хмельков</cp:lastModifiedBy>
  <cp:revision>63</cp:revision>
  <dcterms:created xsi:type="dcterms:W3CDTF">2008-01-24T16:09:09Z</dcterms:created>
  <dcterms:modified xsi:type="dcterms:W3CDTF">2023-02-04T17:14:12Z</dcterms:modified>
</cp:coreProperties>
</file>