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61" r:id="rId6"/>
    <p:sldId id="262" r:id="rId7"/>
    <p:sldId id="258" r:id="rId8"/>
    <p:sldId id="263" r:id="rId9"/>
    <p:sldId id="294" r:id="rId10"/>
    <p:sldId id="293" r:id="rId11"/>
    <p:sldId id="292" r:id="rId12"/>
    <p:sldId id="284" r:id="rId13"/>
    <p:sldId id="299" r:id="rId14"/>
    <p:sldId id="300" r:id="rId15"/>
    <p:sldId id="268" r:id="rId16"/>
    <p:sldId id="267" r:id="rId17"/>
    <p:sldId id="266" r:id="rId18"/>
    <p:sldId id="265" r:id="rId19"/>
    <p:sldId id="303" r:id="rId20"/>
    <p:sldId id="304" r:id="rId21"/>
    <p:sldId id="264" r:id="rId22"/>
    <p:sldId id="295" r:id="rId23"/>
    <p:sldId id="296" r:id="rId24"/>
    <p:sldId id="273" r:id="rId25"/>
    <p:sldId id="275" r:id="rId26"/>
    <p:sldId id="274" r:id="rId27"/>
    <p:sldId id="276" r:id="rId28"/>
    <p:sldId id="277" r:id="rId29"/>
    <p:sldId id="269" r:id="rId30"/>
    <p:sldId id="270" r:id="rId31"/>
    <p:sldId id="271" r:id="rId32"/>
    <p:sldId id="283" r:id="rId33"/>
    <p:sldId id="272" r:id="rId34"/>
    <p:sldId id="282" r:id="rId35"/>
    <p:sldId id="281" r:id="rId36"/>
    <p:sldId id="287" r:id="rId37"/>
    <p:sldId id="305" r:id="rId38"/>
    <p:sldId id="278" r:id="rId39"/>
    <p:sldId id="306" r:id="rId40"/>
    <p:sldId id="279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BDA5F-EFE4-404D-9E91-61A98742F755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EA7E-8016-45D7-B916-2F0B78C79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997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BDA5F-EFE4-404D-9E91-61A98742F755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EA7E-8016-45D7-B916-2F0B78C79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92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BDA5F-EFE4-404D-9E91-61A98742F755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EA7E-8016-45D7-B916-2F0B78C79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468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BDA5F-EFE4-404D-9E91-61A98742F755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EA7E-8016-45D7-B916-2F0B78C79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412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BDA5F-EFE4-404D-9E91-61A98742F755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EA7E-8016-45D7-B916-2F0B78C79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961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BDA5F-EFE4-404D-9E91-61A98742F755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EA7E-8016-45D7-B916-2F0B78C79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619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BDA5F-EFE4-404D-9E91-61A98742F755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EA7E-8016-45D7-B916-2F0B78C79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356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BDA5F-EFE4-404D-9E91-61A98742F755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EA7E-8016-45D7-B916-2F0B78C79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123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BDA5F-EFE4-404D-9E91-61A98742F755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EA7E-8016-45D7-B916-2F0B78C79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394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BDA5F-EFE4-404D-9E91-61A98742F755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EA7E-8016-45D7-B916-2F0B78C79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455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BDA5F-EFE4-404D-9E91-61A98742F755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AEA7E-8016-45D7-B916-2F0B78C79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617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BDA5F-EFE4-404D-9E91-61A98742F755}" type="datetimeFigureOut">
              <a:rPr lang="ru-RU" smtClean="0"/>
              <a:pPr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AEA7E-8016-45D7-B916-2F0B78C794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29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339752" y="126242"/>
            <a:ext cx="67501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«Пленительные образы…» (по поэме Н.А. Некрасова «Русские женщины»)</a:t>
            </a:r>
          </a:p>
        </p:txBody>
      </p:sp>
      <p:pic>
        <p:nvPicPr>
          <p:cNvPr id="3074" name="Picture 2" descr="http://wow.deepweb.ru/img/books_covers/10010083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154024"/>
            <a:ext cx="2927539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upyourpic.org/images/201312/6lyq2926t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5" y="95588"/>
            <a:ext cx="2486451" cy="31173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5536" y="3183988"/>
            <a:ext cx="5544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Пленительные образы! Едва ли </a:t>
            </a:r>
            <a:b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4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истории какой-нибудь страны </a:t>
            </a:r>
            <a:b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4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 </a:t>
            </a: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что-нибудь прекраснее встречали. </a:t>
            </a:r>
            <a:b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</a:t>
            </a: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имена забыться не должны. </a:t>
            </a:r>
            <a:b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  Н. Некрасов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5151968"/>
            <a:ext cx="57606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-  Шаповалова О.В. , учитель русского языка и литературы    МБОУ «Лицей № 18»</a:t>
            </a:r>
          </a:p>
          <a:p>
            <a:pPr algn="ctr"/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 Сарапул, Удмуртская Республика</a:t>
            </a:r>
            <a:endParaRPr lang="ru-RU" sz="2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180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Причины отъезда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6136" y="1052736"/>
            <a:ext cx="280831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объясняет княгиня Трубецкая свой отъезд? Найдите в тексте эти слова</a:t>
            </a:r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800" b="1" i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19270" y="4365104"/>
            <a:ext cx="39330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8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долг другой, и выше и трудней меня зовет</a:t>
            </a:r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…»</a:t>
            </a:r>
            <a:endParaRPr lang="ru-RU" sz="2800" b="1" i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5976" y="5940025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просит она у отца</a:t>
            </a:r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i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http://upyourpic.org/images/201312/29zxogmid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96526"/>
            <a:ext cx="3908873" cy="55359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53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«Увидимся ли…»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2040" y="1659285"/>
            <a:ext cx="383085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«Бог </a:t>
            </a:r>
            <a:r>
              <a:rPr lang="ru-RU" sz="28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весть, увидимся ли вновь</a:t>
            </a:r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...» </a:t>
            </a:r>
            <a:r>
              <a:rPr lang="ru-RU" sz="28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размышляет </a:t>
            </a:r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княгиня Трубецкая, </a:t>
            </a:r>
            <a:r>
              <a:rPr lang="ru-RU" sz="28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расставаясь с отцом. Оставляет ли Некрасов надежду на </a:t>
            </a:r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встречу?</a:t>
            </a:r>
            <a:endParaRPr lang="ru-RU" sz="2800" b="1" i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24128" y="5925979"/>
            <a:ext cx="28156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Увы! Надежды нет</a:t>
            </a:r>
          </a:p>
        </p:txBody>
      </p:sp>
      <p:pic>
        <p:nvPicPr>
          <p:cNvPr id="5124" name="Picture 4" descr="http://900igr.net/datai/literatura/Nekrasov-lirika/0015-017-Russkie-zhenschin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3960440" cy="54986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4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Княгиня Трубецкая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1768038"/>
            <a:ext cx="32403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она такая, княгиня Трубецкая?  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Неужели ей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было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плохо в родном доме, что она пускается в долгий и опасный путь?</a:t>
            </a:r>
          </a:p>
        </p:txBody>
      </p:sp>
      <p:pic>
        <p:nvPicPr>
          <p:cNvPr id="5124" name="Picture 4" descr="http://img1.liveinternet.ru/images/attach/c/8/104/950/104950803_4000579_7x5W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24" y="967832"/>
            <a:ext cx="3843536" cy="57901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037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Сергей Петрович Трубецкой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713" y="890297"/>
            <a:ext cx="52015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Сергей Петрович Трубецкой . Ему было 30 лет, когда он познакомился со своей будущей женой – Екатериной </a:t>
            </a:r>
            <a:r>
              <a:rPr lang="ru-RU" sz="2400" b="1" i="1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Лаваль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. Он уже был заслуженным героем, участником Бородинской битвы, заграничных походов войска российского 1813 – 1815 годов, носил чин полковника, служил штаб-офицером пехотного корпуса. </a:t>
            </a:r>
            <a:endParaRPr lang="ru-RU" sz="24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66932" y="5445224"/>
            <a:ext cx="29975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146" name="Picture 2" descr="http://ruspioner.ru/userdata/avatars/150x150/7488e95c30f611d971805bf705232b6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25" y="890297"/>
            <a:ext cx="2905336" cy="35721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9921" y="4549676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Его род восходил в глубины истории, он был богат, приметен, образован. Единственного не знал о нём граф </a:t>
            </a:r>
            <a:r>
              <a:rPr lang="ru-RU" sz="2400" b="1" i="1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Лаваль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: его будущий зять состоит в тайном обществе, и не просто состоит – он управляет делами Северного общества, он готовится свергнуть царя, ему намечено быть руководителем восстания.</a:t>
            </a:r>
            <a:endParaRPr lang="ru-RU" sz="24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65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57224" y="214290"/>
            <a:ext cx="7600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Екатерина Ивановна Трубецкая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24679" y="896526"/>
            <a:ext cx="583980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Екатерина Ивановна Трубецкая, урождённая графиня </a:t>
            </a:r>
            <a:r>
              <a:rPr lang="ru-RU" sz="2800" b="1" i="1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Лаваль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, воспитанная среди роскоши, любви. Екатерина Ивановна, как вспоминает декабрист Оболенский, не была хороша лицом, но тем не менее могла всякого обворожить своим добрым характером, приятным голосом и умною, плавною речью. Она была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образованна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, начитанна и приобрела много сведений во время пребывания за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границей.</a:t>
            </a:r>
            <a:endParaRPr lang="ru-RU" sz="2800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66932" y="5445224"/>
            <a:ext cx="29975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146" name="Picture 2" descr="https://img-fotki.yandex.ru/get/15568/24302342.1ed/0_ac5b9_81d04c67_ori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12746"/>
            <a:ext cx="2945167" cy="486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011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12099" y="11155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Отъезд княгини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894" y="4797152"/>
            <a:ext cx="84002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 “княгиня-дочь куда-то едет в эту ночь”? Что заставляет её покинуть дом и родных?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Прочитаем 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строфы </a:t>
            </a:r>
            <a:r>
              <a:rPr lang="en-US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—III и найдём главные слова, которые нам это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объяснят.</a:t>
            </a:r>
            <a:endParaRPr lang="ru-RU" sz="28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6" name="Picture 4" descr="&amp;Kcy;&amp;acy;&amp;rcy;&amp;tcy;&amp;icy;&amp;ncy;&amp;kcy;&amp;icy; &amp;pcy;&amp;ocy; &amp;zcy;&amp;acy;&amp;pcy;&amp;rcy;&amp;ocy;&amp;scy;&amp;ucy; &amp;zcy;&amp;vcy;&amp;iecy;&amp;zcy;&amp;dcy;&amp;acy; &amp;pcy;&amp;lcy;&amp;iecy;&amp;ncy;&amp;icy;&amp;tcy;&amp;iecy;&amp;lcy;&amp;softcy;&amp;ncy;&amp;ocy;&amp;gcy;&amp;ocy; &amp;scy;&amp;chcy;&amp;acy;&amp;scy;&amp;tcy;&amp;softcy;&amp;yacy;  &amp;tcy;&amp;rcy;&amp;ucy;&amp;bcy;&amp;iecy;&amp;tscy;&amp;kcy;&amp;acy;&amp;y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417" y="810242"/>
            <a:ext cx="5255163" cy="3941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4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Долг 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896526"/>
            <a:ext cx="424847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слово — долг. Мы ещё раз встретим его на стра­ницах поэмы. Но есть и ещё одно слово, очень важное для понимания характера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героини:</a:t>
            </a:r>
          </a:p>
          <a:p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Далёк мой путь, тяжёл мой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путь,</a:t>
            </a:r>
          </a:p>
          <a:p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Страшна судьба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моя,</a:t>
            </a:r>
          </a:p>
          <a:p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сталью я одела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грудь…</a:t>
            </a:r>
          </a:p>
          <a:p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Гордись — я дочь твоя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!..</a:t>
            </a:r>
            <a:endParaRPr lang="ru-RU" sz="28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&amp;Kcy;&amp;acy;&amp;rcy;&amp;tcy;&amp;icy;&amp;ncy;&amp;kcy;&amp;icy; &amp;pcy;&amp;ocy; &amp;zcy;&amp;acy;&amp;pcy;&amp;rcy;&amp;ocy;&amp;scy;&amp;ucy; &amp;ncy;&amp;iecy;&amp;kcy;&amp;rcy;&amp;acy;&amp;scy;&amp;ocy;&amp;vcy; &amp;rcy;&amp;ucy;&amp;scy;&amp;scy;&amp;kcy;&amp;icy;&amp;iecy; &amp;zhcy;&amp;iecy;&amp;ncy;&amp;shchcy;&amp;icy;&amp;ncy;&amp;ycy; &amp;icy;&amp;lcy;&amp;lcy;&amp;yucy;&amp;scy;&amp;tcy;&amp;rcy;&amp;acy;&amp;tscy;&amp;icy;&amp;i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043" y="954676"/>
            <a:ext cx="4379340" cy="54986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04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99792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Гордость 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83360" y="1265552"/>
            <a:ext cx="576064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Слово “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гордость” —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оно будет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переходить со страницы на страницу. И, объясняя губернатору, зачем она следует за мужем, княгиня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скажет:</a:t>
            </a:r>
          </a:p>
          <a:p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Приняв обет в душе моей </a:t>
            </a:r>
            <a:endParaRPr lang="ru-RU" sz="28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Исполнить </a:t>
            </a:r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конца </a:t>
            </a:r>
            <a:endParaRPr lang="ru-RU" sz="28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 </a:t>
            </a:r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долг, — я слёз не принесу </a:t>
            </a:r>
            <a:endParaRPr lang="ru-RU" sz="28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проклятую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тюрьму-</a:t>
            </a:r>
          </a:p>
          <a:p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гордость, гордость в нём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спасу,</a:t>
            </a:r>
          </a:p>
          <a:p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силы дам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ему! </a:t>
            </a:r>
            <a:endParaRPr lang="ru-RU" sz="28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to-world-travel.ru/img/2015/042304/20184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3203848" cy="4664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10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Гордость и долг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4288" y="1012954"/>
            <a:ext cx="170975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Гордость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долг — вот два понятия, на которых дер­жится поэма. Но для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того,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исполнить долг,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6293099"/>
            <a:ext cx="62301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Царь и губернатор, выполняющий его волю</a:t>
            </a:r>
          </a:p>
        </p:txBody>
      </p:sp>
      <p:pic>
        <p:nvPicPr>
          <p:cNvPr id="2050" name="Picture 2" descr="http://www.hdclub.ua/files/film_release_screenshot/big/bigi52af50d6e82a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31" y="1196752"/>
            <a:ext cx="6854857" cy="385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3528" y="5412650"/>
            <a:ext cx="86409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жен­щинам приходится вступать в борьбу с теми, кто им в этом мешает. А кто стремится им помешать? </a:t>
            </a:r>
          </a:p>
        </p:txBody>
      </p:sp>
    </p:spTree>
    <p:extLst>
      <p:ext uri="{BB962C8B-B14F-4D97-AF65-F5344CB8AC3E}">
        <p14:creationId xmlns:p14="http://schemas.microsoft.com/office/powerpoint/2010/main" val="344047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92440" y="229454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Воспоминания княгини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76816" y="925870"/>
            <a:ext cx="265495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вы думаете, почему поэт передаёт первую часть поэмы  именно в виде воспоминаний?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происходит в душе княгини?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5949280"/>
            <a:ext cx="799288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Борьба между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представлением о долге и любовью к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близким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dirty="0"/>
          </a:p>
        </p:txBody>
      </p:sp>
      <p:pic>
        <p:nvPicPr>
          <p:cNvPr id="16386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596"/>
            <a:ext cx="3163686" cy="2107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4725"/>
            <a:ext cx="5367777" cy="3794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4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47864" y="11812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Женская тема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70218" y="1052736"/>
            <a:ext cx="46085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</a:t>
            </a:r>
            <a:r>
              <a:rPr lang="ru-RU" sz="28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женщины — одна из главных тем творчества Н.А. Некрасова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2984338"/>
            <a:ext cx="3945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Кем была русская женщина для Некрасова?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5501805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Некрасовская героиня — человек, не сломленный испытаниями, сумевший выстоять. Недаром даже Муза Некрасова — «родная сестра» крестьянки</a:t>
            </a:r>
          </a:p>
        </p:txBody>
      </p:sp>
      <p:pic>
        <p:nvPicPr>
          <p:cNvPr id="1026" name="Picture 2" descr="http://www.libex.ru/dimg/34b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846690" cy="5144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71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4621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Бесконечная дорога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48505" y="764704"/>
            <a:ext cx="21240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С чего начинается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вторая  часть? </a:t>
            </a:r>
            <a:endParaRPr lang="ru-RU" sz="28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12215" y="2475596"/>
            <a:ext cx="239666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Почти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же, как и первая: всё тот же возок, всё та же бесконечная дорога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8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0906" y="5915207"/>
            <a:ext cx="73306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чего 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Н.А.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Некрасов использует такой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повтор?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39521" y="6376872"/>
            <a:ext cx="659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оказывает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нам длительность пути княгини</a:t>
            </a:r>
          </a:p>
        </p:txBody>
      </p:sp>
      <p:pic>
        <p:nvPicPr>
          <p:cNvPr id="10242" name="Picture 2" descr="&amp;Kcy;&amp;acy;&amp;rcy;&amp;tcy;&amp;icy;&amp;ncy;&amp;kcy;&amp;icy; &amp;pcy;&amp;ocy; &amp;zcy;&amp;acy;&amp;pcy;&amp;rcy;&amp;ocy;&amp;scy;&amp;ucy; &amp;ncy;&amp;iecy;&amp;kcy;&amp;rcy;&amp;acy;&amp;scy;&amp;ocy;&amp;vcy; &amp;rcy;&amp;ucy;&amp;scy;&amp;scy;&amp;kcy;&amp;icy;&amp;iecy; &amp;zhcy;&amp;iecy;&amp;ncy;&amp;shchcy;&amp;icy;&amp;ncy;&amp;ycy; &amp;icy;&amp;lcy;&amp;lcy;&amp;yucy;&amp;scy;&amp;tcy;&amp;rcy;&amp;acy;&amp;tscy;&amp;icy;&amp;i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196752"/>
            <a:ext cx="6182275" cy="41746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24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Тяжелый путь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052736"/>
            <a:ext cx="43924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времени провела княгиня в пути до встречи с губернатором?</a:t>
            </a:r>
          </a:p>
          <a:p>
            <a:endParaRPr lang="ru-RU" sz="28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281237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месяца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343422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художественный прием использует Некрасов, чтобы показать, что путь действительно был очень тяжел?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4446" y="5517232"/>
            <a:ext cx="8676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Прием сопоставления: спутник княгини так устал, что тяжело заболел, и дальнейший путь княгиня Трубецкая продолжала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одна.</a:t>
            </a:r>
            <a:endParaRPr lang="ru-RU" sz="24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 descr="http://as6400825.ru/literatura_7/2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834" y="972658"/>
            <a:ext cx="3791068" cy="45445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42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Княгиня и губернатор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935722"/>
            <a:ext cx="59046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лично сам губернатор встретил княгиню?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04248" y="2832318"/>
            <a:ext cx="20517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Губернатору пришла бумага с просьбой любыми средствами вернуть княгиню назад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домой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4098" name="Picture 2" descr="&amp;Kcy;&amp;acy;&amp;rcy;&amp;tcy;&amp;icy;&amp;ncy;&amp;kcy;&amp;icy; &amp;pcy;&amp;ocy; &amp;zcy;&amp;acy;&amp;pcy;&amp;rcy;&amp;ocy;&amp;scy;&amp;ucy; &amp;zcy;&amp;vcy;&amp;iecy;&amp;zcy;&amp;dcy;&amp;acy; &amp;pcy;&amp;lcy;&amp;iecy;&amp;ncy;&amp;icy;&amp;tcy;&amp;iecy;&amp;lcy;&amp;softcy;&amp;ncy;&amp;ocy;&amp;gcy;&amp;ocy; &amp;scy;&amp;chcy;&amp;acy;&amp;scy;&amp;tcy;&amp;softcy;&amp;yacy;  &amp;tcy;&amp;rcy;&amp;ucy;&amp;bcy;&amp;iecy;&amp;tscy;&amp;kcy;&amp;acy;&amp;y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1410"/>
            <a:ext cx="6240173" cy="45753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81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Особенность композиции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36096" y="896526"/>
            <a:ext cx="335465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Сцена «Трубецкая- губернатор» – вершинный эпизод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поэмы. Что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необычно в поэме? Чем она напоминает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драматическое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произведение? Как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построена?</a:t>
            </a:r>
            <a:endParaRPr lang="ru-RU" sz="28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8566" y="5317444"/>
            <a:ext cx="85392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диалог, но не просто разговор двух действую­щих лиц. Это спор, это противостояние, это борьба. Какова цель губернатора, и какова цель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княгини?</a:t>
            </a:r>
            <a:endParaRPr lang="ru-RU" sz="24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http://fenixclub.com/uploads/26241/img-120757-197e728f7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74" y="1052736"/>
            <a:ext cx="5130570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56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Убедительные доводы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4088" y="938044"/>
            <a:ext cx="367240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Губернатор хочет вернуть княгиню в Петербург, кня­гиня — как можно скорее отправиться дальше, к мужу. В любой борьбе побеждает сильнейший, в споре — тот, чьи доводы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убедительнее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5775647"/>
            <a:ext cx="7164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Перечислите доводы губернатора и княгини.</a:t>
            </a:r>
            <a:endParaRPr lang="ru-RU" sz="24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6237312"/>
            <a:ext cx="80283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считает важным губернатор, а что —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княгиня?</a:t>
            </a:r>
            <a:endParaRPr lang="ru-RU" sz="24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http://cdn.kinombo.com/films/images/7/d/3/5/1190511-600-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1" y="692696"/>
            <a:ext cx="4528761" cy="3396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39752" y="3314440"/>
            <a:ext cx="3274260" cy="2455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81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Доводы губернатора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772" y="903107"/>
            <a:ext cx="83144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Отъезд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убил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отца</a:t>
            </a:r>
          </a:p>
          <a:p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Тяжёлая, неустроенная жизнь на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каторге</a:t>
            </a:r>
          </a:p>
          <a:p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Соблазны столичной жизни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092280" y="3212976"/>
            <a:ext cx="16009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Здесь — там. Как называется этот художественный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приём?</a:t>
            </a:r>
            <a:endParaRPr lang="ru-RU" sz="24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20" name="Picture 4" descr="http://ruskino.ru/film/746/kadr/234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407587"/>
            <a:ext cx="6432649" cy="42884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75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 княгини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746478"/>
            <a:ext cx="84969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В ответе княгини тоже есть противопоставление, только смысл его другой. Если губернатор сравнивает </a:t>
            </a:r>
            <a:r>
              <a:rPr lang="ru-RU" sz="2800" b="1" i="1" dirty="0">
                <a:solidFill>
                  <a:srgbClr val="FFC000"/>
                </a:solidFill>
              </a:rPr>
              <a:t>жизнь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там и здесь, то княгиня — </a:t>
            </a:r>
            <a:r>
              <a:rPr lang="ru-RU" sz="2800" b="1" i="1" dirty="0" smtClean="0">
                <a:solidFill>
                  <a:srgbClr val="FFC000"/>
                </a:solidFill>
              </a:rPr>
              <a:t>людей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endParaRPr lang="ru-RU" sz="28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http://fenixclub.com/uploads/26241/img-120761-2f7d7e4be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307384"/>
            <a:ext cx="4438269" cy="35506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&amp;Kcy;&amp;acy;&amp;rcy;&amp;tcy;&amp;icy;&amp;ncy;&amp;kcy;&amp;icy; &amp;pcy;&amp;ocy; &amp;zcy;&amp;acy;&amp;pcy;&amp;rcy;&amp;ocy;&amp;scy;&amp;ucy; &amp;ncy;&amp;iecy;&amp;kcy;&amp;rcy;&amp;acy;&amp;scy;&amp;ocy;&amp;vcy; &amp;rcy;&amp;ucy;&amp;scy;&amp;scy;&amp;kcy;&amp;icy;&amp;iecy; &amp;zhcy;&amp;iecy;&amp;ncy;&amp;shchcy;&amp;icy;&amp;ncy;&amp;y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269" y="2562360"/>
            <a:ext cx="4676775" cy="3743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26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Доводы губернатора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7704" y="896526"/>
            <a:ext cx="59046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Уязвлённая гордость</a:t>
            </a:r>
            <a:endParaRPr lang="ru-RU" sz="2800" b="1" i="1" dirty="0" smtClean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5)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Отречение от прав</a:t>
            </a:r>
            <a:endParaRPr lang="ru-RU" sz="2800" b="1" i="1" dirty="0" smtClean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6)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Дорога вместе с каторжниками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3402748"/>
            <a:ext cx="21957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из этих доводов губернатор считает наиболее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важными?</a:t>
            </a:r>
            <a:endParaRPr lang="ru-RU" sz="24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 descr="http://mtdata.ru/u22/photoD44F/20059041966-0/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92085"/>
            <a:ext cx="5472608" cy="4378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07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Доводы губернатора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32" y="887576"/>
            <a:ext cx="50089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Самое важное (козырная карта) приберега­ется на конец. Являются ли эти доводы важными для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княгини?</a:t>
            </a:r>
            <a:endParaRPr lang="ru-RU" sz="28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4124979"/>
            <a:ext cx="3923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Именно они и не вызывают у неё колебаний. Её система ценностей совсем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другая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2" name="Picture 4" descr="http://images.myshared.ru/5/395144/slide_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509" y="877735"/>
            <a:ext cx="3951850" cy="2963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34" y="3159384"/>
            <a:ext cx="4739468" cy="35546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95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Еще один довод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5976" y="1124744"/>
            <a:ext cx="45365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Женщины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могли бы привести в свою пользу ещё один очень важный довод. Ведь </a:t>
            </a:r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только гордость и долг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заставили их бросить привычную жизнь и ехать неизвестно куда</a:t>
            </a:r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Любовь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чувство, которое наверняка было очень важным для решения отправиться в добро­вольное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изгнание.</a:t>
            </a:r>
            <a:endParaRPr lang="ru-RU" sz="28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&amp;Kcy;&amp;acy;&amp;rcy;&amp;tcy;&amp;icy;&amp;ncy;&amp;kcy;&amp;icy; &amp;pcy;&amp;ocy; &amp;zcy;&amp;acy;&amp;pcy;&amp;rcy;&amp;ocy;&amp;scy;&amp;ucy; &amp;kcy;&amp;ncy;&amp;yacy;&amp;gcy;&amp;icy;&amp;ncy;&amp;yacy; &amp;tcy;&amp;rcy;&amp;ucy;&amp;bcy;&amp;iecy;&amp;tscy;&amp;kcy;&amp;acy;&amp;yacy; &amp;icy; &amp;gcy;&amp;ucy;&amp;bcy;&amp;iecy;&amp;rcy;&amp;ncy;&amp;acy;&amp;tcy;&amp;ocy;&amp;r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86" y="1025613"/>
            <a:ext cx="3960440" cy="54612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15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4380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Замена названия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13385" y="1340768"/>
            <a:ext cx="38164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Первоначально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свою поэму Некрасов назвал «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Декабристки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 Казалось бы, это более точное заглавие. В чём же тогда смысл замены?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1007" y="5445224"/>
            <a:ext cx="80019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 Некрасов объяснил это так: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«Самоотвержение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выказанное ими, остаётся навсегда свидетельством великих душевных сил, при­сущих русской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женщине»</a:t>
            </a:r>
            <a:endParaRPr lang="ru-RU" sz="24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mexalib.com/media/books/covers/9d/b5/43117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15427"/>
            <a:ext cx="3261827" cy="5229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100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Александра Муравьева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764704"/>
            <a:ext cx="756084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тому — Александра Му­равьёва. Некрасов хотел её сделать главной героиней поэмы, но успел написать всего две главы. И всё-таки поэт подчёркивает, что есть чувство выше и чище люб­ви мужчины к женщине и женщины к мужчине:</a:t>
            </a:r>
          </a:p>
          <a:p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О, если б он меня забыл </a:t>
            </a:r>
          </a:p>
          <a:p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женщины другой,</a:t>
            </a:r>
          </a:p>
          <a:p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моей душе достало б сил</a:t>
            </a:r>
          </a:p>
          <a:p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быть его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рабой!</a:t>
            </a:r>
          </a:p>
          <a:p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знаю: к родине любовь </a:t>
            </a:r>
            <a:endParaRPr lang="ru-RU" sz="28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Соперница моя,</a:t>
            </a:r>
          </a:p>
          <a:p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если б нужно было, вновь </a:t>
            </a:r>
            <a:endParaRPr lang="ru-RU" sz="2800" b="1" i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Ему </a:t>
            </a:r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простила б </a:t>
            </a:r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я!.. </a:t>
            </a:r>
          </a:p>
          <a:p>
            <a:endParaRPr lang="ru-RU" sz="2800" b="1" i="1" dirty="0" smtClean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http://www.stihi.ru/pics/2016/07/31/26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268" y="2924944"/>
            <a:ext cx="4448019" cy="3336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00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Царь  и слабые женщины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605" y="819642"/>
            <a:ext cx="590465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 победить таких женщин? Кто же оказался сильнее: губернатор, за которым стоит царь, или слабые женщины? Найдите слова, которые помогут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ответить на этот вопрос.</a:t>
            </a:r>
          </a:p>
          <a:p>
            <a:endParaRPr lang="ru-RU" sz="28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20072" y="4189472"/>
            <a:ext cx="38510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 </a:t>
            </a:r>
            <a:r>
              <a:rPr lang="ru-RU" sz="2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делал всё, что мог...</a:t>
            </a:r>
          </a:p>
          <a:p>
            <a:pPr algn="ctr"/>
            <a:r>
              <a:rPr lang="ru-RU" sz="2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испугались вы</a:t>
            </a: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!»</a:t>
            </a:r>
            <a:endParaRPr lang="ru-RU" sz="24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Старый генерал прослезился, осознав величие этих женщин.</a:t>
            </a:r>
          </a:p>
        </p:txBody>
      </p:sp>
      <p:pic>
        <p:nvPicPr>
          <p:cNvPr id="6146" name="Picture 2" descr="https://my-hit.org/storage/546351_1920x1080x5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0197"/>
            <a:ext cx="4536504" cy="33267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kino-teatr.ru/movie/kadr/2427/pv_12407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847" y="1052736"/>
            <a:ext cx="3072341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18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77908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Финал поединка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145" y="72842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воспринимается финал этого поединка?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4797152"/>
            <a:ext cx="58378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Нравственная победа беззащитной женщины. Характер её уже сложившийся,   мужественный и  сильный, несет силу и поддержку своему мужу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1628800"/>
            <a:ext cx="306157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удалось иркутскому губернатору И.Б. </a:t>
            </a:r>
            <a:r>
              <a:rPr lang="ru-RU" sz="2400" b="1" i="1" dirty="0" err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Цейдлеру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запугать ужасами ссылки и бесправия, угрозами насилия и смерти, предупреждением о несчастье будущих детей эту, казалось, хрупкую, а на самом деле несгибаемую женщину.</a:t>
            </a:r>
          </a:p>
        </p:txBody>
      </p:sp>
      <p:pic>
        <p:nvPicPr>
          <p:cNvPr id="14338" name="Picture 2" descr="http://f.kinozon.tv/%D0%BF%D1%80%D0%B8%D0%BC%D0%B5%D1%80%D1%8B_%D0%BA%D0%B0%D0%B4%D1%80%D0%BE%D0%B2/4065/%D0%97%D0%B2%D0%B5%D0%B7%D0%B4%D0%B0_%D0%BF%D0%BB%D0%B5%D0%BD%D0%B8%D1%82%D0%B5%D0%BB%D1%8C%D0%BD%D0%BE%D0%B3%D0%BE_%D1%81%D1%87%D0%B0%D1%81%D1%82%D1%8C%D1%8F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343651"/>
            <a:ext cx="4896544" cy="3590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60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Драматургия в поэме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9572" y="882749"/>
            <a:ext cx="82377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Какова роль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драматургического варианта изображения  разговора Губернатора и Княгини?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4514" y="5976630"/>
            <a:ext cx="78299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цена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позволяет полнее раскрыть характеры и чувства, представить   спор живых людей.</a:t>
            </a:r>
          </a:p>
        </p:txBody>
      </p:sp>
      <p:pic>
        <p:nvPicPr>
          <p:cNvPr id="15362" name="Picture 2" descr="&amp;Kcy;&amp;acy;&amp;rcy;&amp;tcy;&amp;icy;&amp;ncy;&amp;kcy;&amp;icy; &amp;pcy;&amp;ocy; &amp;zcy;&amp;acy;&amp;pcy;&amp;rcy;&amp;ocy;&amp;scy;&amp;ucy; &amp;zcy;&amp;vcy;&amp;iecy;&amp;zcy;&amp;dcy;&amp;acy; &amp;pcy;&amp;lcy;&amp;iecy;&amp;ncy;&amp;icy;&amp;tcy;&amp;iecy;&amp;lcy;&amp;softcy;&amp;ncy;&amp;ocy;&amp;gcy;&amp;ocy; &amp;scy;&amp;chcy;&amp;acy;&amp;scy;&amp;tcy;&amp;softcy;&amp;yacy; &amp;scy;&amp;mcy;&amp;ocy;&amp;kcy;&amp;tcy;&amp;ucy;&amp;ncy;&amp;ocy;&amp;vcy;&amp;scy;&amp;kcy;&amp;icy;&amp;jcy; &amp;icy; &amp;kcy;&amp;ucy;&amp;pcy;&amp;chcy;&amp;iecy;&amp;ncy;&amp;kcy;&amp;o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534062"/>
            <a:ext cx="4673352" cy="342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&amp;Kcy;&amp;acy;&amp;rcy;&amp;tcy;&amp;icy;&amp;ncy;&amp;kcy;&amp;icy; &amp;pcy;&amp;ocy; &amp;zcy;&amp;acy;&amp;pcy;&amp;rcy;&amp;ocy;&amp;scy;&amp;ucy; &amp;zcy;&amp;vcy;&amp;iecy;&amp;zcy;&amp;dcy;&amp;acy; &amp;pcy;&amp;lcy;&amp;iecy;&amp;ncy;&amp;icy;&amp;tcy;&amp;iecy;&amp;lcy;&amp;softcy;&amp;ncy;&amp;ocy;&amp;gcy;&amp;ocy; &amp;scy;&amp;chcy;&amp;acy;&amp;scy;&amp;tcy;&amp;softcy;&amp;yacy; &amp;scy;&amp;mcy;&amp;ocy;&amp;kcy;&amp;tcy;&amp;ucy;&amp;ncy;&amp;ocy;&amp;vcy;&amp;scy;&amp;kcy;&amp;icy;&amp;jcy; &amp;icy; &amp;kcy;&amp;ucy;&amp;pcy;&amp;chcy;&amp;iecy;&amp;ncy;&amp;kcy;&amp;o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4684" y="1836856"/>
            <a:ext cx="4004260" cy="30031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782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5543" y="0"/>
            <a:ext cx="78152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«Подвиг любви бескорыстной»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1954" y="707886"/>
            <a:ext cx="78334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 думаете, можно ли назвать поездку жён декабристов в Сибирь подвигом?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7038" y="4438772"/>
            <a:ext cx="9019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 настоящий подвиг для них,  привыкших жить в неге и беззаботности.  Когда же наступил час испытаний, эти женщины оказались сильными и стойкими,    потому что они любили своих мужей, считали своим долгом разделить их судьбу). Жены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декабристов исполнили  не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 своей гражданский долг, но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совершили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подвиг любви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бескорыстной.</a:t>
            </a:r>
            <a:endParaRPr lang="ru-RU" sz="24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http://m.kino-teatr.ru/movie/kadr/2427/1240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38490"/>
            <a:ext cx="3765532" cy="28241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img.rl0.ru/pgc/c800x420/572af8ae-5c68-2caa-5c68-2ce3d90adb4a.photo.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404" y="1595833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53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Идейный смысл поэмы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983448"/>
            <a:ext cx="288032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Идейный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смысл поэмы, созданной Н.А.Некрасовым, - подвиг  русских женщин во имя святого долга жен. Величие духа русской женщины.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6306268"/>
            <a:ext cx="7749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Самопожертвование, достоинство, терпение</a:t>
            </a:r>
          </a:p>
        </p:txBody>
      </p:sp>
      <p:pic>
        <p:nvPicPr>
          <p:cNvPr id="7170" name="Picture 2" descr="http://1001material.ru/wp-content/uploads/2012/04/2012-04-28_2158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03" y="1039100"/>
            <a:ext cx="5909965" cy="43130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19572" y="5352161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черты характера выступают на первый план? </a:t>
            </a:r>
          </a:p>
        </p:txBody>
      </p:sp>
    </p:spTree>
    <p:extLst>
      <p:ext uri="{BB962C8B-B14F-4D97-AF65-F5344CB8AC3E}">
        <p14:creationId xmlns:p14="http://schemas.microsoft.com/office/powerpoint/2010/main" val="340457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«Княгиня Волконская»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1164134"/>
            <a:ext cx="513308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Закончив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работу над поэмой “Княгиня Трубецкая “, Некрасов вскоре начал новую поэму - “Княгиня Волконская…”, которая являлась продолжением рассказа о женах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декабристов. Поэт не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закончил поэму о женщинах, отправившихся в Сибирь. Он написал только о двух из них — Е.И. Трубецкой и М.Н. Волконской. Трубецкой не довелось вернуться из Сибири и встретиться с родными. Она, как и А.Г. </a:t>
            </a:r>
            <a:r>
              <a:rPr lang="ru-RU" sz="2400" b="1" i="1" dirty="0" err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Муравьёва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похоронена там. </a:t>
            </a:r>
          </a:p>
          <a:p>
            <a:endParaRPr lang="ru-RU" sz="28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20" name="Picture 4" descr="http://www.hrono.info/img/lica/raevskaya_marni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37" y="1484784"/>
            <a:ext cx="3506375" cy="47125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909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2604" y="-11690"/>
            <a:ext cx="8715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Документальный источник поэмы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21002" y="728980"/>
            <a:ext cx="43693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вот М.Н. Волконская вернулась и даже написала воспоминания. Ими и воспользовался Некрасов для создания второй главы поэмы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02604" y="4558804"/>
            <a:ext cx="86877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далекую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Сибирь, 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суровые необжитые места их заключения. Они отказались от богатства, удобства привычной жизни, от всех гражданских прав и обрекли себя на тяжелое положение ссыльных, на мучительные и тягостные условия жизни. В этих испытаниях проявилась сила их характеров, решительность и смелость. </a:t>
            </a:r>
          </a:p>
        </p:txBody>
      </p:sp>
      <p:pic>
        <p:nvPicPr>
          <p:cNvPr id="1026" name="Picture 2" descr="http://www.yaroslavova.ru/LoadedImages/2014/05/07/Zapiski__knyagini_-2-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47" y="659760"/>
            <a:ext cx="4515080" cy="340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3929879"/>
            <a:ext cx="59677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невзирая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все трудности и лишения, пошли за своими мужьями в ссылку, 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83968" y="2644170"/>
            <a:ext cx="48600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мужественном и благородном подвиге жен первых русских революционеров-декабристов, которые,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6468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Память о подвиге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3586" y="896526"/>
            <a:ext cx="54148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Н.А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Некрасов не закончил поэму о женщинах, отправившихся за своими мужьями. Но каждая из тех, кто разделила участь мужа, достойна того, чтобы о ней помнили. </a:t>
            </a:r>
          </a:p>
        </p:txBody>
      </p:sp>
      <p:pic>
        <p:nvPicPr>
          <p:cNvPr id="7" name="Picture 12" descr="&amp;Kcy;&amp;acy;&amp;rcy;&amp;tcy;&amp;icy;&amp;ncy;&amp;kcy;&amp;icy; &amp;pcy;&amp;ocy; &amp;zcy;&amp;acy;&amp;pcy;&amp;rcy;&amp;ocy;&amp;scy;&amp;ucy; &amp;pcy;&amp;acy;&amp;mcy;&amp;yacy;&amp;tcy;&amp;ncy;&amp;icy;&amp;kcy; &amp;dcy;&amp;iecy;&amp;kcy;&amp;acy;&amp;bcy;&amp;rcy;&amp;icy;&amp;scy;&amp;tcy;&amp;acy;&amp;mcy; &amp;tscy;&amp;iecy;&amp;rcy;&amp;iecy;&amp;tcy;&amp;iecy;&amp;lcy;&amp;i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107" y="3789040"/>
            <a:ext cx="5309082" cy="267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xallyava.ru/images/Pamjatniki/Welikim_1/15a0fe894a094348bb8a2f2995340547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7" y="707886"/>
            <a:ext cx="3457169" cy="519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5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843136" y="373306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28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8" name="Picture 4" descr="http://mypresentation.ru/documents/a0530cafe7a35387526d38b17e296070/img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9" y="3304933"/>
            <a:ext cx="4451648" cy="3338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66" y="30057"/>
            <a:ext cx="4730845" cy="33989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164187"/>
            <a:ext cx="4667250" cy="3505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112458" y="634916"/>
            <a:ext cx="27667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Зураб Церетели «Жены </a:t>
            </a:r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декабристов. Врата Судьбы»</a:t>
            </a:r>
          </a:p>
        </p:txBody>
      </p:sp>
    </p:spTree>
    <p:extLst>
      <p:ext uri="{BB962C8B-B14F-4D97-AF65-F5344CB8AC3E}">
        <p14:creationId xmlns:p14="http://schemas.microsoft.com/office/powerpoint/2010/main" val="274897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княгиня, и крестьянка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2080" y="1210288"/>
            <a:ext cx="31683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 </a:t>
            </a:r>
            <a:r>
              <a:rPr lang="ru-RU" sz="28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видит в настоящей русской женщине такие качества, которые роднят княгиню с </a:t>
            </a:r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крестьянкой</a:t>
            </a:r>
            <a:r>
              <a:rPr lang="ru-RU" sz="28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которая “коня на скаку остановит, в горящую избу войдёт”. Что же это за качества? </a:t>
            </a:r>
          </a:p>
        </p:txBody>
      </p:sp>
      <p:pic>
        <p:nvPicPr>
          <p:cNvPr id="2050" name="Picture 2" descr="http://biblus.ru/pics/4/2/0/10043860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3960440" cy="557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9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142984"/>
            <a:ext cx="86409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апишите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сочинение-миниатюру  на одну из предложенных тем: </a:t>
            </a:r>
          </a:p>
          <a:p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1. «Подвиг любви и долга».</a:t>
            </a:r>
          </a:p>
          <a:p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2. «Соответствует ли современная русская женщина некрасовскому идеалу»?</a:t>
            </a:r>
          </a:p>
          <a:p>
            <a:r>
              <a:rPr lang="ru-RU" sz="24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Первоначально 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поэма называлась “Декабристки”. Это название, написанное карандашом, сохранилось в рукописном варианте в архивах. Исследователи отмечают, что “это заглавие гораздо точнее, чем “Русские женщины”, потому что среди декабристок были три француженки и одна полька: Анненкова (урожденная </a:t>
            </a:r>
            <a:r>
              <a:rPr lang="ru-RU" sz="2400" b="1" i="1" dirty="0" err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Гебль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Трубецкая (</a:t>
            </a:r>
            <a:r>
              <a:rPr lang="ru-RU" sz="2400" b="1" i="1" dirty="0" err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Лаваль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Ивашева (</a:t>
            </a:r>
            <a:r>
              <a:rPr lang="ru-RU" sz="2400" b="1" i="1" dirty="0" err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Ле-Дантю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и </a:t>
            </a:r>
            <a:r>
              <a:rPr lang="ru-RU" sz="2400" b="1" i="1" dirty="0" err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Юшневская</a:t>
            </a:r>
            <a:r>
              <a:rPr lang="ru-RU" sz="24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Прав ли был Н.А. Некрасов, назвав все-таки поэму “Русские женщины”? Аргументируйте свой ответ.</a:t>
            </a:r>
          </a:p>
        </p:txBody>
      </p:sp>
    </p:spTree>
    <p:extLst>
      <p:ext uri="{BB962C8B-B14F-4D97-AF65-F5344CB8AC3E}">
        <p14:creationId xmlns:p14="http://schemas.microsoft.com/office/powerpoint/2010/main" val="56212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Добровольное изгнание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58564" y="1144508"/>
            <a:ext cx="489225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Сейчас </a:t>
            </a:r>
            <a:r>
              <a:rPr lang="ru-RU" sz="28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трудно сказать с уверенностью, что побудило </a:t>
            </a:r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декабристок порвать </a:t>
            </a:r>
            <a:r>
              <a:rPr lang="ru-RU" sz="28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прошлым и обречь себя на добровольное изгнание, из которого не все они вернутся. Подвижничест­во во имя любви? Супружеский долг? Сострадание к ближ­нему? Чувство справедливости? О многом можно только </a:t>
            </a:r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догадываться.</a:t>
            </a:r>
            <a:endParaRPr lang="ru-RU" sz="2800" b="1" i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do.gendocs.ru/pars_docs/tw_refs/363/362180/362180_html_5045507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20578"/>
            <a:ext cx="3895925" cy="5677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122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832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Величие подвига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1196752"/>
            <a:ext cx="36724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А.И</a:t>
            </a:r>
            <a:r>
              <a:rPr lang="ru-RU" sz="28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Давыдова, вернувшись из ссылки, </a:t>
            </a:r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говорила</a:t>
            </a:r>
            <a:r>
              <a:rPr lang="ru-RU" sz="28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“Какие героини? Это поэты из нас героинь </a:t>
            </a:r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сделали</a:t>
            </a:r>
            <a:r>
              <a:rPr lang="ru-RU" sz="28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мы просто поехали за нашими </a:t>
            </a:r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мужьями…»</a:t>
            </a:r>
            <a:endParaRPr lang="ru-RU" sz="2800" b="1" i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1824" y="5157192"/>
            <a:ext cx="77403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Наверное, в этом и есть величие их подвига, что они просто поехали за мужьями. Последуем и мы за этими женщинами, пройдём через те преграды, </a:t>
            </a:r>
            <a:r>
              <a:rPr lang="ru-RU" sz="2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которые </a:t>
            </a:r>
            <a:r>
              <a:rPr lang="ru-RU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преодолели </a:t>
            </a:r>
            <a:r>
              <a:rPr lang="ru-RU" sz="2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они.</a:t>
            </a:r>
            <a:endParaRPr lang="ru-RU" sz="2400" b="1" i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://upyourpic.org/images/201312/6os5mzqp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3384376" cy="4848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04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26065" y="9835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Вернулись только пять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4208" y="829812"/>
            <a:ext cx="2483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Екатерина </a:t>
            </a:r>
            <a:r>
              <a:rPr lang="ru-RU" sz="28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Трубецкая первой поехала за мужем в </a:t>
            </a:r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Сибирь.</a:t>
            </a:r>
          </a:p>
          <a:p>
            <a:endParaRPr lang="ru-RU" sz="2800" b="1" i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9615" y="3811012"/>
            <a:ext cx="88204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Тюрьму, каторгу и ссылку пережили только 8 из них. После указа об амнистии  декабристов  28 августа 1856 года вместе с мужьями вернулись только </a:t>
            </a:r>
            <a:r>
              <a:rPr lang="ru-RU" sz="2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пять женщин. </a:t>
            </a:r>
            <a:r>
              <a:rPr lang="ru-RU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(Мария Волконская, Полина Анненкова, Елизавета Нарышкина, Анна Розен, Наталья Фонвизина). </a:t>
            </a:r>
            <a:r>
              <a:rPr lang="ru-RU" sz="2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 </a:t>
            </a:r>
            <a:r>
              <a:rPr lang="ru-RU" sz="2400" b="1" i="1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декабритски</a:t>
            </a:r>
            <a:r>
              <a:rPr lang="ru-RU" sz="2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вернулись из Сибири вдовами (Мария </a:t>
            </a:r>
            <a:r>
              <a:rPr lang="ru-RU" sz="2400" b="1" i="1" dirty="0" err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Юшневская</a:t>
            </a:r>
            <a:r>
              <a:rPr lang="ru-RU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Александра  </a:t>
            </a:r>
            <a:r>
              <a:rPr lang="ru-RU" sz="2400" b="1" i="1" dirty="0" err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Ентальцева</a:t>
            </a:r>
            <a:r>
              <a:rPr lang="ru-RU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Александра Давыдова).  Александра Муравьева, Камилла Ивашева, Екатерина Трубецкая умерли и похоронены в Сибири.</a:t>
            </a:r>
          </a:p>
        </p:txBody>
      </p:sp>
      <p:pic>
        <p:nvPicPr>
          <p:cNvPr id="7172" name="Picture 4" descr="http://uprkult.ru/uploads/posts/2015-12/1448975640_3udd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54396"/>
            <a:ext cx="5768801" cy="3244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071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родного порога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1540" y="896526"/>
            <a:ext cx="842493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 </a:t>
            </a:r>
            <a:r>
              <a:rPr lang="ru-RU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путь начинают они от порога родного </a:t>
            </a:r>
            <a:r>
              <a:rPr lang="ru-RU" sz="2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дома. Как </a:t>
            </a:r>
            <a:r>
              <a:rPr lang="ru-RU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начинается 1-я часть поэмы? Что описывается в ней?</a:t>
            </a:r>
          </a:p>
          <a:p>
            <a:endParaRPr lang="ru-RU" sz="28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4476" y="2187219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Поэма начинается с картины стремительного бега </a:t>
            </a:r>
            <a:r>
              <a:rPr lang="ru-RU" sz="2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диво слаженного возка» и переживаний графа-отца, отправляющего свою дочь в </a:t>
            </a:r>
            <a:r>
              <a:rPr lang="ru-RU" sz="2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Сибирь.</a:t>
            </a:r>
            <a:endParaRPr lang="ru-RU" sz="2400" b="1" i="1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5425" y="5787823"/>
            <a:ext cx="77731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Зачем граф-отец повесил в правый уголок возка </a:t>
            </a:r>
            <a:r>
              <a:rPr lang="ru-RU" sz="24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икону?   Какие </a:t>
            </a:r>
            <a:r>
              <a:rPr lang="ru-RU" sz="2400" b="1" i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чувства испытывает он в этот момент?</a:t>
            </a:r>
          </a:p>
        </p:txBody>
      </p:sp>
      <p:pic>
        <p:nvPicPr>
          <p:cNvPr id="4098" name="Picture 2" descr="http://upyourpic.org/images/201312/myfd1dcfb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50" y="1819575"/>
            <a:ext cx="3740702" cy="391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131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&amp;Kcy;&amp;acy;&amp;rcy;&amp;tcy;&amp;icy;&amp;ncy;&amp;kcy;&amp;icy; &amp;pcy;&amp;ocy; &amp;zcy;&amp;acy;&amp;pcy;&amp;rcy;&amp;ocy;&amp;scy;&amp;ucy; &amp;fcy;&amp;ocy;&amp;ncy;&amp;ycy; &amp;dcy;&amp;lcy;&amp;yacy; &amp;pcy;&amp;rcy;&amp;iecy;&amp;zcy;&amp;iecy;&amp;ncy;&amp;tcy;&amp;acy;&amp;tscy;&amp;icy;&amp;jcy; &amp;bcy;&amp;ocy;&amp;rcy;&amp;dcy;&amp;ocy;&amp;vcy;&amp;y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28"/>
            <a:ext cx="9144001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88640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 </a:t>
            </a:r>
            <a:r>
              <a:rPr lang="ru-RU" sz="4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Словарная </a:t>
            </a:r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0485" y="1124744"/>
            <a:ext cx="806489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Мощи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высохшие останки людей, почитаемые церковью как святые.</a:t>
            </a:r>
          </a:p>
          <a:p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Доха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шуба мехом и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внутрь,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наружу.</a:t>
            </a:r>
          </a:p>
          <a:p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Кресты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ордена.</a:t>
            </a:r>
          </a:p>
          <a:p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Клеймо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печать, знак; здесь: клеймо каторжника.</a:t>
            </a:r>
          </a:p>
          <a:p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Варнак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лжец, буян, каторжник.</a:t>
            </a:r>
          </a:p>
          <a:p>
            <a:r>
              <a:rPr lang="ru-RU" sz="2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Ханжество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от слова «ханжа» - лицемер, прикрывающийся добродетелью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endParaRPr lang="ru-RU" sz="2800" b="1" i="1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ru-RU" sz="2800" b="1" i="1" dirty="0" smtClean="0">
                <a:solidFill>
                  <a:srgbClr val="FFC000"/>
                </a:solidFill>
              </a:rPr>
              <a:t>Медвежья </a:t>
            </a:r>
            <a:r>
              <a:rPr lang="ru-RU" sz="2800" b="1" i="1" dirty="0">
                <a:solidFill>
                  <a:srgbClr val="FFC000"/>
                </a:solidFill>
              </a:rPr>
              <a:t>полость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– покрывало на ноги в санях, экипаже, </a:t>
            </a:r>
            <a:r>
              <a:rPr lang="ru-RU" sz="28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карете.</a:t>
            </a:r>
          </a:p>
          <a:p>
            <a:r>
              <a:rPr lang="ru-RU" sz="2800" b="1" i="1" dirty="0" smtClean="0">
                <a:solidFill>
                  <a:srgbClr val="FFC000"/>
                </a:solidFill>
              </a:rPr>
              <a:t>Образок </a:t>
            </a:r>
            <a:r>
              <a:rPr lang="ru-RU" sz="2800" b="1" i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– икона, уменьшительное от «образ».</a:t>
            </a:r>
          </a:p>
          <a:p>
            <a:endParaRPr lang="ru-RU" sz="28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b="1" i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625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1803</Words>
  <Application>Microsoft Office PowerPoint</Application>
  <PresentationFormat>Экран (4:3)</PresentationFormat>
  <Paragraphs>160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Пользователь Windows</cp:lastModifiedBy>
  <cp:revision>43</cp:revision>
  <dcterms:created xsi:type="dcterms:W3CDTF">2016-10-31T15:51:27Z</dcterms:created>
  <dcterms:modified xsi:type="dcterms:W3CDTF">2023-01-27T20:09:05Z</dcterms:modified>
</cp:coreProperties>
</file>