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8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30B6502-6B40-412A-8472-F5BFBD547196}" type="datetimeFigureOut">
              <a:rPr lang="ru-RU" smtClean="0"/>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7D8BD3-363E-4B98-B360-663D5D1982BC}" type="slidenum">
              <a:rPr lang="ru-RU" smtClean="0"/>
              <a:t>‹#›</a:t>
            </a:fld>
            <a:endParaRPr lang="ru-RU"/>
          </a:p>
        </p:txBody>
      </p:sp>
    </p:spTree>
    <p:extLst>
      <p:ext uri="{BB962C8B-B14F-4D97-AF65-F5344CB8AC3E}">
        <p14:creationId xmlns:p14="http://schemas.microsoft.com/office/powerpoint/2010/main" val="211810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30B6502-6B40-412A-8472-F5BFBD547196}" type="datetimeFigureOut">
              <a:rPr lang="ru-RU" smtClean="0"/>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7D8BD3-363E-4B98-B360-663D5D1982BC}" type="slidenum">
              <a:rPr lang="ru-RU" smtClean="0"/>
              <a:t>‹#›</a:t>
            </a:fld>
            <a:endParaRPr lang="ru-RU"/>
          </a:p>
        </p:txBody>
      </p:sp>
    </p:spTree>
    <p:extLst>
      <p:ext uri="{BB962C8B-B14F-4D97-AF65-F5344CB8AC3E}">
        <p14:creationId xmlns:p14="http://schemas.microsoft.com/office/powerpoint/2010/main" val="1673982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30B6502-6B40-412A-8472-F5BFBD547196}" type="datetimeFigureOut">
              <a:rPr lang="ru-RU" smtClean="0"/>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7D8BD3-363E-4B98-B360-663D5D1982BC}" type="slidenum">
              <a:rPr lang="ru-RU" smtClean="0"/>
              <a:t>‹#›</a:t>
            </a:fld>
            <a:endParaRPr lang="ru-RU"/>
          </a:p>
        </p:txBody>
      </p:sp>
    </p:spTree>
    <p:extLst>
      <p:ext uri="{BB962C8B-B14F-4D97-AF65-F5344CB8AC3E}">
        <p14:creationId xmlns:p14="http://schemas.microsoft.com/office/powerpoint/2010/main" val="29327537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30B6502-6B40-412A-8472-F5BFBD547196}" type="datetimeFigureOut">
              <a:rPr lang="ru-RU" smtClean="0"/>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7D8BD3-363E-4B98-B360-663D5D1982BC}" type="slidenum">
              <a:rPr lang="ru-RU" smtClean="0"/>
              <a:t>‹#›</a:t>
            </a:fld>
            <a:endParaRPr lang="ru-RU"/>
          </a:p>
        </p:txBody>
      </p:sp>
    </p:spTree>
    <p:extLst>
      <p:ext uri="{BB962C8B-B14F-4D97-AF65-F5344CB8AC3E}">
        <p14:creationId xmlns:p14="http://schemas.microsoft.com/office/powerpoint/2010/main" val="3424710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30B6502-6B40-412A-8472-F5BFBD547196}" type="datetimeFigureOut">
              <a:rPr lang="ru-RU" smtClean="0"/>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7D8BD3-363E-4B98-B360-663D5D1982BC}" type="slidenum">
              <a:rPr lang="ru-RU" smtClean="0"/>
              <a:t>‹#›</a:t>
            </a:fld>
            <a:endParaRPr lang="ru-RU"/>
          </a:p>
        </p:txBody>
      </p:sp>
    </p:spTree>
    <p:extLst>
      <p:ext uri="{BB962C8B-B14F-4D97-AF65-F5344CB8AC3E}">
        <p14:creationId xmlns:p14="http://schemas.microsoft.com/office/powerpoint/2010/main" val="2875903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30B6502-6B40-412A-8472-F5BFBD547196}" type="datetimeFigureOut">
              <a:rPr lang="ru-RU" smtClean="0"/>
              <a:t>10.10.2022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17D8BD3-363E-4B98-B360-663D5D1982BC}" type="slidenum">
              <a:rPr lang="ru-RU" smtClean="0"/>
              <a:t>‹#›</a:t>
            </a:fld>
            <a:endParaRPr lang="ru-RU"/>
          </a:p>
        </p:txBody>
      </p:sp>
    </p:spTree>
    <p:extLst>
      <p:ext uri="{BB962C8B-B14F-4D97-AF65-F5344CB8AC3E}">
        <p14:creationId xmlns:p14="http://schemas.microsoft.com/office/powerpoint/2010/main" val="3683335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30B6502-6B40-412A-8472-F5BFBD547196}" type="datetimeFigureOut">
              <a:rPr lang="ru-RU" smtClean="0"/>
              <a:t>10.10.2022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17D8BD3-363E-4B98-B360-663D5D1982BC}" type="slidenum">
              <a:rPr lang="ru-RU" smtClean="0"/>
              <a:t>‹#›</a:t>
            </a:fld>
            <a:endParaRPr lang="ru-RU"/>
          </a:p>
        </p:txBody>
      </p:sp>
    </p:spTree>
    <p:extLst>
      <p:ext uri="{BB962C8B-B14F-4D97-AF65-F5344CB8AC3E}">
        <p14:creationId xmlns:p14="http://schemas.microsoft.com/office/powerpoint/2010/main" val="1056358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30B6502-6B40-412A-8472-F5BFBD547196}" type="datetimeFigureOut">
              <a:rPr lang="ru-RU" smtClean="0"/>
              <a:t>10.10.2022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17D8BD3-363E-4B98-B360-663D5D1982BC}" type="slidenum">
              <a:rPr lang="ru-RU" smtClean="0"/>
              <a:t>‹#›</a:t>
            </a:fld>
            <a:endParaRPr lang="ru-RU"/>
          </a:p>
        </p:txBody>
      </p:sp>
    </p:spTree>
    <p:extLst>
      <p:ext uri="{BB962C8B-B14F-4D97-AF65-F5344CB8AC3E}">
        <p14:creationId xmlns:p14="http://schemas.microsoft.com/office/powerpoint/2010/main" val="3677713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30B6502-6B40-412A-8472-F5BFBD547196}" type="datetimeFigureOut">
              <a:rPr lang="ru-RU" smtClean="0"/>
              <a:t>10.10.2022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17D8BD3-363E-4B98-B360-663D5D1982BC}" type="slidenum">
              <a:rPr lang="ru-RU" smtClean="0"/>
              <a:t>‹#›</a:t>
            </a:fld>
            <a:endParaRPr lang="ru-RU"/>
          </a:p>
        </p:txBody>
      </p:sp>
    </p:spTree>
    <p:extLst>
      <p:ext uri="{BB962C8B-B14F-4D97-AF65-F5344CB8AC3E}">
        <p14:creationId xmlns:p14="http://schemas.microsoft.com/office/powerpoint/2010/main" val="3830686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30B6502-6B40-412A-8472-F5BFBD547196}" type="datetimeFigureOut">
              <a:rPr lang="ru-RU" smtClean="0"/>
              <a:t>10.10.2022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17D8BD3-363E-4B98-B360-663D5D1982BC}" type="slidenum">
              <a:rPr lang="ru-RU" smtClean="0"/>
              <a:t>‹#›</a:t>
            </a:fld>
            <a:endParaRPr lang="ru-RU"/>
          </a:p>
        </p:txBody>
      </p:sp>
    </p:spTree>
    <p:extLst>
      <p:ext uri="{BB962C8B-B14F-4D97-AF65-F5344CB8AC3E}">
        <p14:creationId xmlns:p14="http://schemas.microsoft.com/office/powerpoint/2010/main" val="304368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30B6502-6B40-412A-8472-F5BFBD547196}" type="datetimeFigureOut">
              <a:rPr lang="ru-RU" smtClean="0"/>
              <a:t>10.10.2022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17D8BD3-363E-4B98-B360-663D5D1982BC}" type="slidenum">
              <a:rPr lang="ru-RU" smtClean="0"/>
              <a:t>‹#›</a:t>
            </a:fld>
            <a:endParaRPr lang="ru-RU"/>
          </a:p>
        </p:txBody>
      </p:sp>
    </p:spTree>
    <p:extLst>
      <p:ext uri="{BB962C8B-B14F-4D97-AF65-F5344CB8AC3E}">
        <p14:creationId xmlns:p14="http://schemas.microsoft.com/office/powerpoint/2010/main" val="1165930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6502-6B40-412A-8472-F5BFBD547196}" type="datetimeFigureOut">
              <a:rPr lang="ru-RU" smtClean="0"/>
              <a:t>10.10.2022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7D8BD3-363E-4B98-B360-663D5D1982BC}" type="slidenum">
              <a:rPr lang="ru-RU" smtClean="0"/>
              <a:t>‹#›</a:t>
            </a:fld>
            <a:endParaRPr lang="ru-RU"/>
          </a:p>
        </p:txBody>
      </p:sp>
    </p:spTree>
    <p:extLst>
      <p:ext uri="{BB962C8B-B14F-4D97-AF65-F5344CB8AC3E}">
        <p14:creationId xmlns:p14="http://schemas.microsoft.com/office/powerpoint/2010/main" val="2819616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e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9727" y="4978830"/>
            <a:ext cx="3338738" cy="1878711"/>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68732"/>
          </a:xfrm>
          <a:prstGeom prst="rect">
            <a:avLst/>
          </a:prstGeom>
        </p:spPr>
      </p:pic>
      <p:sp>
        <p:nvSpPr>
          <p:cNvPr id="2" name="Заголовок 1"/>
          <p:cNvSpPr>
            <a:spLocks noGrp="1"/>
          </p:cNvSpPr>
          <p:nvPr>
            <p:ph type="ctrTitle"/>
          </p:nvPr>
        </p:nvSpPr>
        <p:spPr>
          <a:xfrm>
            <a:off x="1406050" y="997060"/>
            <a:ext cx="9144000" cy="2387600"/>
          </a:xfrm>
        </p:spPr>
        <p:txBody>
          <a:bodyPr/>
          <a:lstStyle/>
          <a:p>
            <a:r>
              <a:rPr lang="ru-RU" dirty="0" smtClean="0">
                <a:latin typeface="Times New Roman" panose="02020603050405020304" pitchFamily="18" charset="0"/>
                <a:cs typeface="Times New Roman" panose="02020603050405020304" pitchFamily="18" charset="0"/>
              </a:rPr>
              <a:t>Физика в нашей жизни</a:t>
            </a:r>
            <a:br>
              <a:rPr lang="ru-RU" dirty="0" smtClean="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(Внеклассное мероприятие) </a:t>
            </a:r>
            <a:endParaRPr lang="ru-RU" sz="2000" dirty="0">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2002798" y="735833"/>
            <a:ext cx="9831057" cy="400110"/>
          </a:xfrm>
          <a:prstGeom prst="rect">
            <a:avLst/>
          </a:prstGeom>
        </p:spPr>
        <p:txBody>
          <a:bodyPr wrap="square">
            <a:spAutoFit/>
          </a:bodyPr>
          <a:lstStyle/>
          <a:p>
            <a:pPr algn="ctr"/>
            <a:r>
              <a:rPr lang="ru-RU" sz="2000" b="1" dirty="0" smtClean="0">
                <a:solidFill>
                  <a:prstClr val="black"/>
                </a:solidFill>
                <a:latin typeface="Times New Roman" panose="02020603050405020304" pitchFamily="18" charset="0"/>
                <a:ea typeface="+mj-ea"/>
                <a:cs typeface="Times New Roman" panose="02020603050405020304" pitchFamily="18" charset="0"/>
              </a:rPr>
              <a:t>ГОУ «Донецкая школа-интернат№1» </a:t>
            </a:r>
            <a:endParaRPr lang="ru-RU" sz="2000" b="1" dirty="0"/>
          </a:p>
        </p:txBody>
      </p:sp>
      <p:sp>
        <p:nvSpPr>
          <p:cNvPr id="12" name="Прямоугольник 11"/>
          <p:cNvSpPr/>
          <p:nvPr/>
        </p:nvSpPr>
        <p:spPr>
          <a:xfrm>
            <a:off x="7146610" y="4381720"/>
            <a:ext cx="3948132" cy="707886"/>
          </a:xfrm>
          <a:prstGeom prst="rect">
            <a:avLst/>
          </a:prstGeom>
        </p:spPr>
        <p:txBody>
          <a:bodyPr wrap="none">
            <a:spAutoFit/>
          </a:bodyPr>
          <a:lstStyle/>
          <a:p>
            <a:pPr lvl="0"/>
            <a:r>
              <a:rPr lang="ru-RU" sz="2000" dirty="0" smtClean="0">
                <a:solidFill>
                  <a:prstClr val="black"/>
                </a:solidFill>
                <a:latin typeface="Times New Roman" panose="02020603050405020304" pitchFamily="18" charset="0"/>
                <a:cs typeface="Times New Roman" panose="02020603050405020304" pitchFamily="18" charset="0"/>
              </a:rPr>
              <a:t>Автор :</a:t>
            </a:r>
            <a:r>
              <a:rPr lang="ru-RU" sz="2000" dirty="0" err="1" smtClean="0">
                <a:solidFill>
                  <a:prstClr val="black"/>
                </a:solidFill>
                <a:latin typeface="Times New Roman" panose="02020603050405020304" pitchFamily="18" charset="0"/>
                <a:cs typeface="Times New Roman" panose="02020603050405020304" pitchFamily="18" charset="0"/>
              </a:rPr>
              <a:t>Кинаш</a:t>
            </a:r>
            <a:r>
              <a:rPr lang="ru-RU" sz="2000" dirty="0" smtClean="0">
                <a:solidFill>
                  <a:prstClr val="black"/>
                </a:solidFill>
                <a:latin typeface="Times New Roman" panose="02020603050405020304" pitchFamily="18" charset="0"/>
                <a:cs typeface="Times New Roman" panose="02020603050405020304" pitchFamily="18" charset="0"/>
              </a:rPr>
              <a:t> Ирина Михайловна</a:t>
            </a:r>
            <a:endParaRPr lang="ru-RU" sz="2000" dirty="0" smtClean="0">
              <a:solidFill>
                <a:prstClr val="black"/>
              </a:solidFill>
              <a:latin typeface="Times New Roman" panose="02020603050405020304" pitchFamily="18" charset="0"/>
              <a:ea typeface="+mj-ea"/>
              <a:cs typeface="Times New Roman" panose="02020603050405020304" pitchFamily="18" charset="0"/>
            </a:endParaRPr>
          </a:p>
          <a:p>
            <a:pPr lvl="0" algn="ctr"/>
            <a:r>
              <a:rPr lang="ru-RU" sz="2000" dirty="0" smtClean="0">
                <a:solidFill>
                  <a:prstClr val="black"/>
                </a:solidFill>
                <a:latin typeface="Times New Roman" panose="02020603050405020304" pitchFamily="18" charset="0"/>
                <a:ea typeface="+mj-ea"/>
                <a:cs typeface="Times New Roman" panose="02020603050405020304" pitchFamily="18" charset="0"/>
              </a:rPr>
              <a:t>учитель физики</a:t>
            </a:r>
            <a:endParaRPr lang="ru-RU" sz="2000" dirty="0" smtClean="0">
              <a:solidFill>
                <a:prstClr val="black"/>
              </a:solidFill>
              <a:latin typeface="Times New Roman" panose="02020603050405020304" pitchFamily="18" charset="0"/>
              <a:ea typeface="+mj-ea"/>
              <a:cs typeface="Times New Roman" panose="02020603050405020304" pitchFamily="18" charset="0"/>
            </a:endParaRPr>
          </a:p>
        </p:txBody>
      </p:sp>
      <p:sp>
        <p:nvSpPr>
          <p:cNvPr id="13" name="Прямоугольник 12"/>
          <p:cNvSpPr/>
          <p:nvPr/>
        </p:nvSpPr>
        <p:spPr>
          <a:xfrm>
            <a:off x="5061806" y="5350833"/>
            <a:ext cx="1792478" cy="1015663"/>
          </a:xfrm>
          <a:prstGeom prst="rect">
            <a:avLst/>
          </a:prstGeom>
        </p:spPr>
        <p:txBody>
          <a:bodyPr wrap="none">
            <a:spAutoFit/>
          </a:bodyPr>
          <a:lstStyle/>
          <a:p>
            <a:pPr lvl="0"/>
            <a:r>
              <a:rPr lang="ru-RU" sz="2000" dirty="0" smtClean="0">
                <a:solidFill>
                  <a:prstClr val="black"/>
                </a:solidFill>
                <a:latin typeface="Times New Roman" panose="02020603050405020304" pitchFamily="18" charset="0"/>
                <a:cs typeface="Times New Roman" panose="02020603050405020304" pitchFamily="18" charset="0"/>
              </a:rPr>
              <a:t>Донецк-2020</a:t>
            </a:r>
            <a:r>
              <a:rPr lang="ru-RU" sz="6000" dirty="0" smtClean="0">
                <a:solidFill>
                  <a:prstClr val="black"/>
                </a:solidFill>
                <a:latin typeface="Times New Roman" panose="02020603050405020304" pitchFamily="18" charset="0"/>
                <a:cs typeface="Times New Roman" panose="02020603050405020304" pitchFamily="18" charset="0"/>
              </a:rPr>
              <a:t> </a:t>
            </a:r>
            <a:endParaRPr lang="ru-RU" dirty="0">
              <a:solidFill>
                <a:prstClr val="black"/>
              </a:solidFill>
            </a:endParaRPr>
          </a:p>
        </p:txBody>
      </p:sp>
    </p:spTree>
    <p:extLst>
      <p:ext uri="{BB962C8B-B14F-4D97-AF65-F5344CB8AC3E}">
        <p14:creationId xmlns:p14="http://schemas.microsoft.com/office/powerpoint/2010/main" val="22708644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9323"/>
            <a:ext cx="12192000" cy="6877323"/>
          </a:xfrm>
        </p:spPr>
      </p:pic>
      <p:sp>
        <p:nvSpPr>
          <p:cNvPr id="2" name="Заголовок 1"/>
          <p:cNvSpPr>
            <a:spLocks noGrp="1"/>
          </p:cNvSpPr>
          <p:nvPr>
            <p:ph type="title"/>
          </p:nvPr>
        </p:nvSpPr>
        <p:spPr>
          <a:xfrm>
            <a:off x="838200" y="365125"/>
            <a:ext cx="4635137" cy="1325563"/>
          </a:xfrm>
        </p:spPr>
        <p:txBody>
          <a:bodyPr>
            <a:normAutofit fontScale="90000"/>
          </a:bodyPr>
          <a:lstStyle/>
          <a:p>
            <a:pPr algn="ctr"/>
            <a:r>
              <a:rPr lang="ru-RU" b="1" i="1" dirty="0">
                <a:solidFill>
                  <a:schemeClr val="bg1"/>
                </a:solidFill>
                <a:latin typeface="Open Sans"/>
              </a:rPr>
              <a:t>Первый закон термодинамики</a:t>
            </a:r>
            <a:endParaRPr lang="ru-RU" b="1" i="1" dirty="0">
              <a:solidFill>
                <a:schemeClr val="bg1"/>
              </a:solidFill>
              <a:effectLst/>
              <a:latin typeface="Open Sans"/>
            </a:endParaRPr>
          </a:p>
        </p:txBody>
      </p:sp>
      <p:sp>
        <p:nvSpPr>
          <p:cNvPr id="5" name="Прямоугольник 4"/>
          <p:cNvSpPr/>
          <p:nvPr/>
        </p:nvSpPr>
        <p:spPr>
          <a:xfrm>
            <a:off x="513805" y="1690688"/>
            <a:ext cx="4619898" cy="2554545"/>
          </a:xfrm>
          <a:prstGeom prst="rect">
            <a:avLst/>
          </a:prstGeom>
        </p:spPr>
        <p:txBody>
          <a:bodyPr wrap="square">
            <a:spAutoFit/>
          </a:bodyPr>
          <a:lstStyle/>
          <a:p>
            <a:pPr algn="ctr"/>
            <a:r>
              <a:rPr lang="ru-RU" sz="2000" dirty="0">
                <a:solidFill>
                  <a:schemeClr val="bg1"/>
                </a:solidFill>
                <a:latin typeface="Open Sans"/>
              </a:rPr>
              <a:t>Первый закон термодинамики представляет собой некое обобщение закона сохранения и превращения энергии для термодинамической системы, и формулируется следующим образом:</a:t>
            </a:r>
          </a:p>
          <a:p>
            <a:pPr algn="ctr"/>
            <a:r>
              <a:rPr lang="ru-RU" sz="2000" dirty="0">
                <a:solidFill>
                  <a:schemeClr val="bg1"/>
                </a:solidFill>
                <a:latin typeface="MJXc-TeX-main-R"/>
              </a:rPr>
              <a:t>Δ</a:t>
            </a:r>
            <a:r>
              <a:rPr lang="ru-RU" sz="2000" dirty="0">
                <a:solidFill>
                  <a:schemeClr val="bg1"/>
                </a:solidFill>
                <a:latin typeface="MJXc-TeX-math-I"/>
              </a:rPr>
              <a:t>U</a:t>
            </a:r>
            <a:r>
              <a:rPr lang="ru-RU" sz="2000" dirty="0">
                <a:solidFill>
                  <a:schemeClr val="bg1"/>
                </a:solidFill>
                <a:latin typeface="MJXc-TeX-main-R"/>
              </a:rPr>
              <a:t>=</a:t>
            </a:r>
            <a:r>
              <a:rPr lang="ru-RU" sz="2000" dirty="0">
                <a:solidFill>
                  <a:schemeClr val="bg1"/>
                </a:solidFill>
                <a:latin typeface="MJXc-TeX-math-I"/>
              </a:rPr>
              <a:t>Q</a:t>
            </a:r>
            <a:r>
              <a:rPr lang="ru-RU" sz="2000" dirty="0">
                <a:solidFill>
                  <a:schemeClr val="bg1"/>
                </a:solidFill>
                <a:latin typeface="MJXc-TeX-main-R"/>
              </a:rPr>
              <a:t>−</a:t>
            </a:r>
            <a:r>
              <a:rPr lang="ru-RU" sz="2000" dirty="0" smtClean="0">
                <a:solidFill>
                  <a:schemeClr val="bg1"/>
                </a:solidFill>
                <a:latin typeface="MJXc-TeX-math-I"/>
              </a:rPr>
              <a:t>A</a:t>
            </a:r>
            <a:endParaRPr lang="ru-RU" sz="2000" b="0" i="0" dirty="0">
              <a:solidFill>
                <a:schemeClr val="bg1"/>
              </a:solidFill>
              <a:effectLst/>
              <a:latin typeface="Open Sans"/>
            </a:endParaRPr>
          </a:p>
        </p:txBody>
      </p:sp>
      <p:sp>
        <p:nvSpPr>
          <p:cNvPr id="6" name="Прямоугольник 5"/>
          <p:cNvSpPr/>
          <p:nvPr/>
        </p:nvSpPr>
        <p:spPr>
          <a:xfrm>
            <a:off x="107768" y="4245233"/>
            <a:ext cx="6096000" cy="1938992"/>
          </a:xfrm>
          <a:prstGeom prst="rect">
            <a:avLst/>
          </a:prstGeom>
        </p:spPr>
        <p:txBody>
          <a:bodyPr>
            <a:spAutoFit/>
          </a:bodyPr>
          <a:lstStyle/>
          <a:p>
            <a:pPr algn="ctr"/>
            <a:r>
              <a:rPr lang="ru-RU" sz="2000" dirty="0">
                <a:solidFill>
                  <a:schemeClr val="bg1"/>
                </a:solidFill>
                <a:latin typeface="Open Sans"/>
              </a:rPr>
              <a:t>Формула первого закона термодинамики, зачастую записывается в ином виде: </a:t>
            </a:r>
          </a:p>
          <a:p>
            <a:pPr algn="ctr"/>
            <a:r>
              <a:rPr lang="ru-RU" sz="2000" dirty="0">
                <a:solidFill>
                  <a:schemeClr val="bg1"/>
                </a:solidFill>
                <a:latin typeface="MJXc-TeX-math-I"/>
              </a:rPr>
              <a:t>Q</a:t>
            </a:r>
            <a:r>
              <a:rPr lang="ru-RU" sz="2000" dirty="0">
                <a:solidFill>
                  <a:schemeClr val="bg1"/>
                </a:solidFill>
                <a:latin typeface="MJXc-TeX-main-R"/>
              </a:rPr>
              <a:t>=Δ</a:t>
            </a:r>
            <a:r>
              <a:rPr lang="ru-RU" sz="2000" dirty="0">
                <a:solidFill>
                  <a:schemeClr val="bg1"/>
                </a:solidFill>
                <a:latin typeface="MJXc-TeX-math-I"/>
              </a:rPr>
              <a:t>U</a:t>
            </a:r>
            <a:r>
              <a:rPr lang="ru-RU" sz="2000" dirty="0">
                <a:solidFill>
                  <a:schemeClr val="bg1"/>
                </a:solidFill>
                <a:latin typeface="MJXc-TeX-main-R"/>
              </a:rPr>
              <a:t>+</a:t>
            </a:r>
            <a:r>
              <a:rPr lang="ru-RU" sz="2000" dirty="0">
                <a:solidFill>
                  <a:schemeClr val="bg1"/>
                </a:solidFill>
                <a:latin typeface="MJXc-TeX-math-I"/>
              </a:rPr>
              <a:t>A</a:t>
            </a:r>
            <a:r>
              <a:rPr lang="ru-RU" sz="2000" dirty="0">
                <a:solidFill>
                  <a:schemeClr val="bg1"/>
                </a:solidFill>
                <a:latin typeface="Open Sans"/>
              </a:rPr>
              <a:t>Q=∆U+A.</a:t>
            </a:r>
          </a:p>
          <a:p>
            <a:pPr algn="ctr"/>
            <a:r>
              <a:rPr lang="ru-RU" sz="2000" dirty="0" smtClean="0">
                <a:solidFill>
                  <a:schemeClr val="bg1"/>
                </a:solidFill>
              </a:rPr>
              <a:t>Количество </a:t>
            </a:r>
            <a:r>
              <a:rPr lang="ru-RU" sz="2000" dirty="0">
                <a:solidFill>
                  <a:schemeClr val="bg1"/>
                </a:solidFill>
              </a:rPr>
              <a:t>теплоты, полученное системой, идет на изменение ее внутренней энергии и совершение работы над внешними телами.</a:t>
            </a:r>
            <a:endParaRPr lang="ru-RU" sz="2000" dirty="0">
              <a:solidFill>
                <a:schemeClr val="bg1"/>
              </a:solidFill>
              <a:effectLst/>
            </a:endParaRPr>
          </a:p>
        </p:txBody>
      </p:sp>
    </p:spTree>
    <p:extLst>
      <p:ext uri="{BB962C8B-B14F-4D97-AF65-F5344CB8AC3E}">
        <p14:creationId xmlns:p14="http://schemas.microsoft.com/office/powerpoint/2010/main" val="24010230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
            <a:ext cx="12192000" cy="6877595"/>
          </a:xfrm>
        </p:spPr>
      </p:pic>
      <p:sp>
        <p:nvSpPr>
          <p:cNvPr id="2" name="Заголовок 1"/>
          <p:cNvSpPr>
            <a:spLocks noGrp="1"/>
          </p:cNvSpPr>
          <p:nvPr>
            <p:ph type="title"/>
          </p:nvPr>
        </p:nvSpPr>
        <p:spPr>
          <a:xfrm>
            <a:off x="847164" y="1178949"/>
            <a:ext cx="10515600" cy="1325563"/>
          </a:xfrm>
        </p:spPr>
        <p:txBody>
          <a:bodyPr>
            <a:normAutofit fontScale="90000"/>
          </a:bodyPr>
          <a:lstStyle/>
          <a:p>
            <a:pPr algn="ctr"/>
            <a:r>
              <a:rPr lang="ru-RU" i="1" dirty="0" smtClean="0"/>
              <a:t>Викторина </a:t>
            </a:r>
            <a:br>
              <a:rPr lang="ru-RU" i="1" dirty="0" smtClean="0"/>
            </a:br>
            <a:r>
              <a:rPr lang="ru-RU" b="1" i="1" dirty="0" smtClean="0">
                <a:latin typeface="Times New Roman, serif"/>
              </a:rPr>
              <a:t>Конкурс </a:t>
            </a:r>
            <a:r>
              <a:rPr lang="ru-RU" b="1" i="1" dirty="0">
                <a:latin typeface="Times New Roman, serif"/>
              </a:rPr>
              <a:t>«Загадка»</a:t>
            </a:r>
            <a:r>
              <a:rPr lang="ru-RU" dirty="0"/>
              <a:t/>
            </a:r>
            <a:br>
              <a:rPr lang="ru-RU" dirty="0"/>
            </a:br>
            <a:r>
              <a:rPr lang="ru-RU" dirty="0"/>
              <a:t/>
            </a:r>
            <a:br>
              <a:rPr lang="ru-RU" dirty="0"/>
            </a:br>
            <a:endParaRPr lang="ru-RU" dirty="0"/>
          </a:p>
        </p:txBody>
      </p:sp>
      <p:sp>
        <p:nvSpPr>
          <p:cNvPr id="3" name="Прямоугольник 2"/>
          <p:cNvSpPr/>
          <p:nvPr/>
        </p:nvSpPr>
        <p:spPr>
          <a:xfrm>
            <a:off x="-1479176" y="1720840"/>
            <a:ext cx="6844552" cy="3693319"/>
          </a:xfrm>
          <a:prstGeom prst="rect">
            <a:avLst/>
          </a:prstGeom>
        </p:spPr>
        <p:txBody>
          <a:bodyPr wrap="square">
            <a:spAutoFit/>
          </a:bodyPr>
          <a:lstStyle/>
          <a:p>
            <a:pPr algn="ctr"/>
            <a:r>
              <a:rPr lang="ru-RU" dirty="0">
                <a:solidFill>
                  <a:srgbClr val="000000"/>
                </a:solidFill>
                <a:latin typeface="Open Sans"/>
              </a:rPr>
              <a:t/>
            </a:r>
            <a:br>
              <a:rPr lang="ru-RU" dirty="0">
                <a:solidFill>
                  <a:srgbClr val="000000"/>
                </a:solidFill>
                <a:latin typeface="Open Sans"/>
              </a:rPr>
            </a:br>
            <a:endParaRPr lang="ru-RU" dirty="0">
              <a:solidFill>
                <a:srgbClr val="000000"/>
              </a:solidFill>
              <a:latin typeface="Open Sans"/>
            </a:endParaRPr>
          </a:p>
          <a:p>
            <a:pPr algn="ctr"/>
            <a:r>
              <a:rPr lang="ru-RU" dirty="0" smtClean="0">
                <a:solidFill>
                  <a:srgbClr val="000000"/>
                </a:solidFill>
                <a:latin typeface="Times New Roman, serif"/>
              </a:rPr>
              <a:t>Стою </a:t>
            </a:r>
            <a:r>
              <a:rPr lang="ru-RU" dirty="0">
                <a:solidFill>
                  <a:srgbClr val="000000"/>
                </a:solidFill>
                <a:latin typeface="Times New Roman, serif"/>
              </a:rPr>
              <a:t>на крыше,</a:t>
            </a:r>
            <a:endParaRPr lang="ru-RU" dirty="0">
              <a:solidFill>
                <a:srgbClr val="000000"/>
              </a:solidFill>
              <a:latin typeface="Open Sans"/>
            </a:endParaRPr>
          </a:p>
          <a:p>
            <a:pPr algn="ctr"/>
            <a:r>
              <a:rPr lang="ru-RU" dirty="0">
                <a:solidFill>
                  <a:srgbClr val="000000"/>
                </a:solidFill>
                <a:latin typeface="Times New Roman, serif"/>
              </a:rPr>
              <a:t>Всех труб выше.</a:t>
            </a:r>
            <a:endParaRPr lang="ru-RU" dirty="0">
              <a:solidFill>
                <a:srgbClr val="000000"/>
              </a:solidFill>
              <a:latin typeface="Open Sans"/>
            </a:endParaRPr>
          </a:p>
          <a:p>
            <a:pPr algn="ctr"/>
            <a:r>
              <a:rPr lang="ru-RU" dirty="0">
                <a:solidFill>
                  <a:srgbClr val="000000"/>
                </a:solidFill>
                <a:latin typeface="Times New Roman, serif"/>
              </a:rPr>
              <a:t>(Антенна)</a:t>
            </a:r>
            <a:endParaRPr lang="ru-RU" dirty="0">
              <a:solidFill>
                <a:srgbClr val="000000"/>
              </a:solidFill>
              <a:latin typeface="Open Sans"/>
            </a:endParaRPr>
          </a:p>
          <a:p>
            <a:pPr algn="ctr"/>
            <a:endParaRPr lang="ru-RU" dirty="0" smtClean="0">
              <a:solidFill>
                <a:srgbClr val="000000"/>
              </a:solidFill>
              <a:latin typeface="Open Sans"/>
            </a:endParaRPr>
          </a:p>
          <a:p>
            <a:pPr algn="ctr"/>
            <a:r>
              <a:rPr lang="ru-RU" dirty="0">
                <a:solidFill>
                  <a:srgbClr val="000000"/>
                </a:solidFill>
                <a:latin typeface="Open Sans"/>
              </a:rPr>
              <a:t/>
            </a:r>
            <a:br>
              <a:rPr lang="ru-RU" dirty="0">
                <a:solidFill>
                  <a:srgbClr val="000000"/>
                </a:solidFill>
                <a:latin typeface="Open Sans"/>
              </a:rPr>
            </a:br>
            <a:endParaRPr lang="ru-RU" dirty="0">
              <a:solidFill>
                <a:srgbClr val="000000"/>
              </a:solidFill>
              <a:latin typeface="Open Sans"/>
            </a:endParaRPr>
          </a:p>
          <a:p>
            <a:pPr algn="ctr"/>
            <a:r>
              <a:rPr lang="ru-RU" dirty="0" smtClean="0">
                <a:solidFill>
                  <a:srgbClr val="000000"/>
                </a:solidFill>
                <a:latin typeface="Times New Roman, serif"/>
              </a:rPr>
              <a:t>Не </a:t>
            </a:r>
            <a:r>
              <a:rPr lang="ru-RU" dirty="0">
                <a:solidFill>
                  <a:srgbClr val="000000"/>
                </a:solidFill>
                <a:latin typeface="Times New Roman, serif"/>
              </a:rPr>
              <a:t>человек,</a:t>
            </a:r>
            <a:endParaRPr lang="ru-RU" dirty="0">
              <a:solidFill>
                <a:srgbClr val="000000"/>
              </a:solidFill>
              <a:latin typeface="Open Sans"/>
            </a:endParaRPr>
          </a:p>
          <a:p>
            <a:pPr algn="ctr"/>
            <a:r>
              <a:rPr lang="ru-RU" dirty="0">
                <a:solidFill>
                  <a:srgbClr val="000000"/>
                </a:solidFill>
                <a:latin typeface="Times New Roman, serif"/>
              </a:rPr>
              <a:t>А разговаривает.</a:t>
            </a:r>
            <a:endParaRPr lang="ru-RU" dirty="0">
              <a:solidFill>
                <a:srgbClr val="000000"/>
              </a:solidFill>
              <a:latin typeface="Open Sans"/>
            </a:endParaRPr>
          </a:p>
          <a:p>
            <a:pPr algn="ctr"/>
            <a:r>
              <a:rPr lang="ru-RU" dirty="0">
                <a:solidFill>
                  <a:srgbClr val="000000"/>
                </a:solidFill>
                <a:latin typeface="Times New Roman, serif"/>
              </a:rPr>
              <a:t>(Радио)</a:t>
            </a:r>
            <a:endParaRPr lang="ru-RU" dirty="0">
              <a:solidFill>
                <a:srgbClr val="000000"/>
              </a:solidFill>
              <a:latin typeface="Open Sans"/>
            </a:endParaRPr>
          </a:p>
          <a:p>
            <a:pPr algn="ctr"/>
            <a:r>
              <a:rPr lang="ru-RU" dirty="0">
                <a:solidFill>
                  <a:srgbClr val="000000"/>
                </a:solidFill>
                <a:latin typeface="Open Sans"/>
              </a:rPr>
              <a:t/>
            </a:r>
            <a:br>
              <a:rPr lang="ru-RU" dirty="0">
                <a:solidFill>
                  <a:srgbClr val="000000"/>
                </a:solidFill>
                <a:latin typeface="Open Sans"/>
              </a:rPr>
            </a:br>
            <a:endParaRPr lang="ru-RU" dirty="0">
              <a:solidFill>
                <a:srgbClr val="000000"/>
              </a:solidFill>
              <a:latin typeface="Open Sans"/>
            </a:endParaRPr>
          </a:p>
        </p:txBody>
      </p:sp>
      <p:sp>
        <p:nvSpPr>
          <p:cNvPr id="5" name="Прямоугольник 4"/>
          <p:cNvSpPr/>
          <p:nvPr/>
        </p:nvSpPr>
        <p:spPr>
          <a:xfrm>
            <a:off x="2805953" y="2420087"/>
            <a:ext cx="6096000" cy="3693319"/>
          </a:xfrm>
          <a:prstGeom prst="rect">
            <a:avLst/>
          </a:prstGeom>
        </p:spPr>
        <p:txBody>
          <a:bodyPr>
            <a:spAutoFit/>
          </a:bodyPr>
          <a:lstStyle/>
          <a:p>
            <a:pPr lvl="0" algn="ctr"/>
            <a:r>
              <a:rPr lang="ru-RU" dirty="0">
                <a:solidFill>
                  <a:srgbClr val="000000"/>
                </a:solidFill>
                <a:latin typeface="Times New Roman, serif"/>
              </a:rPr>
              <a:t> Сам металлический,</a:t>
            </a:r>
            <a:endParaRPr lang="ru-RU" dirty="0">
              <a:solidFill>
                <a:srgbClr val="000000"/>
              </a:solidFill>
              <a:latin typeface="Open Sans"/>
            </a:endParaRPr>
          </a:p>
          <a:p>
            <a:pPr lvl="0" algn="ctr"/>
            <a:r>
              <a:rPr lang="ru-RU" dirty="0">
                <a:solidFill>
                  <a:srgbClr val="000000"/>
                </a:solidFill>
                <a:latin typeface="Times New Roman, serif"/>
              </a:rPr>
              <a:t>Мозг электрический.</a:t>
            </a:r>
            <a:endParaRPr lang="ru-RU" dirty="0">
              <a:solidFill>
                <a:srgbClr val="000000"/>
              </a:solidFill>
              <a:latin typeface="Open Sans"/>
            </a:endParaRPr>
          </a:p>
          <a:p>
            <a:pPr lvl="0" algn="ctr"/>
            <a:r>
              <a:rPr lang="ru-RU" dirty="0" smtClean="0">
                <a:solidFill>
                  <a:srgbClr val="000000"/>
                </a:solidFill>
                <a:latin typeface="Times New Roman, serif"/>
              </a:rPr>
              <a:t>(</a:t>
            </a:r>
            <a:r>
              <a:rPr lang="ru-RU" dirty="0">
                <a:solidFill>
                  <a:srgbClr val="000000"/>
                </a:solidFill>
                <a:latin typeface="Times New Roman, serif"/>
              </a:rPr>
              <a:t>Робот</a:t>
            </a:r>
            <a:r>
              <a:rPr lang="ru-RU" dirty="0" smtClean="0">
                <a:solidFill>
                  <a:srgbClr val="000000"/>
                </a:solidFill>
                <a:latin typeface="Times New Roman, serif"/>
              </a:rPr>
              <a:t>)</a:t>
            </a:r>
          </a:p>
          <a:p>
            <a:pPr lvl="0" algn="ctr"/>
            <a:endParaRPr lang="ru-RU" dirty="0">
              <a:solidFill>
                <a:srgbClr val="000000"/>
              </a:solidFill>
              <a:latin typeface="Times New Roman, serif"/>
            </a:endParaRPr>
          </a:p>
          <a:p>
            <a:pPr lvl="0" algn="ctr"/>
            <a:endParaRPr lang="ru-RU" dirty="0">
              <a:solidFill>
                <a:srgbClr val="000000"/>
              </a:solidFill>
              <a:latin typeface="Open Sans"/>
            </a:endParaRPr>
          </a:p>
          <a:p>
            <a:pPr lvl="0" algn="ctr"/>
            <a:r>
              <a:rPr lang="ru-RU" dirty="0">
                <a:solidFill>
                  <a:srgbClr val="000000"/>
                </a:solidFill>
                <a:latin typeface="Times New Roman, serif"/>
              </a:rPr>
              <a:t>В Москве говорит,</a:t>
            </a:r>
            <a:endParaRPr lang="ru-RU" dirty="0">
              <a:solidFill>
                <a:srgbClr val="000000"/>
              </a:solidFill>
              <a:latin typeface="Open Sans"/>
            </a:endParaRPr>
          </a:p>
          <a:p>
            <a:pPr lvl="0" algn="ctr"/>
            <a:r>
              <a:rPr lang="ru-RU" dirty="0">
                <a:solidFill>
                  <a:srgbClr val="000000"/>
                </a:solidFill>
                <a:latin typeface="Times New Roman, serif"/>
              </a:rPr>
              <a:t>А у нас слышно.</a:t>
            </a:r>
            <a:endParaRPr lang="ru-RU" dirty="0">
              <a:solidFill>
                <a:srgbClr val="000000"/>
              </a:solidFill>
              <a:latin typeface="Open Sans"/>
            </a:endParaRPr>
          </a:p>
          <a:p>
            <a:pPr lvl="0" algn="ctr"/>
            <a:r>
              <a:rPr lang="ru-RU" dirty="0">
                <a:solidFill>
                  <a:srgbClr val="000000"/>
                </a:solidFill>
                <a:latin typeface="Times New Roman, serif"/>
              </a:rPr>
              <a:t>(Радио)</a:t>
            </a:r>
            <a:endParaRPr lang="ru-RU" dirty="0">
              <a:solidFill>
                <a:srgbClr val="000000"/>
              </a:solidFill>
              <a:latin typeface="Open Sans"/>
            </a:endParaRPr>
          </a:p>
          <a:p>
            <a:pPr lvl="0" algn="ctr"/>
            <a:r>
              <a:rPr lang="ru-RU" dirty="0">
                <a:solidFill>
                  <a:srgbClr val="000000"/>
                </a:solidFill>
                <a:latin typeface="Open Sans"/>
              </a:rPr>
              <a:t/>
            </a:r>
            <a:br>
              <a:rPr lang="ru-RU" dirty="0">
                <a:solidFill>
                  <a:srgbClr val="000000"/>
                </a:solidFill>
                <a:latin typeface="Open Sans"/>
              </a:rPr>
            </a:br>
            <a:endParaRPr lang="ru-RU" dirty="0">
              <a:solidFill>
                <a:srgbClr val="000000"/>
              </a:solidFill>
              <a:latin typeface="Open Sans"/>
            </a:endParaRPr>
          </a:p>
          <a:p>
            <a:pPr lvl="0" algn="ctr"/>
            <a:r>
              <a:rPr lang="ru-RU" dirty="0">
                <a:solidFill>
                  <a:srgbClr val="000000"/>
                </a:solidFill>
                <a:latin typeface="Times New Roman, serif"/>
              </a:rPr>
              <a:t>Наведем стеклянный глаз,</a:t>
            </a:r>
            <a:endParaRPr lang="ru-RU" dirty="0">
              <a:solidFill>
                <a:srgbClr val="000000"/>
              </a:solidFill>
              <a:latin typeface="Open Sans"/>
            </a:endParaRPr>
          </a:p>
          <a:p>
            <a:pPr lvl="0" algn="ctr"/>
            <a:r>
              <a:rPr lang="ru-RU" dirty="0">
                <a:solidFill>
                  <a:srgbClr val="000000"/>
                </a:solidFill>
                <a:latin typeface="Times New Roman, serif"/>
              </a:rPr>
              <a:t>Щелкнет раз – и помним вас.</a:t>
            </a:r>
            <a:endParaRPr lang="ru-RU" dirty="0">
              <a:solidFill>
                <a:srgbClr val="000000"/>
              </a:solidFill>
              <a:latin typeface="Open Sans"/>
            </a:endParaRPr>
          </a:p>
          <a:p>
            <a:pPr lvl="0" algn="ctr"/>
            <a:r>
              <a:rPr lang="ru-RU" dirty="0">
                <a:solidFill>
                  <a:srgbClr val="000000"/>
                </a:solidFill>
                <a:latin typeface="Times New Roman, serif"/>
              </a:rPr>
              <a:t>(Фотограф, фотоаппарат)</a:t>
            </a:r>
            <a:endParaRPr lang="ru-RU" dirty="0">
              <a:solidFill>
                <a:srgbClr val="000000"/>
              </a:solidFill>
              <a:latin typeface="Open Sans"/>
            </a:endParaRPr>
          </a:p>
        </p:txBody>
      </p:sp>
      <p:sp>
        <p:nvSpPr>
          <p:cNvPr id="6" name="Прямоугольник 5"/>
          <p:cNvSpPr/>
          <p:nvPr/>
        </p:nvSpPr>
        <p:spPr>
          <a:xfrm>
            <a:off x="6844552" y="2191354"/>
            <a:ext cx="6096000" cy="2585323"/>
          </a:xfrm>
          <a:prstGeom prst="rect">
            <a:avLst/>
          </a:prstGeom>
        </p:spPr>
        <p:txBody>
          <a:bodyPr>
            <a:spAutoFit/>
          </a:bodyPr>
          <a:lstStyle/>
          <a:p>
            <a:pPr algn="ctr"/>
            <a:r>
              <a:rPr lang="ru-RU" dirty="0">
                <a:solidFill>
                  <a:srgbClr val="000000"/>
                </a:solidFill>
                <a:latin typeface="Times New Roman, serif"/>
              </a:rPr>
              <a:t>Живет в нем вся вселенная,</a:t>
            </a:r>
            <a:endParaRPr lang="ru-RU" dirty="0">
              <a:solidFill>
                <a:srgbClr val="000000"/>
              </a:solidFill>
              <a:latin typeface="Open Sans"/>
            </a:endParaRPr>
          </a:p>
          <a:p>
            <a:pPr algn="ctr"/>
            <a:r>
              <a:rPr lang="ru-RU" dirty="0">
                <a:solidFill>
                  <a:srgbClr val="000000"/>
                </a:solidFill>
                <a:latin typeface="Times New Roman, serif"/>
              </a:rPr>
              <a:t>а вещь обыкновенная.</a:t>
            </a:r>
            <a:endParaRPr lang="ru-RU" dirty="0">
              <a:solidFill>
                <a:srgbClr val="000000"/>
              </a:solidFill>
              <a:latin typeface="Open Sans"/>
            </a:endParaRPr>
          </a:p>
          <a:p>
            <a:pPr algn="ctr"/>
            <a:r>
              <a:rPr lang="ru-RU" dirty="0">
                <a:solidFill>
                  <a:srgbClr val="000000"/>
                </a:solidFill>
                <a:latin typeface="Times New Roman, serif"/>
              </a:rPr>
              <a:t>(Телевизор)</a:t>
            </a:r>
            <a:endParaRPr lang="ru-RU" dirty="0">
              <a:solidFill>
                <a:srgbClr val="000000"/>
              </a:solidFill>
              <a:latin typeface="Open Sans"/>
            </a:endParaRPr>
          </a:p>
          <a:p>
            <a:pPr algn="ctr"/>
            <a:endParaRPr lang="ru-RU" dirty="0">
              <a:solidFill>
                <a:srgbClr val="000000"/>
              </a:solidFill>
              <a:latin typeface="Times New Roman, serif"/>
            </a:endParaRPr>
          </a:p>
          <a:p>
            <a:pPr algn="ctr"/>
            <a:endParaRPr lang="ru-RU" dirty="0" smtClean="0">
              <a:solidFill>
                <a:srgbClr val="000000"/>
              </a:solidFill>
              <a:latin typeface="Times New Roman, serif"/>
            </a:endParaRPr>
          </a:p>
          <a:p>
            <a:pPr algn="ctr"/>
            <a:endParaRPr lang="ru-RU" dirty="0" smtClean="0">
              <a:solidFill>
                <a:srgbClr val="000000"/>
              </a:solidFill>
              <a:latin typeface="Times New Roman, serif"/>
            </a:endParaRPr>
          </a:p>
          <a:p>
            <a:pPr algn="ctr"/>
            <a:r>
              <a:rPr lang="ru-RU" dirty="0" smtClean="0">
                <a:solidFill>
                  <a:srgbClr val="000000"/>
                </a:solidFill>
                <a:latin typeface="Times New Roman, serif"/>
              </a:rPr>
              <a:t>Что </a:t>
            </a:r>
            <a:r>
              <a:rPr lang="ru-RU" dirty="0">
                <a:solidFill>
                  <a:srgbClr val="000000"/>
                </a:solidFill>
                <a:latin typeface="Times New Roman, serif"/>
              </a:rPr>
              <a:t>всегда идет,</a:t>
            </a:r>
            <a:endParaRPr lang="ru-RU" dirty="0">
              <a:solidFill>
                <a:srgbClr val="000000"/>
              </a:solidFill>
              <a:latin typeface="Open Sans"/>
            </a:endParaRPr>
          </a:p>
          <a:p>
            <a:pPr algn="ctr"/>
            <a:r>
              <a:rPr lang="ru-RU" dirty="0">
                <a:solidFill>
                  <a:srgbClr val="000000"/>
                </a:solidFill>
                <a:latin typeface="Times New Roman, serif"/>
              </a:rPr>
              <a:t>а с места не сойдет?</a:t>
            </a:r>
            <a:endParaRPr lang="ru-RU" dirty="0">
              <a:solidFill>
                <a:srgbClr val="000000"/>
              </a:solidFill>
              <a:latin typeface="Open Sans"/>
            </a:endParaRPr>
          </a:p>
          <a:p>
            <a:pPr algn="ctr"/>
            <a:r>
              <a:rPr lang="ru-RU" dirty="0">
                <a:solidFill>
                  <a:srgbClr val="000000"/>
                </a:solidFill>
                <a:latin typeface="Times New Roman, serif"/>
              </a:rPr>
              <a:t>(Часы)</a:t>
            </a:r>
            <a:endParaRPr lang="ru-RU" b="0" i="0" dirty="0">
              <a:solidFill>
                <a:srgbClr val="000000"/>
              </a:solidFill>
              <a:effectLst/>
              <a:latin typeface="Open Sans"/>
            </a:endParaRPr>
          </a:p>
        </p:txBody>
      </p:sp>
    </p:spTree>
    <p:extLst>
      <p:ext uri="{BB962C8B-B14F-4D97-AF65-F5344CB8AC3E}">
        <p14:creationId xmlns:p14="http://schemas.microsoft.com/office/powerpoint/2010/main" val="1440115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1" cy="6866405"/>
          </a:xfrm>
        </p:spPr>
      </p:pic>
      <p:sp>
        <p:nvSpPr>
          <p:cNvPr id="2" name="Заголовок 1"/>
          <p:cNvSpPr>
            <a:spLocks noGrp="1"/>
          </p:cNvSpPr>
          <p:nvPr>
            <p:ph type="title"/>
          </p:nvPr>
        </p:nvSpPr>
        <p:spPr>
          <a:xfrm>
            <a:off x="838200" y="136525"/>
            <a:ext cx="10515600" cy="1325563"/>
          </a:xfrm>
        </p:spPr>
        <p:txBody>
          <a:bodyPr/>
          <a:lstStyle/>
          <a:p>
            <a:pPr algn="ctr"/>
            <a:r>
              <a:rPr lang="ru-RU" b="1" i="1" dirty="0">
                <a:solidFill>
                  <a:srgbClr val="000000"/>
                </a:solidFill>
                <a:latin typeface="Times New Roman" panose="02020603050405020304" pitchFamily="18" charset="0"/>
              </a:rPr>
              <a:t>Конкурс «Объясни опыт»</a:t>
            </a:r>
            <a:endParaRPr lang="ru-RU" i="1" dirty="0"/>
          </a:p>
        </p:txBody>
      </p:sp>
      <p:sp>
        <p:nvSpPr>
          <p:cNvPr id="5" name="Прямоугольник 4"/>
          <p:cNvSpPr/>
          <p:nvPr/>
        </p:nvSpPr>
        <p:spPr>
          <a:xfrm>
            <a:off x="5898776" y="932593"/>
            <a:ext cx="6293224" cy="6463308"/>
          </a:xfrm>
          <a:prstGeom prst="rect">
            <a:avLst/>
          </a:prstGeom>
        </p:spPr>
        <p:txBody>
          <a:bodyPr wrap="square">
            <a:spAutoFit/>
          </a:bodyPr>
          <a:lstStyle/>
          <a:p>
            <a:pPr algn="ctr"/>
            <a:endParaRPr lang="ru-RU" sz="1400" u="sng" dirty="0" smtClean="0">
              <a:latin typeface="Times New Roman, serif"/>
            </a:endParaRPr>
          </a:p>
          <a:p>
            <a:pPr algn="ctr"/>
            <a:r>
              <a:rPr lang="ru-RU" sz="1400" u="sng" dirty="0" smtClean="0">
                <a:latin typeface="Times New Roman, serif"/>
              </a:rPr>
              <a:t>Вода </a:t>
            </a:r>
            <a:r>
              <a:rPr lang="ru-RU" sz="1400" u="sng" dirty="0">
                <a:latin typeface="Times New Roman, serif"/>
              </a:rPr>
              <a:t>морская и </a:t>
            </a:r>
            <a:r>
              <a:rPr lang="ru-RU" sz="1400" u="sng" dirty="0" smtClean="0">
                <a:latin typeface="Times New Roman, serif"/>
              </a:rPr>
              <a:t>пресная</a:t>
            </a:r>
          </a:p>
          <a:p>
            <a:pPr algn="ctr"/>
            <a:r>
              <a:rPr lang="ru-RU" sz="1400" dirty="0">
                <a:latin typeface="Times New Roman, serif"/>
              </a:rPr>
              <a:t/>
            </a:r>
            <a:br>
              <a:rPr lang="ru-RU" sz="1400" dirty="0">
                <a:latin typeface="Times New Roman, serif"/>
              </a:rPr>
            </a:br>
            <a:r>
              <a:rPr lang="ru-RU" sz="1400" dirty="0">
                <a:latin typeface="Times New Roman, serif"/>
              </a:rPr>
              <a:t>Э</a:t>
            </a:r>
            <a:r>
              <a:rPr lang="ru-RU" sz="1400" dirty="0" smtClean="0">
                <a:latin typeface="Times New Roman, serif"/>
              </a:rPr>
              <a:t>тот </a:t>
            </a:r>
            <a:r>
              <a:rPr lang="ru-RU" sz="1400" dirty="0">
                <a:latin typeface="Times New Roman, serif"/>
              </a:rPr>
              <a:t>опыт демонстрирует плотность воды. Для его реализации возьмите две прозрачные емкости с водой (можно взять две литровые банки), в одну из которых добавьте три столовых ложки соли. Дайте соли раствориться. Затем возьмите два сырых куриных яйца и положите в каждую из банок. Вы увидите, что в соленой воде яйцо не тонет, а всплывает на поверхность. Почему это происходит? Все дело в том, что плотность соленой воды гораздо выше, чем пресной. Жидкости, имеющие большую плотность, легче удерживают тело на поверхности. Для иллюстрации можно рассказать о Мертвом море в Израиле: концентрация соли в его воде более 30%. Именно поэтому в Мертвом море невозможно утонуть!</a:t>
            </a:r>
            <a:br>
              <a:rPr lang="ru-RU" sz="1400" dirty="0">
                <a:latin typeface="Times New Roman, serif"/>
              </a:rPr>
            </a:br>
            <a:endParaRPr lang="ru-RU" sz="1400" dirty="0" smtClean="0">
              <a:latin typeface="Times New Roman, serif"/>
            </a:endParaRPr>
          </a:p>
          <a:p>
            <a:pPr algn="ctr"/>
            <a:r>
              <a:rPr lang="ru-RU" sz="1400" u="sng" dirty="0" smtClean="0">
                <a:latin typeface="Times New Roman, serif"/>
              </a:rPr>
              <a:t>Течет </a:t>
            </a:r>
            <a:r>
              <a:rPr lang="ru-RU" sz="1400" u="sng" dirty="0">
                <a:latin typeface="Times New Roman, serif"/>
              </a:rPr>
              <a:t>ли вода вверх</a:t>
            </a:r>
            <a:r>
              <a:rPr lang="ru-RU" sz="1400" u="sng" dirty="0" smtClean="0">
                <a:latin typeface="Times New Roman, serif"/>
              </a:rPr>
              <a:t>?</a:t>
            </a:r>
          </a:p>
          <a:p>
            <a:pPr algn="ctr"/>
            <a:endParaRPr lang="ru-RU" sz="1400" dirty="0"/>
          </a:p>
          <a:p>
            <a:pPr algn="just"/>
            <a:r>
              <a:rPr lang="ru-RU" sz="1400" dirty="0">
                <a:latin typeface="Times New Roman, serif"/>
              </a:rPr>
              <a:t>Опыт демонстрирует свойства воды, способной подниматься вверх по капиллярам корней растений. Возьмите салфетку, отрежьте от нее ленточку шириной 3 – 4 см. На этой полоске отметьте маркером деления, с расстоянием в один сантиметр. Опустите один кончик ленты из салфетки в тарелку с водой, а второй конец закрепите на высоте 10 см от поверхности воды. Можно пронаблюдать, как вода поднимается по салфетке вверх (это очевидно, если смотреть на деления, нанесенные на ленту). На этом простом примере можно объяснить, что вода заполняет пустоты целлюлозы и поднимется вверх. Благодаря таким свойствам воды, растения через корни получают питание.</a:t>
            </a:r>
            <a:endParaRPr lang="ru-RU" sz="1400" dirty="0"/>
          </a:p>
          <a:p>
            <a:r>
              <a:rPr lang="ru-RU" dirty="0"/>
              <a:t/>
            </a:r>
            <a:br>
              <a:rPr lang="ru-RU" dirty="0"/>
            </a:br>
            <a:endParaRPr lang="ru-RU" dirty="0"/>
          </a:p>
        </p:txBody>
      </p:sp>
    </p:spTree>
    <p:extLst>
      <p:ext uri="{BB962C8B-B14F-4D97-AF65-F5344CB8AC3E}">
        <p14:creationId xmlns:p14="http://schemas.microsoft.com/office/powerpoint/2010/main" val="287397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Заголовок 1"/>
          <p:cNvSpPr>
            <a:spLocks noGrp="1"/>
          </p:cNvSpPr>
          <p:nvPr>
            <p:ph type="title"/>
          </p:nvPr>
        </p:nvSpPr>
        <p:spPr>
          <a:xfrm>
            <a:off x="3226527" y="3030265"/>
            <a:ext cx="6309360" cy="797469"/>
          </a:xfrm>
        </p:spPr>
        <p:txBody>
          <a:bodyPr>
            <a:noAutofit/>
          </a:bodyPr>
          <a:lstStyle/>
          <a:p>
            <a:pPr algn="r"/>
            <a:r>
              <a:rPr lang="ru-RU" sz="2000" b="1" i="1" dirty="0" smtClean="0"/>
              <a:t>Заключение</a:t>
            </a:r>
            <a:r>
              <a:rPr lang="ru-RU" sz="2000" b="1" i="1" dirty="0"/>
              <a:t>. </a:t>
            </a:r>
            <a:r>
              <a:rPr lang="ru-RU" sz="2000" dirty="0"/>
              <a:t>Роль физики в развитии наук о природе чрезвычайно велика. Исследуя наиболее общие формы движения материи, именно физика создает основу для изучения разнообразных конкретных явлений и закономерностей, которые составляют предмет других естественных наук.</a:t>
            </a:r>
            <a:br>
              <a:rPr lang="ru-RU" sz="2000" dirty="0"/>
            </a:br>
            <a:r>
              <a:rPr lang="ru-RU" sz="2000" dirty="0"/>
              <a:t>Говоря о роли физики, выделим три основных момента.</a:t>
            </a:r>
            <a:br>
              <a:rPr lang="ru-RU" sz="2000" dirty="0"/>
            </a:br>
            <a:r>
              <a:rPr lang="ru-RU" sz="2000" dirty="0"/>
              <a:t>Во-первых, физика является для человека важнейшим источником знания об окружающем мире.</a:t>
            </a:r>
            <a:br>
              <a:rPr lang="ru-RU" sz="2000" dirty="0"/>
            </a:br>
            <a:r>
              <a:rPr lang="ru-RU" sz="2000" dirty="0"/>
              <a:t>Во-вторых, физика, не прерывно расширяя и многократно умножая возможности человека, обеспечивает его уверенное продвижения по </a:t>
            </a:r>
            <a:r>
              <a:rPr lang="ru-RU" sz="2000" dirty="0" smtClean="0"/>
              <a:t/>
            </a:r>
            <a:br>
              <a:rPr lang="ru-RU" sz="2000" dirty="0" smtClean="0"/>
            </a:br>
            <a:r>
              <a:rPr lang="ru-RU" sz="2000" dirty="0" smtClean="0"/>
              <a:t>пути </a:t>
            </a:r>
            <a:r>
              <a:rPr lang="ru-RU" sz="2000" dirty="0"/>
              <a:t>технического прогресса</a:t>
            </a:r>
            <a:r>
              <a:rPr lang="ru-RU" sz="2000" dirty="0" smtClean="0"/>
              <a:t>.</a:t>
            </a:r>
            <a:br>
              <a:rPr lang="ru-RU" sz="2000" dirty="0" smtClean="0"/>
            </a:br>
            <a:r>
              <a:rPr lang="ru-RU" sz="2000" dirty="0" smtClean="0"/>
              <a:t>В-третьих</a:t>
            </a:r>
            <a:r>
              <a:rPr lang="ru-RU" sz="2000" dirty="0"/>
              <a:t>, физика вносит существенный вклад в развития духовного облика человека, формирует его мировоззрение, учит ориентироваться в шкале культурных ценностей. Поэтому можно говорить соответственно о научном, техническом и гуманитарном потенциалах физики. Эти три потенциала содержались в физике всегда. Но особенно ярко и весомо они проявились в физике ХХ столетия, что и предопределило ту исключительно важную роль, какую стала играть физика в современном мире.</a:t>
            </a:r>
          </a:p>
        </p:txBody>
      </p:sp>
    </p:spTree>
    <p:extLst>
      <p:ext uri="{BB962C8B-B14F-4D97-AF65-F5344CB8AC3E}">
        <p14:creationId xmlns:p14="http://schemas.microsoft.com/office/powerpoint/2010/main" val="42517173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62354"/>
          </a:xfrm>
        </p:spPr>
      </p:pic>
      <p:sp>
        <p:nvSpPr>
          <p:cNvPr id="2" name="Заголовок 1"/>
          <p:cNvSpPr>
            <a:spLocks noGrp="1"/>
          </p:cNvSpPr>
          <p:nvPr>
            <p:ph type="title"/>
          </p:nvPr>
        </p:nvSpPr>
        <p:spPr>
          <a:xfrm>
            <a:off x="3370217" y="2572748"/>
            <a:ext cx="6296298" cy="1325563"/>
          </a:xfrm>
        </p:spPr>
        <p:txBody>
          <a:bodyPr>
            <a:normAutofit fontScale="90000"/>
          </a:bodyPr>
          <a:lstStyle/>
          <a:p>
            <a:pPr algn="ctr"/>
            <a:r>
              <a:rPr lang="ru-RU" dirty="0" smtClean="0"/>
              <a:t/>
            </a:r>
            <a:br>
              <a:rPr lang="ru-RU" dirty="0" smtClean="0"/>
            </a:br>
            <a:r>
              <a:rPr lang="ru-RU" dirty="0" smtClean="0"/>
              <a:t>Литература</a:t>
            </a:r>
            <a:br>
              <a:rPr lang="ru-RU" dirty="0" smtClean="0"/>
            </a:br>
            <a:r>
              <a:rPr lang="ru-RU" sz="3600" dirty="0" smtClean="0"/>
              <a:t>Физика </a:t>
            </a:r>
            <a:r>
              <a:rPr lang="ru-RU" sz="3600" dirty="0"/>
              <a:t>в литературе. [Электронный ресурс].</a:t>
            </a:r>
            <a:br>
              <a:rPr lang="ru-RU" sz="3600" dirty="0"/>
            </a:br>
            <a:r>
              <a:rPr lang="ru-RU" sz="3600" dirty="0"/>
              <a:t>Лях </a:t>
            </a:r>
            <a:r>
              <a:rPr lang="ru-RU" sz="3600" dirty="0" err="1"/>
              <a:t>В.П.Использование</a:t>
            </a:r>
            <a:r>
              <a:rPr lang="ru-RU" sz="3600" dirty="0"/>
              <a:t> литературных материалов при обучении физике.</a:t>
            </a:r>
            <a:br>
              <a:rPr lang="ru-RU" sz="3600" dirty="0"/>
            </a:br>
            <a:r>
              <a:rPr lang="ru-RU" sz="3600" dirty="0" err="1"/>
              <a:t>Пёрышкин</a:t>
            </a:r>
            <a:r>
              <a:rPr lang="ru-RU" sz="3600" dirty="0"/>
              <a:t>, А. В. Физика. 7 </a:t>
            </a:r>
            <a:r>
              <a:rPr lang="ru-RU" sz="3600" dirty="0" err="1"/>
              <a:t>кл</a:t>
            </a:r>
            <a:r>
              <a:rPr lang="ru-RU" sz="3600" dirty="0"/>
              <a:t>.: учебник для общеобразовательных учреждений. - М.: Дрофа, 2006.</a:t>
            </a:r>
            <a:br>
              <a:rPr lang="ru-RU" sz="3600" dirty="0"/>
            </a:br>
            <a:r>
              <a:rPr lang="ru-RU" sz="3600" dirty="0" err="1"/>
              <a:t>Пёрышкин</a:t>
            </a:r>
            <a:r>
              <a:rPr lang="ru-RU" sz="3600" dirty="0"/>
              <a:t>, А. В. Физика. 8 </a:t>
            </a:r>
            <a:r>
              <a:rPr lang="ru-RU" sz="3600" dirty="0" err="1"/>
              <a:t>кл</a:t>
            </a:r>
            <a:r>
              <a:rPr lang="ru-RU" sz="3600" dirty="0"/>
              <a:t>.: Учебник для общеобразовательных учреждений. - М.: Дрофа.</a:t>
            </a:r>
          </a:p>
        </p:txBody>
      </p:sp>
    </p:spTree>
    <p:extLst>
      <p:ext uri="{BB962C8B-B14F-4D97-AF65-F5344CB8AC3E}">
        <p14:creationId xmlns:p14="http://schemas.microsoft.com/office/powerpoint/2010/main" val="1547378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92000" cy="6858001"/>
          </a:xfrm>
        </p:spPr>
      </p:pic>
      <p:sp>
        <p:nvSpPr>
          <p:cNvPr id="2" name="Заголовок 1"/>
          <p:cNvSpPr>
            <a:spLocks noGrp="1"/>
          </p:cNvSpPr>
          <p:nvPr>
            <p:ph type="title"/>
          </p:nvPr>
        </p:nvSpPr>
        <p:spPr>
          <a:xfrm>
            <a:off x="3312460" y="3048605"/>
            <a:ext cx="6288741" cy="1325563"/>
          </a:xfrm>
        </p:spPr>
        <p:txBody>
          <a:bodyPr>
            <a:normAutofit fontScale="90000"/>
          </a:bodyPr>
          <a:lstStyle/>
          <a:p>
            <a:pPr algn="ctr"/>
            <a:r>
              <a:rPr lang="ru-RU" sz="4000" dirty="0" smtClean="0"/>
              <a:t>Аннотация. В презентации  представлен вариант использования задач практического содержания при проведении внеклассных мероприятий по физике. Предлагается разработка внеклассного мероприятия для студентов 1-го курса с использованием практико-ориентировочных задач.</a:t>
            </a:r>
            <a:r>
              <a:rPr lang="ru-RU" dirty="0" smtClean="0"/>
              <a:t/>
            </a:r>
            <a:br>
              <a:rPr lang="ru-RU" dirty="0" smtClean="0"/>
            </a:br>
            <a:endParaRPr lang="ru-RU" dirty="0"/>
          </a:p>
        </p:txBody>
      </p:sp>
    </p:spTree>
    <p:extLst>
      <p:ext uri="{BB962C8B-B14F-4D97-AF65-F5344CB8AC3E}">
        <p14:creationId xmlns:p14="http://schemas.microsoft.com/office/powerpoint/2010/main" val="31081582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Заголовок 1"/>
          <p:cNvSpPr>
            <a:spLocks noGrp="1"/>
          </p:cNvSpPr>
          <p:nvPr>
            <p:ph type="title"/>
          </p:nvPr>
        </p:nvSpPr>
        <p:spPr>
          <a:xfrm>
            <a:off x="3124199" y="2766218"/>
            <a:ext cx="6369424" cy="1325563"/>
          </a:xfrm>
        </p:spPr>
        <p:txBody>
          <a:bodyPr>
            <a:noAutofit/>
          </a:bodyPr>
          <a:lstStyle/>
          <a:p>
            <a:pPr algn="ctr"/>
            <a:r>
              <a:rPr lang="ru-RU" sz="2800" dirty="0" smtClean="0"/>
              <a:t>Цели: </a:t>
            </a:r>
            <a:br>
              <a:rPr lang="ru-RU" sz="2800" dirty="0" smtClean="0"/>
            </a:br>
            <a:r>
              <a:rPr lang="ru-RU" sz="2800" dirty="0" smtClean="0"/>
              <a:t>- формирование интереса к физике, технике;</a:t>
            </a:r>
            <a:br>
              <a:rPr lang="ru-RU" sz="2800" dirty="0" smtClean="0"/>
            </a:br>
            <a:r>
              <a:rPr lang="ru-RU" sz="2800" dirty="0" smtClean="0"/>
              <a:t>- развитие познавательных и творческих способностей учащихся;</a:t>
            </a:r>
            <a:br>
              <a:rPr lang="ru-RU" sz="2800" dirty="0" smtClean="0"/>
            </a:br>
            <a:r>
              <a:rPr lang="ru-RU" sz="2800" dirty="0" smtClean="0"/>
              <a:t>- осуществление </a:t>
            </a:r>
            <a:r>
              <a:rPr lang="ru-RU" sz="2800" dirty="0" err="1" smtClean="0"/>
              <a:t>межпредметных</a:t>
            </a:r>
            <a:r>
              <a:rPr lang="ru-RU" sz="2800" dirty="0" smtClean="0"/>
              <a:t> связей;</a:t>
            </a:r>
            <a:br>
              <a:rPr lang="ru-RU" sz="2800" dirty="0" smtClean="0"/>
            </a:br>
            <a:r>
              <a:rPr lang="ru-RU" sz="2800" dirty="0"/>
              <a:t/>
            </a:r>
            <a:br>
              <a:rPr lang="ru-RU" sz="2800" dirty="0"/>
            </a:br>
            <a:r>
              <a:rPr lang="ru-RU" sz="2800" dirty="0" smtClean="0"/>
              <a:t>Задачи: </a:t>
            </a:r>
            <a:br>
              <a:rPr lang="ru-RU" sz="2800" dirty="0" smtClean="0"/>
            </a:br>
            <a:r>
              <a:rPr lang="ru-RU" sz="2800" dirty="0" smtClean="0"/>
              <a:t>- выяснить, как физика влияет на жизнь человека и сможет ли современный человек прожить без ее применения; </a:t>
            </a:r>
            <a:endParaRPr lang="ru-RU" sz="2800" dirty="0"/>
          </a:p>
        </p:txBody>
      </p:sp>
    </p:spTree>
    <p:extLst>
      <p:ext uri="{BB962C8B-B14F-4D97-AF65-F5344CB8AC3E}">
        <p14:creationId xmlns:p14="http://schemas.microsoft.com/office/powerpoint/2010/main" val="23996282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1"/>
            <a:ext cx="12192001" cy="6866405"/>
          </a:xfrm>
        </p:spPr>
      </p:pic>
      <p:sp>
        <p:nvSpPr>
          <p:cNvPr id="2" name="Заголовок 1"/>
          <p:cNvSpPr>
            <a:spLocks noGrp="1"/>
          </p:cNvSpPr>
          <p:nvPr>
            <p:ph type="title"/>
          </p:nvPr>
        </p:nvSpPr>
        <p:spPr/>
        <p:txBody>
          <a:bodyPr/>
          <a:lstStyle/>
          <a:p>
            <a:pPr algn="ctr"/>
            <a:r>
              <a:rPr lang="ru-RU" i="1" kern="0" dirty="0">
                <a:latin typeface="Times New Roman"/>
              </a:rPr>
              <a:t>Применение постоянного тока с лечебной целью</a:t>
            </a:r>
            <a:endParaRPr lang="ru-RU" i="1" dirty="0"/>
          </a:p>
        </p:txBody>
      </p:sp>
      <p:sp>
        <p:nvSpPr>
          <p:cNvPr id="5" name="Прямоугольник 4"/>
          <p:cNvSpPr/>
          <p:nvPr/>
        </p:nvSpPr>
        <p:spPr>
          <a:xfrm>
            <a:off x="6615953" y="1559794"/>
            <a:ext cx="5360894" cy="5262979"/>
          </a:xfrm>
          <a:prstGeom prst="rect">
            <a:avLst/>
          </a:prstGeom>
        </p:spPr>
        <p:txBody>
          <a:bodyPr wrap="square">
            <a:spAutoFit/>
          </a:bodyPr>
          <a:lstStyle/>
          <a:p>
            <a:pPr lvl="0" algn="ctr" eaLnBrk="0" fontAlgn="base" hangingPunct="0">
              <a:spcBef>
                <a:spcPct val="20000"/>
              </a:spcBef>
              <a:spcAft>
                <a:spcPct val="0"/>
              </a:spcAft>
              <a:buClr>
                <a:srgbClr val="FFFFCC"/>
              </a:buClr>
              <a:buSzPct val="90000"/>
            </a:pPr>
            <a:r>
              <a:rPr kumimoji="0" lang="ru-RU" altLang="ru-RU" sz="2800" b="1" i="1" u="none" strike="noStrike" kern="0" cap="none" spc="0" normalizeH="0" baseline="0" noProof="0" dirty="0" smtClean="0">
                <a:ln>
                  <a:noFill/>
                </a:ln>
                <a:effectLst/>
                <a:uLnTx/>
                <a:uFillTx/>
                <a:latin typeface="Times New Roman"/>
                <a:ea typeface="+mn-ea"/>
                <a:cs typeface="+mn-cs"/>
              </a:rPr>
              <a:t>Гальванизация</a:t>
            </a:r>
            <a:r>
              <a:rPr kumimoji="0" lang="ru-RU" altLang="ru-RU" sz="2800" i="1" u="none" strike="noStrike" kern="0" cap="none" spc="0" normalizeH="0" baseline="0" noProof="0" dirty="0" smtClean="0">
                <a:ln>
                  <a:noFill/>
                </a:ln>
                <a:effectLst/>
                <a:uLnTx/>
                <a:uFillTx/>
                <a:latin typeface="Times New Roman"/>
                <a:ea typeface="+mn-ea"/>
                <a:cs typeface="+mn-cs"/>
              </a:rPr>
              <a:t> </a:t>
            </a:r>
            <a:r>
              <a:rPr kumimoji="0" lang="ru-RU" altLang="ru-RU" sz="2800" b="0" i="0" u="none" strike="noStrike" kern="0" cap="none" spc="0" normalizeH="0" baseline="0" noProof="0" dirty="0" smtClean="0">
                <a:ln>
                  <a:noFill/>
                </a:ln>
                <a:effectLst/>
                <a:uLnTx/>
                <a:uFillTx/>
                <a:latin typeface="Times New Roman"/>
                <a:ea typeface="+mn-ea"/>
                <a:cs typeface="+mn-cs"/>
              </a:rPr>
              <a:t>— применение с лечебной целью воздействий постоянным, не изменяющим своей величины электрическим током низкого напряжения (до 80 В) при небольшой силе тока (до 50 мА). В настоящее время для гальванизации используется исключительно ток, получаемый путем выпрямления и сглаживания переменного сетевого тока. </a:t>
            </a:r>
          </a:p>
        </p:txBody>
      </p:sp>
    </p:spTree>
    <p:extLst>
      <p:ext uri="{BB962C8B-B14F-4D97-AF65-F5344CB8AC3E}">
        <p14:creationId xmlns:p14="http://schemas.microsoft.com/office/powerpoint/2010/main" val="33570910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
            <a:ext cx="12192000" cy="6877595"/>
          </a:xfrm>
        </p:spPr>
      </p:pic>
      <p:sp>
        <p:nvSpPr>
          <p:cNvPr id="2" name="Заголовок 1"/>
          <p:cNvSpPr>
            <a:spLocks noGrp="1"/>
          </p:cNvSpPr>
          <p:nvPr>
            <p:ph type="title"/>
          </p:nvPr>
        </p:nvSpPr>
        <p:spPr>
          <a:xfrm>
            <a:off x="1582783" y="338999"/>
            <a:ext cx="10515600" cy="1325563"/>
          </a:xfrm>
        </p:spPr>
        <p:txBody>
          <a:bodyPr/>
          <a:lstStyle/>
          <a:p>
            <a:r>
              <a:rPr lang="ru-RU" i="1" kern="0" dirty="0">
                <a:latin typeface="Times New Roman"/>
              </a:rPr>
              <a:t>Электричество в живых организмах</a:t>
            </a:r>
            <a:endParaRPr lang="ru-RU" i="1" dirty="0"/>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29578" y="1381408"/>
            <a:ext cx="4211871" cy="2916273"/>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6913" y="1261231"/>
            <a:ext cx="3870483" cy="2916273"/>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3119" y="4281342"/>
            <a:ext cx="3740321" cy="2492414"/>
          </a:xfrm>
          <a:prstGeom prst="rect">
            <a:avLst/>
          </a:prstGeom>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23184" y="4402182"/>
            <a:ext cx="3921089" cy="2371573"/>
          </a:xfrm>
          <a:prstGeom prst="rect">
            <a:avLst/>
          </a:prstGeom>
        </p:spPr>
      </p:pic>
      <p:pic>
        <p:nvPicPr>
          <p:cNvPr id="5" name="Рисунок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33496" y="2498124"/>
            <a:ext cx="4389982" cy="2721789"/>
          </a:xfrm>
          <a:prstGeom prst="rect">
            <a:avLst/>
          </a:prstGeom>
        </p:spPr>
      </p:pic>
    </p:spTree>
    <p:extLst>
      <p:ext uri="{BB962C8B-B14F-4D97-AF65-F5344CB8AC3E}">
        <p14:creationId xmlns:p14="http://schemas.microsoft.com/office/powerpoint/2010/main" val="7883194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60722"/>
          </a:xfrm>
        </p:spPr>
      </p:pic>
      <p:sp>
        <p:nvSpPr>
          <p:cNvPr id="2" name="Заголовок 1"/>
          <p:cNvSpPr>
            <a:spLocks noGrp="1"/>
          </p:cNvSpPr>
          <p:nvPr>
            <p:ph type="title"/>
          </p:nvPr>
        </p:nvSpPr>
        <p:spPr>
          <a:xfrm>
            <a:off x="1092381" y="380963"/>
            <a:ext cx="7025640" cy="1325563"/>
          </a:xfrm>
        </p:spPr>
        <p:txBody>
          <a:bodyPr/>
          <a:lstStyle/>
          <a:p>
            <a:r>
              <a:rPr lang="ru-RU" b="1" kern="0" dirty="0">
                <a:solidFill>
                  <a:srgbClr val="FFFFCC">
                    <a:lumMod val="75000"/>
                  </a:srgbClr>
                </a:solidFill>
                <a:latin typeface="Times New Roman"/>
              </a:rPr>
              <a:t>Методы диагностики</a:t>
            </a:r>
            <a:endParaRPr lang="ru-RU" dirty="0"/>
          </a:p>
        </p:txBody>
      </p:sp>
      <p:sp>
        <p:nvSpPr>
          <p:cNvPr id="5" name="Прямоугольник 4"/>
          <p:cNvSpPr/>
          <p:nvPr/>
        </p:nvSpPr>
        <p:spPr>
          <a:xfrm>
            <a:off x="1092381" y="1503528"/>
            <a:ext cx="6096000" cy="1938992"/>
          </a:xfrm>
          <a:prstGeom prst="rect">
            <a:avLst/>
          </a:prstGeom>
        </p:spPr>
        <p:txBody>
          <a:bodyPr>
            <a:spAutoFit/>
          </a:bodyPr>
          <a:lstStyle/>
          <a:p>
            <a:pPr algn="ctr" eaLnBrk="0" fontAlgn="base" hangingPunct="0">
              <a:spcBef>
                <a:spcPct val="20000"/>
              </a:spcBef>
              <a:spcAft>
                <a:spcPct val="0"/>
              </a:spcAft>
              <a:buClr>
                <a:srgbClr val="FFFFCC"/>
              </a:buClr>
              <a:buSzPct val="90000"/>
            </a:pPr>
            <a:r>
              <a:rPr kumimoji="0" lang="ru-RU" altLang="ru-RU" sz="2400" b="1" i="0" u="none" strike="noStrike" kern="0" cap="none" spc="0" normalizeH="0" baseline="0" noProof="0" dirty="0" smtClean="0">
                <a:ln>
                  <a:noFill/>
                </a:ln>
                <a:solidFill>
                  <a:srgbClr val="FFC000">
                    <a:lumMod val="60000"/>
                    <a:lumOff val="40000"/>
                  </a:srgbClr>
                </a:solidFill>
                <a:effectLst/>
                <a:uLnTx/>
                <a:uFillTx/>
                <a:latin typeface="Times New Roman"/>
                <a:ea typeface="+mn-ea"/>
                <a:cs typeface="+mn-cs"/>
              </a:rPr>
              <a:t>DenScan</a:t>
            </a:r>
            <a:r>
              <a:rPr lang="ru-RU" altLang="ru-RU" sz="2400" noProof="0" dirty="0"/>
              <a:t> </a:t>
            </a:r>
            <a:r>
              <a:rPr kumimoji="0" lang="ru-RU" altLang="ru-RU" sz="2400" b="0" i="0" u="none" strike="noStrike" kern="0" cap="none" spc="0" normalizeH="0" baseline="0" noProof="0" dirty="0" smtClean="0">
                <a:ln>
                  <a:noFill/>
                </a:ln>
                <a:solidFill>
                  <a:schemeClr val="accent4">
                    <a:lumMod val="60000"/>
                    <a:lumOff val="40000"/>
                  </a:schemeClr>
                </a:solidFill>
                <a:effectLst/>
                <a:uLnTx/>
                <a:uFillTx/>
                <a:latin typeface="Times New Roman"/>
                <a:ea typeface="+mn-ea"/>
                <a:cs typeface="+mn-cs"/>
              </a:rPr>
              <a:t>позволяет обрабатывать </a:t>
            </a:r>
            <a:r>
              <a:rPr kumimoji="0" lang="ru-RU" altLang="ru-RU" sz="2400" b="0" i="0" u="none" strike="noStrike" kern="0" cap="none" spc="0" normalizeH="0" baseline="0" noProof="0" dirty="0" err="1" smtClean="0">
                <a:ln>
                  <a:noFill/>
                </a:ln>
                <a:solidFill>
                  <a:schemeClr val="accent4">
                    <a:lumMod val="60000"/>
                    <a:lumOff val="40000"/>
                  </a:schemeClr>
                </a:solidFill>
                <a:effectLst/>
                <a:uLnTx/>
                <a:uFillTx/>
                <a:latin typeface="Times New Roman"/>
                <a:ea typeface="+mn-ea"/>
                <a:cs typeface="+mn-cs"/>
              </a:rPr>
              <a:t>электрофореграммы</a:t>
            </a:r>
            <a:r>
              <a:rPr kumimoji="0" lang="ru-RU" altLang="ru-RU" sz="2400" b="0" i="0" u="none" strike="noStrike" kern="0" cap="none" spc="0" normalizeH="0" baseline="0" noProof="0" dirty="0" smtClean="0">
                <a:ln>
                  <a:noFill/>
                </a:ln>
                <a:solidFill>
                  <a:schemeClr val="accent4">
                    <a:lumMod val="60000"/>
                    <a:lumOff val="40000"/>
                  </a:schemeClr>
                </a:solidFill>
                <a:effectLst/>
                <a:uLnTx/>
                <a:uFillTx/>
                <a:latin typeface="Times New Roman"/>
                <a:ea typeface="+mn-ea"/>
                <a:cs typeface="+mn-cs"/>
              </a:rPr>
              <a:t>, полученные на любых типах носителей (включая фильтровальную бумагу), любого формата, с использованием любых реагентов и красителей. </a:t>
            </a: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286" y="3822817"/>
            <a:ext cx="2930434" cy="2197826"/>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0381" y="3822816"/>
            <a:ext cx="3305448" cy="2195183"/>
          </a:xfrm>
          <a:prstGeom prst="rect">
            <a:avLst/>
          </a:prstGeom>
        </p:spPr>
      </p:pic>
      <p:sp>
        <p:nvSpPr>
          <p:cNvPr id="8" name="Прямоугольник 7"/>
          <p:cNvSpPr/>
          <p:nvPr/>
        </p:nvSpPr>
        <p:spPr>
          <a:xfrm>
            <a:off x="3133328" y="6018761"/>
            <a:ext cx="1348446" cy="461665"/>
          </a:xfrm>
          <a:prstGeom prst="rect">
            <a:avLst/>
          </a:prstGeom>
        </p:spPr>
        <p:txBody>
          <a:bodyPr wrap="none">
            <a:spAutoFit/>
          </a:bodyPr>
          <a:lstStyle/>
          <a:p>
            <a:r>
              <a:rPr kumimoji="0" lang="ru-RU" altLang="ru-RU" sz="2400" b="1" i="0" u="none" strike="noStrike" kern="0" cap="none" spc="0" normalizeH="0" baseline="0" noProof="0" dirty="0" smtClean="0">
                <a:ln>
                  <a:noFill/>
                </a:ln>
                <a:solidFill>
                  <a:srgbClr val="FFC000">
                    <a:lumMod val="60000"/>
                    <a:lumOff val="40000"/>
                  </a:srgbClr>
                </a:solidFill>
                <a:effectLst/>
                <a:uLnTx/>
                <a:uFillTx/>
                <a:latin typeface="Times New Roman"/>
                <a:ea typeface="+mn-ea"/>
                <a:cs typeface="+mn-cs"/>
              </a:rPr>
              <a:t>DenScan</a:t>
            </a:r>
            <a:endParaRPr lang="ru-RU" dirty="0"/>
          </a:p>
        </p:txBody>
      </p:sp>
    </p:spTree>
    <p:extLst>
      <p:ext uri="{BB962C8B-B14F-4D97-AF65-F5344CB8AC3E}">
        <p14:creationId xmlns:p14="http://schemas.microsoft.com/office/powerpoint/2010/main" val="12449494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2" name="Заголовок 1"/>
          <p:cNvSpPr>
            <a:spLocks noGrp="1"/>
          </p:cNvSpPr>
          <p:nvPr>
            <p:ph type="title"/>
          </p:nvPr>
        </p:nvSpPr>
        <p:spPr>
          <a:xfrm>
            <a:off x="93617" y="445852"/>
            <a:ext cx="3903618" cy="6544490"/>
          </a:xfrm>
        </p:spPr>
        <p:txBody>
          <a:bodyPr>
            <a:noAutofit/>
          </a:bodyPr>
          <a:lstStyle/>
          <a:p>
            <a:pPr algn="ctr"/>
            <a:r>
              <a:rPr lang="ru-RU" sz="2400" dirty="0" err="1" smtClean="0">
                <a:solidFill>
                  <a:schemeClr val="accent4">
                    <a:lumMod val="60000"/>
                    <a:lumOff val="40000"/>
                  </a:schemeClr>
                </a:solidFill>
              </a:rPr>
              <a:t>Электромагни́тное</a:t>
            </a:r>
            <a:r>
              <a:rPr lang="ru-RU" sz="2400" dirty="0" smtClean="0">
                <a:solidFill>
                  <a:schemeClr val="accent4">
                    <a:lumMod val="60000"/>
                    <a:lumOff val="40000"/>
                  </a:schemeClr>
                </a:solidFill>
              </a:rPr>
              <a:t> поле — фундаментальное физическое поле, взаимодействующее с электрически заряженными телами, а также с телами, имеющими собственные дипольные и </a:t>
            </a:r>
            <a:r>
              <a:rPr lang="ru-RU" sz="2400" dirty="0" err="1" smtClean="0">
                <a:solidFill>
                  <a:schemeClr val="accent4">
                    <a:lumMod val="60000"/>
                    <a:lumOff val="40000"/>
                  </a:schemeClr>
                </a:solidFill>
              </a:rPr>
              <a:t>мультипольные</a:t>
            </a:r>
            <a:r>
              <a:rPr lang="ru-RU" sz="2400" dirty="0" smtClean="0">
                <a:solidFill>
                  <a:schemeClr val="accent4">
                    <a:lumMod val="60000"/>
                    <a:lumOff val="40000"/>
                  </a:schemeClr>
                </a:solidFill>
              </a:rPr>
              <a:t> электрические и магнитные моменты.</a:t>
            </a:r>
            <a:endParaRPr lang="ru-RU" sz="2400" dirty="0">
              <a:solidFill>
                <a:schemeClr val="accent4">
                  <a:lumMod val="60000"/>
                  <a:lumOff val="40000"/>
                </a:schemeClr>
              </a:solidFill>
            </a:endParaRPr>
          </a:p>
        </p:txBody>
      </p:sp>
      <p:sp>
        <p:nvSpPr>
          <p:cNvPr id="5" name="Прямоугольник 4"/>
          <p:cNvSpPr/>
          <p:nvPr/>
        </p:nvSpPr>
        <p:spPr>
          <a:xfrm>
            <a:off x="500743" y="132342"/>
            <a:ext cx="6096000" cy="1446550"/>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4400" b="0" i="1" u="none" strike="noStrike" kern="0" cap="none" spc="0" normalizeH="0" baseline="0" noProof="0" dirty="0" smtClean="0">
                <a:ln>
                  <a:noFill/>
                </a:ln>
                <a:solidFill>
                  <a:srgbClr val="FFFFCC">
                    <a:lumMod val="75000"/>
                  </a:srgbClr>
                </a:solidFill>
                <a:effectLst/>
                <a:uLnTx/>
                <a:uFillTx/>
                <a:latin typeface="Times New Roman"/>
                <a:ea typeface="+mj-ea"/>
                <a:cs typeface="+mj-cs"/>
              </a:rPr>
              <a:t>Электромагнитное поле в нашей жизни</a:t>
            </a:r>
            <a:endParaRPr kumimoji="0" lang="ru-RU" sz="1800" b="0" i="1"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15121369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1"/>
            <a:ext cx="12192000" cy="6855685"/>
          </a:xfrm>
        </p:spPr>
      </p:pic>
      <p:sp>
        <p:nvSpPr>
          <p:cNvPr id="2" name="Заголовок 1"/>
          <p:cNvSpPr>
            <a:spLocks noGrp="1"/>
          </p:cNvSpPr>
          <p:nvPr>
            <p:ph type="title"/>
          </p:nvPr>
        </p:nvSpPr>
        <p:spPr>
          <a:xfrm>
            <a:off x="1713412" y="417377"/>
            <a:ext cx="9272451" cy="1325563"/>
          </a:xfrm>
        </p:spPr>
        <p:txBody>
          <a:bodyPr/>
          <a:lstStyle/>
          <a:p>
            <a:r>
              <a:rPr lang="ru-RU" kern="0" dirty="0">
                <a:solidFill>
                  <a:srgbClr val="FFFFCC">
                    <a:lumMod val="75000"/>
                  </a:srgbClr>
                </a:solidFill>
                <a:latin typeface="Times New Roman"/>
              </a:rPr>
              <a:t>Электрические явления в атмосфере</a:t>
            </a:r>
            <a:endParaRPr lang="ru-RU" dirty="0"/>
          </a:p>
        </p:txBody>
      </p:sp>
      <p:sp>
        <p:nvSpPr>
          <p:cNvPr id="5" name="Прямоугольник 4"/>
          <p:cNvSpPr/>
          <p:nvPr/>
        </p:nvSpPr>
        <p:spPr>
          <a:xfrm>
            <a:off x="1816867" y="1644090"/>
            <a:ext cx="8326118" cy="1200329"/>
          </a:xfrm>
          <a:prstGeom prst="rect">
            <a:avLst/>
          </a:prstGeom>
        </p:spPr>
        <p:txBody>
          <a:bodyPr wrap="square">
            <a:spAutoFit/>
          </a:bodyPr>
          <a:lstStyle/>
          <a:p>
            <a:pPr algn="ctr"/>
            <a:r>
              <a:rPr lang="ru-RU" sz="2400" b="1" i="1" dirty="0" smtClean="0">
                <a:solidFill>
                  <a:schemeClr val="accent4">
                    <a:lumMod val="60000"/>
                    <a:lumOff val="40000"/>
                  </a:schemeClr>
                </a:solidFill>
                <a:effectLst/>
                <a:latin typeface="Georgia" panose="02040502050405020303" pitchFamily="18" charset="0"/>
              </a:rPr>
              <a:t>МОЛНИЯ</a:t>
            </a:r>
            <a:r>
              <a:rPr lang="ru-RU" sz="2400" b="1" i="0" dirty="0" smtClean="0">
                <a:solidFill>
                  <a:schemeClr val="accent4">
                    <a:lumMod val="60000"/>
                    <a:lumOff val="40000"/>
                  </a:schemeClr>
                </a:solidFill>
                <a:effectLst/>
                <a:latin typeface="Georgia" panose="02040502050405020303" pitchFamily="18" charset="0"/>
              </a:rPr>
              <a:t> - </a:t>
            </a:r>
            <a:r>
              <a:rPr lang="ru-RU" sz="2400" b="0" i="0" dirty="0" smtClean="0">
                <a:solidFill>
                  <a:schemeClr val="accent4">
                    <a:lumMod val="60000"/>
                    <a:lumOff val="40000"/>
                  </a:schemeClr>
                </a:solidFill>
                <a:effectLst/>
                <a:latin typeface="Georgia" panose="02040502050405020303" pitchFamily="18" charset="0"/>
              </a:rPr>
              <a:t>природный разряд больших скоплений электрического заряда(электронов) в нижних слоях атмосферы.</a:t>
            </a:r>
            <a:r>
              <a:rPr lang="ru-RU" sz="2000" b="0" i="0" dirty="0" smtClean="0">
                <a:solidFill>
                  <a:schemeClr val="accent4">
                    <a:lumMod val="60000"/>
                    <a:lumOff val="40000"/>
                  </a:schemeClr>
                </a:solidFill>
                <a:effectLst/>
                <a:latin typeface="Georgia" panose="02040502050405020303" pitchFamily="18" charset="0"/>
              </a:rPr>
              <a:t> </a:t>
            </a:r>
            <a:endParaRPr lang="ru-RU" sz="2000" dirty="0">
              <a:solidFill>
                <a:schemeClr val="accent4">
                  <a:lumMod val="60000"/>
                  <a:lumOff val="40000"/>
                </a:schemeClr>
              </a:solidFill>
            </a:endParaRP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3470" y="2653265"/>
            <a:ext cx="3904706" cy="2077802"/>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2270" y="2653265"/>
            <a:ext cx="3749587" cy="2343492"/>
          </a:xfrm>
          <a:prstGeom prst="rect">
            <a:avLst/>
          </a:prstGeom>
        </p:spPr>
      </p:pic>
      <p:pic>
        <p:nvPicPr>
          <p:cNvPr id="3" name="Рисунок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77925" y="3853594"/>
            <a:ext cx="4404003" cy="2752502"/>
          </a:xfrm>
          <a:prstGeom prst="rect">
            <a:avLst/>
          </a:prstGeom>
        </p:spPr>
      </p:pic>
    </p:spTree>
    <p:extLst>
      <p:ext uri="{BB962C8B-B14F-4D97-AF65-F5344CB8AC3E}">
        <p14:creationId xmlns:p14="http://schemas.microsoft.com/office/powerpoint/2010/main" val="33677924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12192001" cy="6870698"/>
          </a:xfrm>
        </p:spPr>
      </p:pic>
      <p:sp>
        <p:nvSpPr>
          <p:cNvPr id="2" name="Заголовок 1"/>
          <p:cNvSpPr>
            <a:spLocks noGrp="1"/>
          </p:cNvSpPr>
          <p:nvPr>
            <p:ph type="title"/>
          </p:nvPr>
        </p:nvSpPr>
        <p:spPr>
          <a:xfrm>
            <a:off x="8231777" y="495753"/>
            <a:ext cx="2571206" cy="1325563"/>
          </a:xfrm>
        </p:spPr>
        <p:txBody>
          <a:bodyPr/>
          <a:lstStyle/>
          <a:p>
            <a:r>
              <a:rPr lang="ru-RU" i="1" kern="0" dirty="0">
                <a:latin typeface="Times New Roman"/>
              </a:rPr>
              <a:t>Магнит</a:t>
            </a:r>
            <a:endParaRPr lang="ru-RU" i="1" dirty="0"/>
          </a:p>
        </p:txBody>
      </p:sp>
      <p:sp>
        <p:nvSpPr>
          <p:cNvPr id="5" name="Прямоугольник 4"/>
          <p:cNvSpPr/>
          <p:nvPr/>
        </p:nvSpPr>
        <p:spPr>
          <a:xfrm>
            <a:off x="6975566" y="804417"/>
            <a:ext cx="4812029" cy="5139869"/>
          </a:xfrm>
          <a:prstGeom prst="rect">
            <a:avLst/>
          </a:prstGeom>
        </p:spPr>
        <p:txBody>
          <a:bodyPr wrap="square">
            <a:spAutoFit/>
          </a:bodyPr>
          <a:lstStyle/>
          <a:p>
            <a:endParaRPr lang="ru-RU" sz="2400" dirty="0"/>
          </a:p>
          <a:p>
            <a:endParaRPr lang="ru-RU" sz="2400" dirty="0"/>
          </a:p>
          <a:p>
            <a:pPr algn="ctr"/>
            <a:r>
              <a:rPr lang="ru-RU" sz="2800" i="1" dirty="0"/>
              <a:t>Как только мир узнал о магнитах, они постепенно стали находить применение в разных сферах жизни, полностью завоевав их все. В промышленности магниты и магнитные поля широко используются для разнообразных изобретений различных отраслей.</a:t>
            </a:r>
          </a:p>
        </p:txBody>
      </p:sp>
    </p:spTree>
    <p:extLst>
      <p:ext uri="{BB962C8B-B14F-4D97-AF65-F5344CB8AC3E}">
        <p14:creationId xmlns:p14="http://schemas.microsoft.com/office/powerpoint/2010/main" val="78061481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TotalTime>
  <Words>327</Words>
  <Application>Microsoft Office PowerPoint</Application>
  <PresentationFormat>Произвольный</PresentationFormat>
  <Paragraphs>69</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Физика в нашей жизни (Внеклассное мероприятие) </vt:lpstr>
      <vt:lpstr>Аннотация. В презентации  представлен вариант использования задач практического содержания при проведении внеклассных мероприятий по физике. Предлагается разработка внеклассного мероприятия для студентов 1-го курса с использованием практико-ориентировочных задач. </vt:lpstr>
      <vt:lpstr>Цели:  - формирование интереса к физике, технике; - развитие познавательных и творческих способностей учащихся; - осуществление межпредметных связей;  Задачи:  - выяснить, как физика влияет на жизнь человека и сможет ли современный человек прожить без ее применения; </vt:lpstr>
      <vt:lpstr>Применение постоянного тока с лечебной целью</vt:lpstr>
      <vt:lpstr>Электричество в живых организмах</vt:lpstr>
      <vt:lpstr>Методы диагностики</vt:lpstr>
      <vt:lpstr>Электромагни́тное поле — фундаментальное физическое поле, взаимодействующее с электрически заряженными телами, а также с телами, имеющими собственные дипольные и мультипольные электрические и магнитные моменты.</vt:lpstr>
      <vt:lpstr>Электрические явления в атмосфере</vt:lpstr>
      <vt:lpstr>Магнит</vt:lpstr>
      <vt:lpstr>Первый закон термодинамики</vt:lpstr>
      <vt:lpstr>Викторина  Конкурс «Загадка»  </vt:lpstr>
      <vt:lpstr>Конкурс «Объясни опыт»</vt:lpstr>
      <vt:lpstr>Заключение. Роль физики в развитии наук о природе чрезвычайно велика. Исследуя наиболее общие формы движения материи, именно физика создает основу для изучения разнообразных конкретных явлений и закономерностей, которые составляют предмет других естественных наук. Говоря о роли физики, выделим три основных момента. Во-первых, физика является для человека важнейшим источником знания об окружающем мире. Во-вторых, физика, не прерывно расширяя и многократно умножая возможности человека, обеспечивает его уверенное продвижения по  пути технического прогресса. В-третьих, физика вносит существенный вклад в развития духовного облика человека, формирует его мировоззрение, учит ориентироваться в шкале культурных ценностей. Поэтому можно говорить соответственно о научном, техническом и гуманитарном потенциалах физики. Эти три потенциала содержались в физике всегда. Но особенно ярко и весомо они проявились в физике ХХ столетия, что и предопределило ту исключительно важную роль, какую стала играть физика в современном мире.</vt:lpstr>
      <vt:lpstr> Литература Физика в литературе. [Электронный ресурс]. Лях В.П.Использование литературных материалов при обучении физике. Пёрышкин, А. В. Физика. 7 кл.: учебник для общеобразовательных учреждений. - М.: Дрофа, 2006. Пёрышкин, А. В. Физика. 8 кл.: Учебник для общеобразовательных учреждений. - М.: Дрофа.</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Физика в нашей жизни (Внеклассное мероприятие)</dc:title>
  <dc:creator>Пользователь Windows</dc:creator>
  <cp:lastModifiedBy>Пользователь</cp:lastModifiedBy>
  <cp:revision>23</cp:revision>
  <dcterms:created xsi:type="dcterms:W3CDTF">2020-05-15T12:32:15Z</dcterms:created>
  <dcterms:modified xsi:type="dcterms:W3CDTF">2022-10-10T14:52:33Z</dcterms:modified>
</cp:coreProperties>
</file>