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1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86D67-BC44-4BE4-ABFF-672024BF4B8C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047622-6641-4DDF-BC44-9480B923200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47622-6641-4DDF-BC44-9480B9232003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4D04-DCE0-46D1-9C76-575A758CB842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68B5-91F8-4D86-85CC-5F5E3DF4222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4D04-DCE0-46D1-9C76-575A758CB842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68B5-91F8-4D86-85CC-5F5E3DF422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4D04-DCE0-46D1-9C76-575A758CB842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68B5-91F8-4D86-85CC-5F5E3DF422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4D04-DCE0-46D1-9C76-575A758CB842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68B5-91F8-4D86-85CC-5F5E3DF422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4D04-DCE0-46D1-9C76-575A758CB842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68B5-91F8-4D86-85CC-5F5E3DF4222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4D04-DCE0-46D1-9C76-575A758CB842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68B5-91F8-4D86-85CC-5F5E3DF422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4D04-DCE0-46D1-9C76-575A758CB842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68B5-91F8-4D86-85CC-5F5E3DF422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4D04-DCE0-46D1-9C76-575A758CB842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68B5-91F8-4D86-85CC-5F5E3DF422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4D04-DCE0-46D1-9C76-575A758CB842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68B5-91F8-4D86-85CC-5F5E3DF422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4D04-DCE0-46D1-9C76-575A758CB842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68B5-91F8-4D86-85CC-5F5E3DF422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4D04-DCE0-46D1-9C76-575A758CB842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CE68B5-91F8-4D86-85CC-5F5E3DF4222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4524D04-DCE0-46D1-9C76-575A758CB842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CE68B5-91F8-4D86-85CC-5F5E3DF42223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emf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714356"/>
            <a:ext cx="7772400" cy="285752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Практико</a:t>
            </a:r>
            <a:r>
              <a:rPr lang="en-US" b="1" dirty="0" smtClean="0"/>
              <a:t>-</a:t>
            </a:r>
            <a:r>
              <a:rPr lang="ru-RU" b="1" dirty="0" smtClean="0"/>
              <a:t>ориентированные задачи в ОГЭ по математике 2022</a:t>
            </a:r>
            <a:r>
              <a:rPr lang="en-US" b="1" dirty="0" smtClean="0"/>
              <a:t> </a:t>
            </a:r>
            <a:r>
              <a:rPr lang="ru-RU" b="1" dirty="0" smtClean="0"/>
              <a:t>года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7554" y="5357826"/>
            <a:ext cx="5357850" cy="828684"/>
          </a:xfrm>
        </p:spPr>
        <p:txBody>
          <a:bodyPr>
            <a:normAutofit fontScale="85000" lnSpcReduction="10000"/>
          </a:bodyPr>
          <a:lstStyle/>
          <a:p>
            <a:pPr algn="r"/>
            <a:r>
              <a:rPr lang="ru-RU" dirty="0" smtClean="0"/>
              <a:t>Работу выполнила учитель математики МБОУ СОШ №2 г. </a:t>
            </a:r>
            <a:r>
              <a:rPr lang="ru-RU" dirty="0" err="1" smtClean="0"/>
              <a:t>Искитима</a:t>
            </a:r>
            <a:r>
              <a:rPr lang="ru-RU" dirty="0" smtClean="0"/>
              <a:t> Гарина Л.А.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142852"/>
            <a:ext cx="7633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</a:rPr>
              <a:t>ФИПИ</a:t>
            </a:r>
            <a:endParaRPr lang="ru-RU" sz="1400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57158" y="500042"/>
            <a:ext cx="857256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Абонент хочет приобрести новый смартфон. В трёх салонах сотовой связи этот смартфон продаётся в кредит (сначала делается первоначальный взнос,</a:t>
            </a:r>
            <a:r>
              <a:rPr kumimoji="0" lang="ru-RU" sz="11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потом ежемесячно в течение всего срока кредита вносятся платежи)</a:t>
            </a:r>
            <a:r>
              <a:rPr kumimoji="0" lang="ru-RU" sz="11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разных условиях. Условия приведены в таблице.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1142984"/>
          <a:ext cx="5786478" cy="994412"/>
        </p:xfrm>
        <a:graphic>
          <a:graphicData uri="http://schemas.openxmlformats.org/drawingml/2006/table">
            <a:tbl>
              <a:tblPr/>
              <a:tblGrid>
                <a:gridCol w="428628"/>
                <a:gridCol w="1143008"/>
                <a:gridCol w="1357322"/>
                <a:gridCol w="1214446"/>
                <a:gridCol w="1643074"/>
              </a:tblGrid>
              <a:tr h="285752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Салон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Стоимость смартфона (руб.)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Первоначальный</a:t>
                      </a:r>
                      <a:r>
                        <a:rPr lang="ru-RU" sz="9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взнос</a:t>
                      </a:r>
                      <a:r>
                        <a:rPr lang="ru-RU" sz="9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(% от</a:t>
                      </a:r>
                      <a:r>
                        <a:rPr lang="ru-RU" sz="10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стоимости</a:t>
                      </a: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Срок кредита (мес.)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Ежемесячный платёж (руб.)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76020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17 000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1250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76020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16 600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1200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76020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17 500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2600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6143636" y="1285860"/>
            <a:ext cx="2786050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Определите, в каком из салонов покупка смартфона с учётом полностью выплаченного кредита обойдётся дешевле. В ответ запишите эту сумму</a:t>
            </a:r>
            <a:r>
              <a:rPr kumimoji="0" lang="ru-RU" sz="11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рублях.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643182"/>
            <a:ext cx="800105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latin typeface="Arial" pitchFamily="34" charset="0"/>
                <a:cs typeface="Arial" pitchFamily="34" charset="0"/>
              </a:rPr>
              <a:t>Помимо мобильного интернета, абонент использует домашний </a:t>
            </a:r>
            <a:r>
              <a:rPr lang="ru-RU" sz="1100" dirty="0" smtClean="0">
                <a:latin typeface="Arial" pitchFamily="34" charset="0"/>
                <a:cs typeface="Arial" pitchFamily="34" charset="0"/>
              </a:rPr>
              <a:t>интернет от </a:t>
            </a:r>
            <a:r>
              <a:rPr lang="ru-RU" sz="1100" dirty="0">
                <a:latin typeface="Arial" pitchFamily="34" charset="0"/>
                <a:cs typeface="Arial" pitchFamily="34" charset="0"/>
              </a:rPr>
              <a:t>провайдера «Омега». Этот интернет-провайдер предлагает три тарифных плана. Условия приведены в таблице</a:t>
            </a:r>
            <a:r>
              <a:rPr lang="ru-RU" sz="1100" dirty="0"/>
              <a:t>.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85720" y="3214686"/>
          <a:ext cx="4476760" cy="765556"/>
        </p:xfrm>
        <a:graphic>
          <a:graphicData uri="http://schemas.openxmlformats.org/drawingml/2006/table">
            <a:tbl>
              <a:tblPr/>
              <a:tblGrid>
                <a:gridCol w="904860"/>
                <a:gridCol w="2000264"/>
                <a:gridCol w="1571636"/>
              </a:tblGrid>
              <a:tr h="159006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Тарифный план</a:t>
                      </a:r>
                      <a:endParaRPr lang="ru-RU" sz="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Абонентская плата</a:t>
                      </a:r>
                      <a:endParaRPr lang="ru-RU" sz="8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Плата за трафик</a:t>
                      </a:r>
                      <a:endParaRPr lang="ru-RU" sz="8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59006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«0»</a:t>
                      </a:r>
                      <a:endParaRPr lang="ru-RU" sz="8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Нет</a:t>
                      </a:r>
                      <a:endParaRPr lang="ru-RU" sz="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1,5 руб. за 1 Мб</a:t>
                      </a:r>
                      <a:endParaRPr lang="ru-RU" sz="8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59006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«200»</a:t>
                      </a:r>
                      <a:endParaRPr lang="ru-RU" sz="8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204 руб. за 200 Мб трафика в месяц</a:t>
                      </a:r>
                      <a:endParaRPr lang="ru-RU" sz="8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1,2 руб. за 1 Мб сверх 200 Мб</a:t>
                      </a:r>
                      <a:endParaRPr lang="ru-RU" sz="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59006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«700»</a:t>
                      </a:r>
                      <a:endParaRPr lang="ru-RU" sz="8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672 руб. за 700 Мб трафика в месяц</a:t>
                      </a:r>
                      <a:endParaRPr lang="ru-RU" sz="8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0,5 руб. за 1 Мб сверх 700 Мб</a:t>
                      </a:r>
                      <a:endParaRPr lang="ru-RU" sz="8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cxnSp>
        <p:nvCxnSpPr>
          <p:cNvPr id="15" name="Прямая соединительная линия 14"/>
          <p:cNvCxnSpPr/>
          <p:nvPr/>
        </p:nvCxnSpPr>
        <p:spPr>
          <a:xfrm>
            <a:off x="214282" y="2500306"/>
            <a:ext cx="264320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786314" y="3286124"/>
            <a:ext cx="421481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Абонент предполагает, что трафик составит 700 Мб в месяц, и выбирает наиболее дешёвый тарифный план. Сколько рублей должен будет заплатить абонент за месяц, если трафик действительно будет равен 700 Мб?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42844" y="4357694"/>
            <a:ext cx="264320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214282" y="4572008"/>
            <a:ext cx="8572560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Абонент решил купить новый смартфон. Стоимость смартфона составляет 17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000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рублей, но у абонента есть на покупку смартфона только 5000 рублей, которые он может внести в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качестве первоначального взноса, чтобы купить смартфон в кредит (сначала делается первоначальный взнос, а потом ежемесячно в течение всего срока кредита вносятся платежи). Три банка предложили абоненту кредит на разных условиях. Условия приведены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таблице.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285720" y="5572140"/>
          <a:ext cx="5000660" cy="778512"/>
        </p:xfrm>
        <a:graphic>
          <a:graphicData uri="http://schemas.openxmlformats.org/drawingml/2006/table">
            <a:tbl>
              <a:tblPr/>
              <a:tblGrid>
                <a:gridCol w="525384"/>
                <a:gridCol w="1760632"/>
                <a:gridCol w="1143008"/>
                <a:gridCol w="1571636"/>
              </a:tblGrid>
              <a:tr h="175128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Банк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Первоначальный взнос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Срок кредита (мес.)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Ежемесячный платёж (руб.)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75128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5000 руб.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1350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75128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20% от стоимости смартфона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2450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75128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35% от стоимости смартфона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2300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5286380" y="5500702"/>
            <a:ext cx="385762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Абонент оформил кредит в банке, в котором ему хватило денежных средств для первоначального взноса, затраты на покупку смартфона с учётом выплаченного кредита оказались наименьшими. В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ответе запишите сумму, выплаченную по истечении срока кредитования за смартфон, в рублях.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443782" cy="57152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Тарифы - электросчётчики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642918"/>
            <a:ext cx="5429288" cy="821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ОГЭ-2022,Математика, 36 вариантов, под редакцией И.В.Ященко</a:t>
            </a:r>
          </a:p>
          <a:p>
            <a:pPr>
              <a:lnSpc>
                <a:spcPct val="115000"/>
              </a:lnSpc>
            </a:pP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Изд-во "Национальное образование», Москва</a:t>
            </a:r>
            <a:endParaRPr lang="ru-RU" sz="1400" b="1" u="sng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00034" y="1357298"/>
            <a:ext cx="8358246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жилых домах установлены бытовые электросчётчики, которые фиксируют расход электроэнергии в киловатт-часах (кВт • ч). Учёт расхода электроэнергии может быть 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однотарифным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двухтарифным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или 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трёхтарифным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 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однотарифном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учёте стоимость 1 кВт • ч электроэнергии не меняется в течение суток. При 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двухтарифном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трёхтарифном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учёте она различна в зависимости от времени суток (сутки разбиты на периоды, называемые тарифными зонами).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таблице дана стоимость 1 кВт • ч электроэнергии в рублях в 2021 году.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71472" y="2643182"/>
          <a:ext cx="5859145" cy="2505710"/>
        </p:xfrm>
        <a:graphic>
          <a:graphicData uri="http://schemas.openxmlformats.org/drawingml/2006/table">
            <a:tbl>
              <a:tblPr/>
              <a:tblGrid>
                <a:gridCol w="3787775"/>
                <a:gridCol w="1031240"/>
                <a:gridCol w="1040130"/>
              </a:tblGrid>
              <a:tr h="431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 полугодие 2021 г.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II полугодие 2021 г.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559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Однотарифный учёт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5,47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5,66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5844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Двухтарифный учёт (распределение по двум тарифным зонам):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84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ночная зона Т2 (23:00-7:00)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2,13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2,32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584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дневная зона Т1 (7:00-23:00)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6,29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6,51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5844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Трёхтарифный учёт (распределение по трём тарифным зонам):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59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ночная зона Т2 (23:00-7:00)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2,13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2,32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628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полупиковая зона Т3 (10:00-17:00; 21:00-23:00)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5,47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5,66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пиковая зона Т1 (7:00-10:00; 17:00-21:00)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6,57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6,79</a:t>
                      </a:r>
                      <a:endParaRPr lang="ru-RU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428596" y="5286388"/>
            <a:ext cx="8001056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квартире у Николая Андреевича установлен 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трёхтарифный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счётчик, и в 2021 году Николай Андреевич оплачивал электроэнергию по 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трёхтарифному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учёту.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рисунке точками показан расход электроэнергии в квартире Николая Андреевича по тарифным зонам за каждый месяц 2021 года. Для наглядности точки соединены линиями.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5429288" cy="50010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Печь для бани (новый тип задач)</a:t>
            </a:r>
            <a:endParaRPr lang="ru-RU" sz="2400" dirty="0"/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57158" y="1142984"/>
            <a:ext cx="7786742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Хозяин дачного участка строит баню с парным отделением. Парное отделение имеет размеры: длина 3,5 м, ширина 2,2 м, высота 2 м. Окон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парном отделении нет, для доступа внутрь планируется дверь шириной 60 см, высота дверного проёма 1,8 м. Для прогрева парного отделения можно использовать электрическую или дровяную печь. В таблице представлены характеристики трёх печей.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642918"/>
            <a:ext cx="6635214" cy="5732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ФИПИ + ОГЭ-2022,Математика, 36 вариантов, под редакцией И.В.Ященко</a:t>
            </a:r>
          </a:p>
          <a:p>
            <a:pPr>
              <a:lnSpc>
                <a:spcPct val="115000"/>
              </a:lnSpc>
            </a:pP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Изд-во "Национальное образование», Москва</a:t>
            </a:r>
            <a:endParaRPr lang="ru-RU" sz="1400" b="1" u="sng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2000240"/>
          <a:ext cx="5943600" cy="1098233"/>
        </p:xfrm>
        <a:graphic>
          <a:graphicData uri="http://schemas.openxmlformats.org/drawingml/2006/table">
            <a:tbl>
              <a:tblPr/>
              <a:tblGrid>
                <a:gridCol w="990600"/>
                <a:gridCol w="1352550"/>
                <a:gridCol w="1800225"/>
                <a:gridCol w="723900"/>
                <a:gridCol w="107632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Номер печи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Тип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Объём помещения (куб. м)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Масса (кг)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Стоимость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(руб.)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дровяная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ru-RU" sz="13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MathJax_Mai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18 000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дровяная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ru-RU" sz="13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MathJax_Mai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19 500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электрическая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r>
                        <a:rPr lang="ru-RU" sz="13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MathJax_Mai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15,5</a:t>
                      </a:r>
                      <a:endParaRPr lang="ru-RU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15 000</a:t>
                      </a:r>
                      <a:endParaRPr lang="ru-RU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6429388" y="2071678"/>
            <a:ext cx="250033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установки дровяной печи дополнительных затрат не потребуется. Установка электрической печи потребует подведения специального кабеля, что обойдётся в 6500 руб.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285720" y="3143248"/>
            <a:ext cx="650085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 1.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Установите соответствие между массами и номерами печей.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Заполните таблицу, в бланк ответов перенесите последовательность трёх цифр без пробелов, запятых и других дополнительных символов.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786578" y="3286124"/>
          <a:ext cx="2214577" cy="642942"/>
        </p:xfrm>
        <a:graphic>
          <a:graphicData uri="http://schemas.openxmlformats.org/drawingml/2006/table">
            <a:tbl>
              <a:tblPr/>
              <a:tblGrid>
                <a:gridCol w="936937"/>
                <a:gridCol w="425880"/>
                <a:gridCol w="425880"/>
                <a:gridCol w="425880"/>
              </a:tblGrid>
              <a:tr h="321471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Масса (кг)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Номер печи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285720" y="3857628"/>
            <a:ext cx="871543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 2.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Найдите суммарную площадь стен парного отделения строящейся бани (без площади двери). Ответ</a:t>
            </a:r>
            <a:r>
              <a:rPr kumimoji="0" lang="ru-RU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дайте в квадратных метрах.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285720" y="4286256"/>
            <a:ext cx="885828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 3.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 сколько рублей обойдётся покупка электрической печи с установкой</a:t>
            </a:r>
            <a:r>
              <a:rPr kumimoji="0" lang="ru-RU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доставкой, если доставка печи до дачного участка будет стоить 800 рублей?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285688" y="4786322"/>
            <a:ext cx="88583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 4.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прошлом году печи, указанные в таблице, стоили дороже. На них были сделаны скидки: на печь номер 1 скидка составила 10%, на печь номер 2 — 35%, на печь номер 3 — 25%.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Сколько рублей стоила печь номер 1 в прошлом году?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285720" y="5500702"/>
            <a:ext cx="792961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 5.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Хозяин выбрал дровяную печь (рис. 1). Чертёж передней панели печи показан на рисунке 2.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33" name="Picture 9" descr="xs3qstsrc7827BA78296691374FBD1E6BCA1798FD_2_16125481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5372655"/>
            <a:ext cx="1785950" cy="1485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285720" y="5919281"/>
            <a:ext cx="650085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latin typeface="Arial" pitchFamily="34" charset="0"/>
                <a:cs typeface="Arial" pitchFamily="34" charset="0"/>
              </a:rPr>
              <a:t>Печь снабжена кожухом вокруг дверцы топки. Верхняя часть кожуха выполнена в виде арки, приваренной к передней стенке печки по дуге окружности с центром в середине нижней части кожуха (рис. 2).</a:t>
            </a:r>
            <a:br>
              <a:rPr lang="ru-RU" sz="1100" dirty="0">
                <a:latin typeface="Arial" pitchFamily="34" charset="0"/>
                <a:cs typeface="Arial" pitchFamily="34" charset="0"/>
              </a:rPr>
            </a:br>
            <a:r>
              <a:rPr lang="ru-RU" sz="1100" dirty="0">
                <a:latin typeface="Arial" pitchFamily="34" charset="0"/>
                <a:cs typeface="Arial" pitchFamily="34" charset="0"/>
              </a:rPr>
              <a:t>Для установки печки хозяину понадобилось узнать радиус закругления арки R. Размеры кожуха в сантиметрах показаны на рисунке. Найдите радиус закругления арки в сантиметрах.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500042"/>
            <a:ext cx="4972056" cy="56122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Печь для бани (старый тип задач)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285860"/>
            <a:ext cx="4572000" cy="82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ОГЭ-2022,Математика,50 вариантов, под редакцией И.В.Ященко. </a:t>
            </a:r>
          </a:p>
          <a:p>
            <a:pPr>
              <a:lnSpc>
                <a:spcPct val="115000"/>
              </a:lnSpc>
            </a:pP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Изд-во «Экзамен», Москва</a:t>
            </a:r>
            <a:endParaRPr lang="ru-RU" sz="1400" b="1" u="sng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214554"/>
            <a:ext cx="5013960" cy="3139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285728"/>
            <a:ext cx="24679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План местности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9256" y="857232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Шины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28860" y="3571876"/>
            <a:ext cx="1592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Квартиры</a:t>
            </a:r>
          </a:p>
        </p:txBody>
      </p:sp>
      <p:pic>
        <p:nvPicPr>
          <p:cNvPr id="7" name="Рисунок 6" descr="http://oge.fipi.ru/os/docs/DE0E276E497AB3784C3FC4CC20248DC0/docs/960A1305CAE8A0574CE894C301000117/xs3docsrc960A1305CAE8A0574CE894C301000117_1_1583231665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317182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785926"/>
            <a:ext cx="250033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857232"/>
            <a:ext cx="185738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4071942"/>
            <a:ext cx="4205301" cy="2486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0166" y="142852"/>
            <a:ext cx="1348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Террасы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3306" y="4143380"/>
            <a:ext cx="853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Зонт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15074" y="571480"/>
            <a:ext cx="1358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Теплица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786322"/>
            <a:ext cx="3730514" cy="171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4429132"/>
            <a:ext cx="2294119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571480"/>
            <a:ext cx="2714644" cy="180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1428736"/>
            <a:ext cx="32289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Ирина\Pictures\Новый рисунок (4)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4414" y="1857364"/>
            <a:ext cx="31337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428604"/>
            <a:ext cx="1757346" cy="77554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ОСАГО</a:t>
            </a:r>
            <a:endParaRPr lang="ru-RU" sz="24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571612"/>
            <a:ext cx="603547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183880" cy="105156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Сборники для подготовки к ОГЭ под редакцией И.В. Ященко</a:t>
            </a:r>
            <a:endParaRPr lang="ru-RU" sz="2400" dirty="0"/>
          </a:p>
        </p:txBody>
      </p:sp>
      <p:pic>
        <p:nvPicPr>
          <p:cNvPr id="4" name="Рисунок 3" descr="ОГЭ 2022, Математика, 50 вариантов, Типовые варианты, Ященко И.В., Высоцкий И.Р., Рослова Л.О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071678"/>
            <a:ext cx="221457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ОГЭ 2022 Математика. Типовые экзаменационные задания. 36 вариантов - Под. ред. Ященко И.В. cкачать в PD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071678"/>
            <a:ext cx="214314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Ященко И.В., Рослова Л.О., Кузнецова Л.В. &quot;ОГЭ Математика 3000 задач части1. Закрытый сегмент&quot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071678"/>
            <a:ext cx="257176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543956" cy="92871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Основные проверяемые требования</a:t>
            </a:r>
            <a:br>
              <a:rPr lang="ru-RU" sz="2400" dirty="0" smtClean="0"/>
            </a:br>
            <a:r>
              <a:rPr lang="ru-RU" sz="2400" dirty="0" smtClean="0"/>
              <a:t>(относящиеся к заданиям 1-5 из материалов ФИПИ)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857364"/>
            <a:ext cx="8072494" cy="292895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600" dirty="0" smtClean="0"/>
              <a:t>Учащиеся должны уметь:</a:t>
            </a:r>
          </a:p>
          <a:p>
            <a:r>
              <a:rPr lang="ru-RU" sz="2600" dirty="0" smtClean="0"/>
              <a:t>выполнять вычисления и преобразования</a:t>
            </a:r>
          </a:p>
          <a:p>
            <a:r>
              <a:rPr lang="ru-RU" sz="2600" dirty="0" smtClean="0"/>
              <a:t>использовать приобретённые знания и умения в практической деятельности и повседневной жизни</a:t>
            </a:r>
          </a:p>
          <a:p>
            <a:r>
              <a:rPr lang="ru-RU" sz="2600" dirty="0" smtClean="0"/>
              <a:t>строить и исследовать простейшие математические модели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229600" cy="5857916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р</a:t>
            </a:r>
            <a:r>
              <a:rPr lang="ru-RU" dirty="0" smtClean="0"/>
              <a:t>абота с графической информацией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/>
              <a:t>п</a:t>
            </a:r>
            <a:r>
              <a:rPr lang="ru-RU" dirty="0" smtClean="0"/>
              <a:t>рименение математических знаний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pPr>
              <a:buNone/>
            </a:pPr>
            <a:endParaRPr lang="ru-RU" dirty="0" smtClean="0"/>
          </a:p>
          <a:p>
            <a:r>
              <a:rPr lang="ru-RU" dirty="0"/>
              <a:t>у</a:t>
            </a:r>
            <a:r>
              <a:rPr lang="ru-RU" dirty="0" smtClean="0"/>
              <a:t>мение проводить логические рассуждения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85852" y="928670"/>
          <a:ext cx="5214974" cy="2214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4974"/>
              </a:tblGrid>
              <a:tr h="442916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план</a:t>
                      </a:r>
                      <a:endParaRPr lang="ru-RU" b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44291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              схема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44291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                            график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44291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                                              рисунок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44291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                                                                 таблица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42976" y="3929066"/>
          <a:ext cx="6000792" cy="13546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0792"/>
              </a:tblGrid>
              <a:tr h="428628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арифметические</a:t>
                      </a:r>
                      <a:endParaRPr lang="ru-RU" b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46301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                                алгебраические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46301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                                                                геометрические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Таблица сравнения практико-ориентированных задач  на ФИПИ ,сайте "Распечатай и реши"и в различных сборниках для подготовки к ОГЭ</a:t>
            </a:r>
            <a:endParaRPr lang="ru-RU" sz="2400" dirty="0"/>
          </a:p>
        </p:txBody>
      </p:sp>
      <p:graphicFrame>
        <p:nvGraphicFramePr>
          <p:cNvPr id="4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4" y="1500175"/>
          <a:ext cx="8715436" cy="50182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8859"/>
                <a:gridCol w="2178859"/>
                <a:gridCol w="2178859"/>
                <a:gridCol w="2178859"/>
              </a:tblGrid>
              <a:tr h="12678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Сайт "Распечатай и реши"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Е.А.Ширяева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ОГЭ-2022,Математика,50 вариантов, под редакцией И</a:t>
                      </a: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. В. Ященко</a:t>
                      </a:r>
                      <a:r>
                        <a:rPr lang="ru-RU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Изд-во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«Экзамен», Москва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ОГЭ-2022,Математика</a:t>
                      </a: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, 36 вариантов, под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редакцией И</a:t>
                      </a: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. В. Ященко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Изд-во </a:t>
                      </a: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«Национальное образование», Москва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ФИПИ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17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Листы бумаги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Листы бумаги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Листы бумаги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Листы бумаги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17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Участок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Участок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Участок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346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Тарифы - мобильный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интернет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Тарифы - мобильный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интернет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Тарифы </a:t>
                      </a: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- электросчётчики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Тарифы - мобильный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интернет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965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Печь для бани(новый тип задач)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Печь для бани(старый тип задач)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Печь для бани (новый тип задач)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Печь для бани(новый тип задач)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17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План местности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План местности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План местности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17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Шины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Шины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Шины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346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Квартира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Квартира (2 -х и 3-х комнатная)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Квартира (2-х комнатная)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Квартира(2-х комнатная)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17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Террасы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Террасы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17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Зонт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Зонт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17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Теплица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Теплица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17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ОСАГО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29444" cy="1143000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/>
              <a:t>Листы бумаги (задание 5)</a:t>
            </a:r>
            <a:endParaRPr lang="ru-RU" sz="2400" dirty="0"/>
          </a:p>
        </p:txBody>
      </p:sp>
      <p:pic>
        <p:nvPicPr>
          <p:cNvPr id="4" name="Рисунок 3" descr="http://oge.fipi.ru/os/docs/DE0E276E497AB3784C3FC4CC20248DC0/docs/1439B3EB4320B45C400E725E0DD5BC56/xs3docsrc738E2074EBE0970143D3904A8AEFC2D5_1_1581510677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30384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714744" y="1500174"/>
            <a:ext cx="5214958" cy="821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ОГЭ-2022,Математика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, 36 </a:t>
            </a: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вариантов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, под </a:t>
            </a: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редакцией И.В.Ященко</a:t>
            </a:r>
          </a:p>
          <a:p>
            <a:pPr>
              <a:lnSpc>
                <a:spcPct val="115000"/>
              </a:lnSpc>
            </a:pP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Изд-во 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"Национальное образование», Москва</a:t>
            </a:r>
            <a:endParaRPr lang="ru-RU" sz="1400" b="1" u="sng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3500438"/>
            <a:ext cx="5357850" cy="821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ОГЭ-2022,Математика,50 вариантов, под редакцией 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И.В.Ященко. </a:t>
            </a:r>
          </a:p>
          <a:p>
            <a:pPr>
              <a:lnSpc>
                <a:spcPct val="115000"/>
              </a:lnSpc>
            </a:pP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Изд-во «Экзамен», Москва</a:t>
            </a:r>
            <a:endParaRPr lang="ru-RU" sz="1400" b="1" u="sng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14744" y="2500306"/>
            <a:ext cx="507209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Размер (высота) типографского шрифта измеряется в пунктах. Один пункт равен 1/72 дюйма, то есть 0,3528 мм. Текст напечатан шрифтом высотой</a:t>
            </a:r>
            <a:br>
              <a:rPr lang="ru-RU" sz="11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12 пунктов на листе формата А4. Какой высоты нужен шрифт (в пунктах), чтобы текст был расположен на листе формата А3 таким же образом? Размер шрифта округляется до целого.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4500570"/>
            <a:ext cx="4572000" cy="6001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Бумагу формата А6 упаковали в пачки по 320 листов. Найдите массу пачки, если масса бумаги площади 1 кв. м равна 108</a:t>
            </a:r>
            <a:r>
              <a:rPr lang="ru-RU" sz="11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 </a:t>
            </a:r>
            <a:r>
              <a:rPr lang="ru-RU" sz="11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г. Ответ дайте в граммах.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628" y="4643446"/>
            <a:ext cx="7633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</a:rPr>
              <a:t>ФИПИ</a:t>
            </a:r>
            <a:endParaRPr lang="ru-RU" sz="1400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628" y="5000636"/>
            <a:ext cx="33575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На сайте ФИПИ представлены оба задания.</a:t>
            </a:r>
            <a:endParaRPr lang="ru-RU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7615262" cy="1143000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/>
              <a:t>Участок (задание 5)</a:t>
            </a:r>
            <a:endParaRPr lang="ru-RU" sz="2400" dirty="0"/>
          </a:p>
        </p:txBody>
      </p:sp>
      <p:pic>
        <p:nvPicPr>
          <p:cNvPr id="4" name="Рисунок 3" descr="http://oge.fipi.ru/os/docs/DE0E276E497AB3784C3FC4CC20248DC0/docs/08A14BA28AC38B3A49C3FA9DAA1064D7/xs3docsrc08A14BA28AC38B3A49C3FA9DAA1064D7_1_1585218107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421484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786314" y="1214422"/>
            <a:ext cx="4572000" cy="82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ОГЭ-2022,Математика,50 вариантов, под редакцией И.В.Ященко. </a:t>
            </a:r>
          </a:p>
          <a:p>
            <a:pPr>
              <a:lnSpc>
                <a:spcPct val="115000"/>
              </a:lnSpc>
            </a:pP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Изд-во «Экзамен», Москва</a:t>
            </a:r>
            <a:endParaRPr lang="ru-RU" sz="1400" b="1" u="sng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2143116"/>
            <a:ext cx="4572000" cy="161582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Хозяин участка планирует установить в жилом доме систему отопления.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 рассматривает два варианта: электрическое или газовое отопление. Цены на оборудование и стоимость его установки, данные о расходе газа, электроэнергии и их стоимости даны в таблице.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357654" y="4286256"/>
          <a:ext cx="4786346" cy="1651381"/>
        </p:xfrm>
        <a:graphic>
          <a:graphicData uri="http://schemas.openxmlformats.org/drawingml/2006/table">
            <a:tbl>
              <a:tblPr/>
              <a:tblGrid>
                <a:gridCol w="736815"/>
                <a:gridCol w="831126"/>
                <a:gridCol w="990279"/>
                <a:gridCol w="1043329"/>
                <a:gridCol w="1184797"/>
              </a:tblGrid>
              <a:tr h="642942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Нагреватель (котёл)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Прочее оборудование</a:t>
                      </a:r>
                      <a:b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 монтаж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</a:t>
                      </a: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расход газа/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</a:t>
                      </a: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9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потребл</a:t>
                      </a: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мощность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Стоимость газа/электроэнергии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482346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Газовое отопление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22 000 руб.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20 105 руб.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1,5 куб. м/ч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4,9 руб./куб. м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482346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Электр. отопление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19 000 руб.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16 000 руб.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4,9 кВт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4,4 руб./( </a:t>
                      </a:r>
                      <a:r>
                        <a:rPr lang="ru-RU" sz="9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Unicode MS"/>
                          <a:ea typeface="Calibri"/>
                          <a:cs typeface="Times New Roman"/>
                        </a:rPr>
                        <a:t>кВт</a:t>
                      </a:r>
                      <a:r>
                        <a:rPr lang="ru-RU" sz="10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mbria Math"/>
                          <a:ea typeface="Times New Roman"/>
                          <a:cs typeface="Cambria Math"/>
                        </a:rPr>
                        <a:t>⋅</a:t>
                      </a:r>
                      <a:r>
                        <a:rPr lang="ru-RU" sz="9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 Unicode MS"/>
                          <a:ea typeface="Calibri"/>
                          <a:cs typeface="Times New Roman"/>
                        </a:rPr>
                        <a:t>ч</a:t>
                      </a:r>
                      <a:r>
                        <a:rPr lang="ru-RU" sz="9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)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85720" y="2928934"/>
            <a:ext cx="7633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</a:rPr>
              <a:t>ФИПИ</a:t>
            </a:r>
            <a:endParaRPr lang="ru-RU" sz="1400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3214686"/>
            <a:ext cx="385765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Хозяин участка решил покрасить весь забор вокруг участка (только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внешней стороны) в зелёный цвет. Площадь забора равна 232 кв.</a:t>
            </a:r>
            <a:r>
              <a:rPr lang="ru-RU" sz="1100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м,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купить краску можно в одном из двух ближайших магазинов. Цена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характеристика краски и стоимость доставки заказа даны в таблице.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 сколько рублей обойдётся наиболее дешёвый вариант покупки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доставкой?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14282" y="5214950"/>
          <a:ext cx="3786214" cy="1214446"/>
        </p:xfrm>
        <a:graphic>
          <a:graphicData uri="http://schemas.openxmlformats.org/drawingml/2006/table">
            <a:tbl>
              <a:tblPr/>
              <a:tblGrid>
                <a:gridCol w="589072"/>
                <a:gridCol w="798098"/>
                <a:gridCol w="840854"/>
                <a:gridCol w="731589"/>
                <a:gridCol w="826601"/>
              </a:tblGrid>
              <a:tr h="642942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Номер магазина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Расход краски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Масса краски в одной банке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Стоимость одной банки краски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Стоимость доставки заказа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0,25 кг/кв. м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кг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2800 руб.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700 руб.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0,3 кг/кв. м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кг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2000 руб.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300 руб.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cxnSp>
        <p:nvCxnSpPr>
          <p:cNvPr id="14" name="Прямая соединительная линия 13"/>
          <p:cNvCxnSpPr/>
          <p:nvPr/>
        </p:nvCxnSpPr>
        <p:spPr>
          <a:xfrm rot="5400000">
            <a:off x="2143120" y="4786310"/>
            <a:ext cx="41433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4786314" y="3286124"/>
            <a:ext cx="4357686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Обдумав оба варианта, хозяин решил установить газовое отопление. Через сколько часов непрерывной работы отопления экономия от использования газа вместо электричества компенсирует разницу в стоимости покупки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установки газового и электрического оборудования?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5400000">
            <a:off x="2357434" y="6715136"/>
            <a:ext cx="2857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357422" y="6715148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2928926" y="6429396"/>
            <a:ext cx="1571636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214290"/>
            <a:ext cx="6657964" cy="571520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/>
              <a:t>Тарифы - мобильный интернет (задание 1)</a:t>
            </a:r>
            <a:endParaRPr lang="ru-RU" sz="2400" dirty="0"/>
          </a:p>
        </p:txBody>
      </p:sp>
      <p:pic>
        <p:nvPicPr>
          <p:cNvPr id="4" name="Рисунок 3" descr="http://oge.fipi.ru/os/docs/DE0E276E497AB3784C3FC4CC20248DC0/docs/E342CBB704A0B1EB45BD55BA9F6D673D/xs3docsrcF11B03C0C0F5A4F143C07E4B1019ADF8_1_1585221525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857232"/>
            <a:ext cx="3929090" cy="2359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357686" y="928670"/>
            <a:ext cx="4572000" cy="82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ОГЭ-2022,Математика,50 вариантов, под редакцией И.В.Ященко. </a:t>
            </a:r>
          </a:p>
          <a:p>
            <a:pPr>
              <a:lnSpc>
                <a:spcPct val="115000"/>
              </a:lnSpc>
            </a:pP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Изд-во «Экзамен», Москва</a:t>
            </a: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357686" y="1785926"/>
            <a:ext cx="4357718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Определите, какие месяцы соответствуют указанному в таблице количеству исходящих вызов.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Заполните таблицу, в бланк ответов перенесите числа, соответствующие номерам месяцев, без пробелов, запятых и других дополнительных символов (например, для месяцев май, январь, ноябрь, август в ответ нужно записать число 51118).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00629" y="2857496"/>
          <a:ext cx="3476628" cy="389256"/>
        </p:xfrm>
        <a:graphic>
          <a:graphicData uri="http://schemas.openxmlformats.org/drawingml/2006/table">
            <a:tbl>
              <a:tblPr/>
              <a:tblGrid>
                <a:gridCol w="1262050"/>
                <a:gridCol w="642942"/>
                <a:gridCol w="571504"/>
                <a:gridCol w="500066"/>
                <a:gridCol w="500066"/>
              </a:tblGrid>
              <a:tr h="182772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Исходящие вызовы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150 мин.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300 мин.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175 мин.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375 мин.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82772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Номер месяца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4357686" y="3571876"/>
            <a:ext cx="457203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Определите, какие месяцы соответствуют указанному в таблице трафику мобильного интернета.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Заполните таблицу, в бланк ответов перенесите числа, соответствующие номерам месяцев, без пробелов, запятых и других дополнительных символов (например, для месяцев май, январь, ноябрь, август в ответ нужно записать число 51118).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286380" y="4714884"/>
          <a:ext cx="3286148" cy="406400"/>
        </p:xfrm>
        <a:graphic>
          <a:graphicData uri="http://schemas.openxmlformats.org/drawingml/2006/table">
            <a:tbl>
              <a:tblPr/>
              <a:tblGrid>
                <a:gridCol w="1500198"/>
                <a:gridCol w="571504"/>
                <a:gridCol w="500066"/>
                <a:gridCol w="357190"/>
                <a:gridCol w="357190"/>
              </a:tblGrid>
              <a:tr h="203200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Мобильный интернет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3,25 ГБ</a:t>
                      </a:r>
                      <a:endParaRPr lang="ru-RU" sz="10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3,5 ГБ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ГБ</a:t>
                      </a:r>
                      <a:endParaRPr lang="ru-RU" sz="10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ГБ</a:t>
                      </a:r>
                      <a:endParaRPr lang="ru-RU" sz="10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Номер месяца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1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1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357158" y="3214686"/>
            <a:ext cx="7633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</a:rPr>
              <a:t>ФИПИ</a:t>
            </a:r>
            <a:endParaRPr lang="ru-RU" sz="1400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57158" y="3500438"/>
            <a:ext cx="36433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Пользуясь рисунком, поставьте в соответствие каждому из указанных периодов времени характеристику израсходованных минут и гигабайтов.</a:t>
            </a:r>
          </a:p>
        </p:txBody>
      </p:sp>
      <p:graphicFrame>
        <p:nvGraphicFramePr>
          <p:cNvPr id="35" name="Таблица 34"/>
          <p:cNvGraphicFramePr>
            <a:graphicFrameLocks noGrp="1"/>
          </p:cNvGraphicFramePr>
          <p:nvPr/>
        </p:nvGraphicFramePr>
        <p:xfrm>
          <a:off x="285720" y="4357694"/>
          <a:ext cx="1285884" cy="1266449"/>
        </p:xfrm>
        <a:graphic>
          <a:graphicData uri="http://schemas.openxmlformats.org/drawingml/2006/table">
            <a:tbl>
              <a:tblPr/>
              <a:tblGrid>
                <a:gridCol w="1285884"/>
              </a:tblGrid>
              <a:tr h="2401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u="sng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Периоды</a:t>
                      </a:r>
                      <a:endParaRPr lang="ru-RU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2598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</a:t>
                      </a:r>
                      <a:r>
                        <a:rPr lang="ru-RU" sz="11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март </a:t>
                      </a:r>
                      <a:r>
                        <a:rPr lang="ru-RU" sz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MathJax_Mai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апрель</a:t>
                      </a:r>
                      <a:endParaRPr lang="ru-RU" sz="105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793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</a:t>
                      </a:r>
                      <a:r>
                        <a:rPr lang="ru-RU" sz="11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апрель </a:t>
                      </a:r>
                      <a:r>
                        <a:rPr lang="ru-RU" sz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MathJax_Mai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май</a:t>
                      </a:r>
                      <a:endParaRPr lang="ru-RU" sz="105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793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</a:t>
                      </a:r>
                      <a:r>
                        <a:rPr lang="ru-RU" sz="11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июль </a:t>
                      </a:r>
                      <a:r>
                        <a:rPr lang="ru-RU" sz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MathJax_Mai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август</a:t>
                      </a:r>
                      <a:endParaRPr lang="ru-RU" sz="105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793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</a:t>
                      </a:r>
                      <a:r>
                        <a:rPr lang="ru-RU" sz="11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ноябрь </a:t>
                      </a:r>
                      <a:r>
                        <a:rPr lang="ru-RU" sz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MathJax_Main"/>
                          <a:ea typeface="Times New Roman"/>
                          <a:cs typeface="Times New Roman"/>
                        </a:rPr>
                        <a:t>–</a:t>
                      </a:r>
                      <a:r>
                        <a:rPr lang="ru-RU" sz="1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декабрь</a:t>
                      </a:r>
                      <a:endParaRPr lang="ru-RU" sz="105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" name="Таблица 35"/>
          <p:cNvGraphicFramePr>
            <a:graphicFrameLocks noGrp="1"/>
          </p:cNvGraphicFramePr>
          <p:nvPr/>
        </p:nvGraphicFramePr>
        <p:xfrm>
          <a:off x="1785918" y="4357694"/>
          <a:ext cx="2428892" cy="1921764"/>
        </p:xfrm>
        <a:graphic>
          <a:graphicData uri="http://schemas.openxmlformats.org/drawingml/2006/table">
            <a:tbl>
              <a:tblPr/>
              <a:tblGrid>
                <a:gridCol w="2428892"/>
              </a:tblGrid>
              <a:tr h="195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u="sng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Характеристики</a:t>
                      </a:r>
                      <a:endParaRPr lang="ru-RU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3975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</a:t>
                      </a:r>
                      <a:r>
                        <a:rPr lang="ru-RU" sz="11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расход минут увеличился, а расход гигабайтов уменьшился</a:t>
                      </a:r>
                      <a:endParaRPr lang="ru-RU" sz="105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3975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</a:t>
                      </a:r>
                      <a:r>
                        <a:rPr lang="ru-RU" sz="11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расход гигабайтов увеличился, а расход минут уменьшился</a:t>
                      </a:r>
                      <a:endParaRPr lang="ru-RU" sz="105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3975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</a:t>
                      </a:r>
                      <a:r>
                        <a:rPr lang="ru-RU" sz="11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расход минут увеличился и расход гигабайтов увеличился</a:t>
                      </a:r>
                      <a:endParaRPr lang="ru-RU" sz="105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3975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4)</a:t>
                      </a:r>
                      <a:r>
                        <a:rPr lang="ru-RU" sz="11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расход минут уменьшился и расход гигабайтов уменьшился</a:t>
                      </a:r>
                      <a:endParaRPr lang="ru-RU" sz="105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cxnSp>
        <p:nvCxnSpPr>
          <p:cNvPr id="39" name="Прямая соединительная линия 38"/>
          <p:cNvCxnSpPr/>
          <p:nvPr/>
        </p:nvCxnSpPr>
        <p:spPr>
          <a:xfrm rot="5400000">
            <a:off x="1428740" y="4000492"/>
            <a:ext cx="571501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3714744" y="3929066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3714744" y="3929066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V="1">
            <a:off x="4071934" y="3214686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4000496" y="4071942"/>
            <a:ext cx="357190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Тарифы - мобильный интернет (задание 5)</a:t>
            </a:r>
            <a:endParaRPr lang="ru-RU" sz="2400" dirty="0"/>
          </a:p>
        </p:txBody>
      </p:sp>
      <p:pic>
        <p:nvPicPr>
          <p:cNvPr id="4" name="Содержимое 3" descr="http://oge.fipi.ru/os/docs/DE0E276E497AB3784C3FC4CC20248DC0/docs/E342CBB704A0B1EB45BD55BA9F6D673D/xs3docsrcF11B03C0C0F5A4F143C07E4B1019ADF8_1_1585221525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28802"/>
            <a:ext cx="3681123" cy="2253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143372" y="1857364"/>
            <a:ext cx="4357718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конце 2019 года оператор связи предложил абоненту перейти на новый тариф, условия которого приведены в таблице.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43372" y="1071546"/>
            <a:ext cx="4572000" cy="82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ОГЭ-2022,Математика,50 вариантов, под редакцией И.В.Ященко. </a:t>
            </a:r>
          </a:p>
          <a:p>
            <a:pPr>
              <a:lnSpc>
                <a:spcPct val="115000"/>
              </a:lnSpc>
            </a:pP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Изд-во «Экзамен», Москва</a:t>
            </a: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14810" y="2500306"/>
          <a:ext cx="4000528" cy="2310243"/>
        </p:xfrm>
        <a:graphic>
          <a:graphicData uri="http://schemas.openxmlformats.org/drawingml/2006/table">
            <a:tbl>
              <a:tblPr/>
              <a:tblGrid>
                <a:gridCol w="2757971"/>
                <a:gridCol w="1242557"/>
              </a:tblGrid>
              <a:tr h="148961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Стоимость перехода на тариф</a:t>
                      </a:r>
                      <a:endParaRPr lang="ru-RU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 руб.</a:t>
                      </a:r>
                      <a:endParaRPr lang="ru-RU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48961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Абонентская плата в месяц</a:t>
                      </a:r>
                      <a:endParaRPr lang="ru-RU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460 руб.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48961">
                <a:tc gridSpan="2"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абонентскую плату включены пакеты:</a:t>
                      </a:r>
                      <a:endParaRPr lang="ru-RU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8961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пакет исходящих вызовов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400 минут</a:t>
                      </a:r>
                      <a:endParaRPr lang="ru-RU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48961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пакет мобильного интернета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ГБ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48961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пакет SMS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130 SMS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48961">
                <a:tc gridSpan="2"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После расходования пакетов:</a:t>
                      </a:r>
                      <a:endParaRPr lang="ru-RU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8961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входящие вызовы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 руб./мин.</a:t>
                      </a:r>
                      <a:endParaRPr lang="ru-RU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48961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исходящие вызовы*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руб./мин.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297923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мобильный интернет (пакет)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160 руб. за 0,5 ГБ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  <a:tr h="148961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SMS</a:t>
                      </a:r>
                      <a:endParaRPr lang="ru-RU" sz="110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руб./шт.</a:t>
                      </a:r>
                      <a:endParaRPr lang="ru-RU" sz="11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4143372" y="5000636"/>
            <a:ext cx="4643438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Абонент решает, перейти ли ему на новый тариф, посчитав, сколько бы он потратил на услуги связи за 2019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г., если бы пользовался им. Если получится меньше, чем он потратил фактически за 2019 г., то абонент примет решение сменить тариф.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Перейдёт ли абонент на новый тариф? В ответе запишите ежемесячную абонентскую плату по тарифу, который выберет абонент на 2020 год.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173</TotalTime>
  <Words>1597</Words>
  <Application>Microsoft Office PowerPoint</Application>
  <PresentationFormat>Экран (4:3)</PresentationFormat>
  <Paragraphs>339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Практико-ориентированные задачи в ОГЭ по математике 2022 года</vt:lpstr>
      <vt:lpstr>Сборники для подготовки к ОГЭ под редакцией И.В. Ященко</vt:lpstr>
      <vt:lpstr>Основные проверяемые требования (относящиеся к заданиям 1-5 из материалов ФИПИ)</vt:lpstr>
      <vt:lpstr>Слайд 4</vt:lpstr>
      <vt:lpstr>Таблица сравнения практико-ориентированных задач  на ФИПИ ,сайте "Распечатай и реши"и в различных сборниках для подготовки к ОГЭ</vt:lpstr>
      <vt:lpstr>Листы бумаги (задание 5)</vt:lpstr>
      <vt:lpstr>Участок (задание 5)</vt:lpstr>
      <vt:lpstr>Тарифы - мобильный интернет (задание 1)</vt:lpstr>
      <vt:lpstr>Тарифы - мобильный интернет (задание 5)</vt:lpstr>
      <vt:lpstr>Слайд 10</vt:lpstr>
      <vt:lpstr>Тарифы - электросчётчики</vt:lpstr>
      <vt:lpstr>Печь для бани (новый тип задач)</vt:lpstr>
      <vt:lpstr>Печь для бани (старый тип задач)</vt:lpstr>
      <vt:lpstr>Слайд 14</vt:lpstr>
      <vt:lpstr>Слайд 15</vt:lpstr>
      <vt:lpstr>ОСАГО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Практико-ориентированные задачи в ОГЭ по математике 2022 года</dc:title>
  <dc:creator>User01</dc:creator>
  <cp:lastModifiedBy>User01</cp:lastModifiedBy>
  <cp:revision>18</cp:revision>
  <dcterms:created xsi:type="dcterms:W3CDTF">2022-02-13T04:42:23Z</dcterms:created>
  <dcterms:modified xsi:type="dcterms:W3CDTF">2022-02-13T07:35:45Z</dcterms:modified>
</cp:coreProperties>
</file>