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0545" y="365125"/>
            <a:ext cx="5723255" cy="4772025"/>
          </a:xfrm>
        </p:spPr>
        <p:txBody>
          <a:bodyPr>
            <a:normAutofit/>
          </a:bodyPr>
          <a:p>
            <a:r>
              <a:rPr lang="ru-RU" altLang="en-US" sz="4890" b="1"/>
              <a:t>Как правильно писать?</a:t>
            </a:r>
            <a:br>
              <a:rPr lang="ru-RU" altLang="en-US" sz="4890" b="1"/>
            </a:br>
            <a:r>
              <a:rPr lang="ru-RU" altLang="en-US" sz="4890" b="1"/>
              <a:t>«Бальной» или «больной»</a:t>
            </a:r>
            <a:endParaRPr lang="ru-RU" altLang="en-US" sz="4890" b="1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7695" y="165735"/>
            <a:ext cx="4460875" cy="6527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/>
              <a:t>Ст</a:t>
            </a:r>
            <a:r>
              <a:rPr lang="en-US" u="sng"/>
              <a:t>о</a:t>
            </a:r>
            <a:r>
              <a:rPr lang="en-US"/>
              <a:t>лы - ст</a:t>
            </a:r>
            <a:r>
              <a:rPr lang="en-US" u="sng"/>
              <a:t>о</a:t>
            </a:r>
            <a:r>
              <a:rPr lang="en-US"/>
              <a:t>л</a:t>
            </a:r>
            <a:endParaRPr lang="en-US"/>
          </a:p>
          <a:p>
            <a:pPr marL="0" indent="0">
              <a:buNone/>
            </a:pPr>
            <a:r>
              <a:rPr lang="ru-RU" altLang="en-US" u="sng"/>
              <a:t>с</a:t>
            </a:r>
            <a:r>
              <a:rPr lang="en-US" u="sng"/>
              <a:t>а</a:t>
            </a:r>
            <a:r>
              <a:rPr lang="en-US"/>
              <a:t>ды - с</a:t>
            </a:r>
            <a:r>
              <a:rPr lang="en-US" u="sng"/>
              <a:t>а</a:t>
            </a:r>
            <a:r>
              <a:rPr lang="en-US"/>
              <a:t>д</a:t>
            </a:r>
            <a:endParaRPr lang="en-US"/>
          </a:p>
          <a:p>
            <a:pPr marL="0" indent="0">
              <a:buNone/>
            </a:pPr>
            <a:r>
              <a:rPr lang="ru-RU" altLang="en-US" u="sng"/>
              <a:t>р</a:t>
            </a:r>
            <a:r>
              <a:rPr lang="en-US" u="sng"/>
              <a:t>е</a:t>
            </a:r>
            <a:r>
              <a:rPr lang="en-US"/>
              <a:t>ка - р</a:t>
            </a:r>
            <a:r>
              <a:rPr lang="en-US" u="sng"/>
              <a:t>е</a:t>
            </a:r>
            <a:r>
              <a:rPr lang="en-US"/>
              <a:t>ки</a:t>
            </a:r>
            <a:endParaRPr lang="en-US"/>
          </a:p>
          <a:p>
            <a:pPr marL="0" indent="0">
              <a:buNone/>
            </a:pPr>
            <a:r>
              <a:rPr lang="ru-RU" altLang="en-US" u="sng"/>
              <a:t>д</a:t>
            </a:r>
            <a:r>
              <a:rPr lang="en-US" u="sng"/>
              <a:t>о</a:t>
            </a:r>
            <a:r>
              <a:rPr lang="en-US"/>
              <a:t>жди - д</a:t>
            </a:r>
            <a:r>
              <a:rPr lang="en-US" u="sng"/>
              <a:t>о</a:t>
            </a:r>
            <a:r>
              <a:rPr lang="en-US"/>
              <a:t>ждь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/>
              <a:t>З...ма, пришла, х...лодная.</a:t>
            </a:r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ru-RU" altLang="en-US"/>
              <a:t>Пришла х</a:t>
            </a:r>
            <a:r>
              <a:rPr lang="ru-RU" altLang="en-US" u="sng"/>
              <a:t>о</a:t>
            </a:r>
            <a:r>
              <a:rPr lang="ru-RU" altLang="en-US"/>
              <a:t>лодная (х</a:t>
            </a:r>
            <a:r>
              <a:rPr lang="ru-RU" altLang="en-US" u="sng"/>
              <a:t>о</a:t>
            </a:r>
            <a:r>
              <a:rPr lang="ru-RU" altLang="en-US"/>
              <a:t>лод) з</a:t>
            </a:r>
            <a:r>
              <a:rPr lang="ru-RU" altLang="en-US" u="sng"/>
              <a:t>и</a:t>
            </a:r>
            <a:r>
              <a:rPr lang="ru-RU" altLang="en-US"/>
              <a:t>ма (з</a:t>
            </a:r>
            <a:r>
              <a:rPr lang="ru-RU" altLang="en-US" u="sng"/>
              <a:t>и</a:t>
            </a:r>
            <a:r>
              <a:rPr lang="ru-RU" altLang="en-US"/>
              <a:t>мний).</a:t>
            </a:r>
            <a:endParaRPr lang="en-US"/>
          </a:p>
          <a:p>
            <a:pPr marL="0" indent="0">
              <a:buNone/>
            </a:pPr>
            <a:r>
              <a:rPr lang="ru-RU" altLang="en-US"/>
              <a:t> </a:t>
            </a:r>
            <a:endParaRPr lang="en-US"/>
          </a:p>
          <a:p>
            <a:pPr marL="0" indent="0">
              <a:buNone/>
            </a:pP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>
                <a:sym typeface="+mn-ea"/>
              </a:rPr>
              <a:t>Сн...г, белый, покрыл, к...вром, п...ля.</a:t>
            </a:r>
            <a:endParaRPr lang="en-US">
              <a:sym typeface="+mn-ea"/>
            </a:endParaRP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ru-RU" altLang="en-US">
                <a:sym typeface="+mn-ea"/>
              </a:rPr>
              <a:t>Белый сн</a:t>
            </a:r>
            <a:r>
              <a:rPr lang="ru-RU" altLang="en-US" u="sng">
                <a:sym typeface="+mn-ea"/>
              </a:rPr>
              <a:t>е</a:t>
            </a:r>
            <a:r>
              <a:rPr lang="ru-RU" altLang="en-US">
                <a:sym typeface="+mn-ea"/>
              </a:rPr>
              <a:t>г покрыл к</a:t>
            </a:r>
            <a:r>
              <a:rPr lang="ru-RU" altLang="en-US" u="sng">
                <a:sym typeface="+mn-ea"/>
              </a:rPr>
              <a:t>о</a:t>
            </a:r>
            <a:r>
              <a:rPr lang="ru-RU" altLang="en-US">
                <a:sym typeface="+mn-ea"/>
              </a:rPr>
              <a:t>вром (к</a:t>
            </a:r>
            <a:r>
              <a:rPr lang="ru-RU" altLang="en-US" u="sng">
                <a:sym typeface="+mn-ea"/>
              </a:rPr>
              <a:t>о</a:t>
            </a:r>
            <a:r>
              <a:rPr lang="ru-RU" altLang="en-US">
                <a:sym typeface="+mn-ea"/>
              </a:rPr>
              <a:t>врик) п</a:t>
            </a:r>
            <a:r>
              <a:rPr lang="ru-RU" altLang="en-US" u="sng">
                <a:sym typeface="+mn-ea"/>
              </a:rPr>
              <a:t>о</a:t>
            </a:r>
            <a:r>
              <a:rPr lang="ru-RU" altLang="en-US">
                <a:sym typeface="+mn-ea"/>
              </a:rPr>
              <a:t>ля (п</a:t>
            </a:r>
            <a:r>
              <a:rPr lang="ru-RU" altLang="en-US" u="sng">
                <a:sym typeface="+mn-ea"/>
              </a:rPr>
              <a:t>о</a:t>
            </a:r>
            <a:r>
              <a:rPr lang="ru-RU" altLang="en-US">
                <a:sym typeface="+mn-ea"/>
              </a:rPr>
              <a:t>ле).</a:t>
            </a:r>
            <a:endParaRPr lang="ru-RU" altLang="en-US"/>
          </a:p>
          <a:p>
            <a:pPr marL="0" indent="0"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0545" y="365125"/>
            <a:ext cx="5723255" cy="4772025"/>
          </a:xfrm>
        </p:spPr>
        <p:txBody>
          <a:bodyPr>
            <a:normAutofit/>
          </a:bodyPr>
          <a:p>
            <a:r>
              <a:rPr lang="ru-RU" altLang="en-US" sz="4890" b="1"/>
              <a:t> Б</a:t>
            </a:r>
            <a:r>
              <a:rPr lang="ru-RU" altLang="en-US" sz="4890" b="1" u="sng"/>
              <a:t>о</a:t>
            </a:r>
            <a:r>
              <a:rPr lang="ru-RU" altLang="en-US" sz="4890" b="1"/>
              <a:t>льной - б</a:t>
            </a:r>
            <a:r>
              <a:rPr lang="ru-RU" altLang="en-US" sz="4890" b="1" u="sng"/>
              <a:t>о</a:t>
            </a:r>
            <a:r>
              <a:rPr lang="ru-RU" altLang="en-US" sz="4890" b="1"/>
              <a:t>ль</a:t>
            </a:r>
            <a:endParaRPr lang="ru-RU" altLang="en-US" sz="4890" b="1"/>
          </a:p>
        </p:txBody>
      </p:sp>
      <p:pic>
        <p:nvPicPr>
          <p:cNvPr id="6" name="Content Placeholder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07695" y="165735"/>
            <a:ext cx="4460875" cy="65271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pPr marL="0" indent="0">
              <a:buNone/>
            </a:pPr>
            <a:r>
              <a:rPr lang="ru-RU" altLang="en-US" sz="3600" b="1"/>
              <a:t>Тема урока:</a:t>
            </a:r>
            <a:r>
              <a:rPr lang="ru-RU" altLang="en-US" sz="3600"/>
              <a:t> </a:t>
            </a:r>
            <a:r>
              <a:rPr lang="ru-RU" altLang="en-US" sz="3600" b="1"/>
              <a:t>«</a:t>
            </a:r>
            <a:r>
              <a:rPr lang="ru-RU" altLang="en-US" sz="3600"/>
              <a:t>Проверяемая безударная </a:t>
            </a:r>
            <a:endParaRPr lang="ru-RU" altLang="en-US" sz="3600"/>
          </a:p>
          <a:p>
            <a:pPr marL="0" indent="0">
              <a:buNone/>
            </a:pPr>
            <a:r>
              <a:rPr lang="ru-RU" altLang="en-US" sz="3600"/>
              <a:t>гласная в корне слова»</a:t>
            </a:r>
            <a:endParaRPr lang="ru-RU" altLang="en-US" sz="3600"/>
          </a:p>
          <a:p>
            <a:pPr marL="0" indent="0">
              <a:buNone/>
            </a:pPr>
            <a:endParaRPr lang="ru-RU" altLang="en-US" sz="3600"/>
          </a:p>
          <a:p>
            <a:pPr marL="0" indent="0">
              <a:buNone/>
            </a:pPr>
            <a:r>
              <a:rPr lang="ru-RU" altLang="en-US" sz="3600" b="1"/>
              <a:t>Цель урока:</a:t>
            </a:r>
            <a:endParaRPr lang="ru-RU" altLang="en-US" sz="3600" b="1"/>
          </a:p>
          <a:p>
            <a:pPr marL="0" indent="0">
              <a:buNone/>
            </a:pPr>
            <a:r>
              <a:rPr lang="ru-RU" altLang="en-US" sz="3600"/>
              <a:t>-закрепить умение распознавать слова </a:t>
            </a:r>
            <a:endParaRPr lang="ru-RU" altLang="en-US" sz="3600"/>
          </a:p>
          <a:p>
            <a:pPr marL="0" indent="0">
              <a:buNone/>
            </a:pPr>
            <a:r>
              <a:rPr lang="ru-RU" altLang="en-US" sz="3600"/>
              <a:t>с проверяемыми безударными гласными</a:t>
            </a:r>
            <a:endParaRPr lang="ru-RU" altLang="en-US" sz="3600"/>
          </a:p>
          <a:p>
            <a:pPr marL="0" indent="0">
              <a:buNone/>
            </a:pPr>
            <a:r>
              <a:rPr lang="ru-RU" altLang="en-US" sz="3600"/>
              <a:t>в корне слова и подбирать к ним проверочные слова.</a:t>
            </a:r>
            <a:endParaRPr lang="ru-RU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/>
              <a:t>В </a:t>
            </a:r>
            <a:r>
              <a:rPr lang="ru-RU" altLang="en-US"/>
              <a:t>  </a:t>
            </a:r>
            <a:r>
              <a:rPr lang="en-US"/>
              <a:t>л...су -</a:t>
            </a:r>
            <a:endParaRPr lang="en-US"/>
          </a:p>
          <a:p>
            <a:pPr marL="0" indent="0">
              <a:buNone/>
            </a:pPr>
            <a:r>
              <a:rPr lang="en-US"/>
              <a:t>л...са - </a:t>
            </a:r>
            <a:endParaRPr lang="en-US"/>
          </a:p>
          <a:p>
            <a:pPr marL="0" indent="0">
              <a:buNone/>
            </a:pPr>
            <a:r>
              <a:rPr lang="en-US"/>
              <a:t>с...стра -  </a:t>
            </a:r>
            <a:endParaRPr lang="en-US"/>
          </a:p>
          <a:p>
            <a:pPr marL="0" indent="0">
              <a:buNone/>
            </a:pPr>
            <a:r>
              <a:rPr lang="en-US"/>
              <a:t>в...дро - </a:t>
            </a:r>
            <a:endParaRPr lang="en-US"/>
          </a:p>
          <a:p>
            <a:pPr marL="0" indent="0">
              <a:buNone/>
            </a:pPr>
            <a:r>
              <a:rPr lang="en-US"/>
              <a:t>в...дичка - 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ru-RU" altLang="en-US"/>
              <a:t>В   л</a:t>
            </a:r>
            <a:r>
              <a:rPr lang="ru-RU" altLang="en-US" u="sng"/>
              <a:t>е</a:t>
            </a:r>
            <a:r>
              <a:rPr lang="ru-RU" altLang="en-US"/>
              <a:t>су - л</a:t>
            </a:r>
            <a:r>
              <a:rPr lang="ru-RU" altLang="en-US" u="sng"/>
              <a:t>е</a:t>
            </a:r>
            <a:r>
              <a:rPr lang="ru-RU" altLang="en-US"/>
              <a:t>с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л...са - 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л</a:t>
            </a:r>
            <a:r>
              <a:rPr lang="ru-RU" altLang="en-US" u="sng"/>
              <a:t>и</a:t>
            </a:r>
            <a:r>
              <a:rPr lang="ru-RU" altLang="en-US"/>
              <a:t>са - л</a:t>
            </a:r>
            <a:r>
              <a:rPr lang="ru-RU" altLang="en-US" u="sng"/>
              <a:t>и</a:t>
            </a:r>
            <a:r>
              <a:rPr lang="ru-RU" altLang="en-US"/>
              <a:t>с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с...стра -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с</a:t>
            </a:r>
            <a:r>
              <a:rPr lang="ru-RU" altLang="en-US" u="sng"/>
              <a:t>е</a:t>
            </a:r>
            <a:r>
              <a:rPr lang="ru-RU" altLang="en-US"/>
              <a:t>стра -с</a:t>
            </a:r>
            <a:r>
              <a:rPr lang="ru-RU" altLang="en-US" u="sng"/>
              <a:t>ё</a:t>
            </a:r>
            <a:r>
              <a:rPr lang="ru-RU" altLang="en-US"/>
              <a:t>стры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в...дро -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в</a:t>
            </a:r>
            <a:r>
              <a:rPr lang="ru-RU" altLang="en-US" u="sng"/>
              <a:t>е</a:t>
            </a:r>
            <a:r>
              <a:rPr lang="ru-RU" altLang="en-US"/>
              <a:t>дро - в</a:t>
            </a:r>
            <a:r>
              <a:rPr lang="ru-RU" altLang="en-US" u="sng"/>
              <a:t>ё</a:t>
            </a:r>
            <a:r>
              <a:rPr lang="ru-RU" altLang="en-US"/>
              <a:t>дра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в...дичка - 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в</a:t>
            </a:r>
            <a:r>
              <a:rPr lang="ru-RU" altLang="en-US" u="sng"/>
              <a:t>о</a:t>
            </a:r>
            <a:r>
              <a:rPr lang="ru-RU" altLang="en-US"/>
              <a:t>дичка - в</a:t>
            </a:r>
            <a:r>
              <a:rPr lang="ru-RU" altLang="en-US" u="sng"/>
              <a:t>о</a:t>
            </a:r>
            <a:r>
              <a:rPr lang="ru-RU" altLang="en-US"/>
              <a:t>дный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sz="4400"/>
              <a:t>1) собака</a:t>
            </a:r>
            <a:endParaRPr lang="en-US" sz="4400"/>
          </a:p>
          <a:p>
            <a:pPr marL="0" indent="0">
              <a:buNone/>
            </a:pPr>
            <a:r>
              <a:rPr lang="en-US" sz="4400"/>
              <a:t>2) глазок</a:t>
            </a:r>
            <a:endParaRPr lang="en-US" sz="4400"/>
          </a:p>
          <a:p>
            <a:pPr marL="0" indent="0">
              <a:buNone/>
            </a:pPr>
            <a:r>
              <a:rPr lang="en-US" sz="4400"/>
              <a:t>3) морской</a:t>
            </a:r>
            <a:endParaRPr lang="en-US" sz="4400"/>
          </a:p>
          <a:p>
            <a:pPr marL="0" indent="0">
              <a:buNone/>
            </a:pPr>
            <a:r>
              <a:rPr lang="en-US" sz="4400"/>
              <a:t>4) корова</a:t>
            </a:r>
            <a:endParaRPr lang="en-US" sz="4400"/>
          </a:p>
          <a:p>
            <a:pPr marL="0" indent="0">
              <a:buNone/>
            </a:pPr>
            <a:r>
              <a:rPr lang="en-US" sz="4400"/>
              <a:t>5) солить</a:t>
            </a:r>
            <a:endParaRPr lang="en-US" sz="4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/>
              <a:t>Д..жди —...</a:t>
            </a:r>
            <a:endParaRPr lang="en-US"/>
          </a:p>
          <a:p>
            <a:pPr marL="0" indent="0">
              <a:buNone/>
            </a:pPr>
            <a:r>
              <a:rPr lang="en-US"/>
              <a:t>гр..чи —...</a:t>
            </a:r>
            <a:endParaRPr lang="en-US"/>
          </a:p>
          <a:p>
            <a:pPr marL="0" indent="0">
              <a:buNone/>
            </a:pPr>
            <a:r>
              <a:rPr lang="en-US"/>
              <a:t>х..лода —...</a:t>
            </a:r>
            <a:endParaRPr lang="en-US"/>
          </a:p>
          <a:p>
            <a:pPr marL="0" indent="0">
              <a:buNone/>
            </a:pPr>
            <a:r>
              <a:rPr lang="en-US"/>
              <a:t>ш..рфы —...</a:t>
            </a:r>
            <a:endParaRPr lang="en-US"/>
          </a:p>
          <a:p>
            <a:pPr marL="0" indent="0">
              <a:buNone/>
            </a:pPr>
            <a:r>
              <a:rPr lang="en-US"/>
              <a:t>л..сты —...</a:t>
            </a:r>
            <a:endParaRPr lang="en-US"/>
          </a:p>
          <a:p>
            <a:pPr marL="0" indent="0">
              <a:buNone/>
            </a:pPr>
            <a:r>
              <a:rPr lang="en-US"/>
              <a:t>сл..ва —...</a:t>
            </a:r>
            <a:endParaRPr lang="en-US"/>
          </a:p>
          <a:p>
            <a:pPr marL="0" indent="0">
              <a:buNone/>
            </a:pPr>
            <a:r>
              <a:rPr lang="en-US"/>
              <a:t>б..бры - ...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/>
              <a:t>Дожди -дождь</a:t>
            </a:r>
            <a:endParaRPr lang="en-US"/>
          </a:p>
          <a:p>
            <a:pPr marL="0" indent="0">
              <a:buNone/>
            </a:pPr>
            <a:r>
              <a:rPr lang="ru-RU" altLang="en-US"/>
              <a:t>г</a:t>
            </a:r>
            <a:r>
              <a:rPr lang="en-US"/>
              <a:t>рачи - грач</a:t>
            </a:r>
            <a:endParaRPr lang="en-US"/>
          </a:p>
          <a:p>
            <a:pPr marL="0" indent="0">
              <a:buNone/>
            </a:pPr>
            <a:r>
              <a:rPr lang="ru-RU" altLang="en-US"/>
              <a:t>х</a:t>
            </a:r>
            <a:r>
              <a:rPr lang="en-US"/>
              <a:t>олода - холод</a:t>
            </a:r>
            <a:endParaRPr lang="en-US"/>
          </a:p>
          <a:p>
            <a:pPr marL="0" indent="0">
              <a:buNone/>
            </a:pPr>
            <a:r>
              <a:rPr lang="ru-RU" altLang="en-US"/>
              <a:t>ш</a:t>
            </a:r>
            <a:r>
              <a:rPr lang="en-US"/>
              <a:t>арфы - шарф</a:t>
            </a:r>
            <a:endParaRPr lang="en-US"/>
          </a:p>
          <a:p>
            <a:pPr marL="0" indent="0">
              <a:buNone/>
            </a:pPr>
            <a:r>
              <a:rPr lang="ru-RU" altLang="en-US"/>
              <a:t>л</a:t>
            </a:r>
            <a:r>
              <a:rPr lang="en-US"/>
              <a:t>исты - лист</a:t>
            </a:r>
            <a:endParaRPr lang="en-US"/>
          </a:p>
          <a:p>
            <a:pPr marL="0" indent="0">
              <a:buNone/>
            </a:pPr>
            <a:r>
              <a:rPr lang="ru-RU" altLang="en-US"/>
              <a:t>с</a:t>
            </a:r>
            <a:r>
              <a:rPr lang="en-US"/>
              <a:t>лова -слово</a:t>
            </a:r>
            <a:endParaRPr lang="en-US"/>
          </a:p>
          <a:p>
            <a:pPr marL="0" indent="0">
              <a:buNone/>
            </a:pPr>
            <a:r>
              <a:rPr lang="ru-RU" altLang="en-US"/>
              <a:t>б</a:t>
            </a:r>
            <a:r>
              <a:rPr lang="en-US"/>
              <a:t>обры - бобр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/>
              <a:t>Ст...лы -</a:t>
            </a:r>
            <a:endParaRPr lang="en-US"/>
          </a:p>
          <a:p>
            <a:pPr marL="0" indent="0">
              <a:buNone/>
            </a:pPr>
            <a:r>
              <a:rPr lang="en-US"/>
              <a:t>с...ды -</a:t>
            </a:r>
            <a:endParaRPr lang="en-US"/>
          </a:p>
          <a:p>
            <a:pPr marL="0" indent="0">
              <a:buNone/>
            </a:pPr>
            <a:r>
              <a:rPr lang="en-US"/>
              <a:t>р...ка -</a:t>
            </a:r>
            <a:endParaRPr lang="en-US"/>
          </a:p>
          <a:p>
            <a:pPr marL="0" indent="0">
              <a:buNone/>
            </a:pPr>
            <a:r>
              <a:rPr lang="en-US"/>
              <a:t>д...жди -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856</Words>
  <Application>WPS Presentation</Application>
  <PresentationFormat>Widescreen</PresentationFormat>
  <Paragraphs>71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SimSun</vt:lpstr>
      <vt:lpstr>Wingdings</vt:lpstr>
      <vt:lpstr>Arial Unicode MS</vt:lpstr>
      <vt:lpstr>Calibri Light</vt:lpstr>
      <vt:lpstr>Calibri</vt:lpstr>
      <vt:lpstr>Microsoft YaHei</vt:lpstr>
      <vt:lpstr>Office Theme</vt:lpstr>
      <vt:lpstr>PowerPoint 演示文稿</vt:lpstr>
      <vt:lpstr>Как правильно писать? «Бальной» или «больной»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правильно писать? «Бальной» или «больной»</dc:title>
  <dc:creator/>
  <cp:lastModifiedBy>User</cp:lastModifiedBy>
  <cp:revision>1</cp:revision>
  <dcterms:created xsi:type="dcterms:W3CDTF">2021-01-31T16:48:13Z</dcterms:created>
  <dcterms:modified xsi:type="dcterms:W3CDTF">2021-01-31T16:48:13Z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1033-11.2.0.9967</vt:lpwstr>
  </property>
</Properties>
</file>