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0" r:id="rId3"/>
    <p:sldId id="258" r:id="rId4"/>
    <p:sldId id="265" r:id="rId5"/>
    <p:sldId id="271" r:id="rId6"/>
    <p:sldId id="257" r:id="rId7"/>
    <p:sldId id="266" r:id="rId8"/>
    <p:sldId id="267" r:id="rId9"/>
    <p:sldId id="268" r:id="rId10"/>
    <p:sldId id="269" r:id="rId11"/>
    <p:sldId id="272" r:id="rId12"/>
    <p:sldId id="274" r:id="rId13"/>
    <p:sldId id="27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presProps" Target="pres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32A0B2-EA4A-BACD-637A-30A19C8F27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3551DD-B8A4-9F22-29D9-BB9E27F4B1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A550AC-3B4F-16F9-6ABF-972040DD16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085452-417E-42C9-9EA9-B1695B78C3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9737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874266-4444-9D45-DA79-FD4BE93786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AEC6D24-E60B-1C79-69EC-AB1E683D5F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5CFCA25-273D-5E07-273E-0F79567183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D9CB1A-5693-4284-A947-F05D6B4D75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493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2EAA87-38F6-DB04-94B8-D3D1C2590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420A4D4-8CE3-6708-FFA2-27583F111E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E87E01-105F-F68D-33DD-325BAD3C6A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7776F8-7668-441E-B8E0-98CC04081F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8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B64160-930B-FAED-1812-9F8A0F6341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1164A2-6F7D-0A81-B091-4EECB331F8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79FBC-5632-11DE-D13E-74C25ACE38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D6E0C-3178-4E74-AF40-12B982D977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47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D352343-D857-E712-7ED6-62DA3A3C4A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E35B436-038C-4037-0750-70B8E19139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193BF35-B718-702B-DCBA-DC3EE1410F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86D90B-5823-4474-A86D-30697E5241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71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686A47E-31B5-994D-40FD-9F820CF4A3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8A8CCB3-8DC8-E224-62C6-1EB7E27DF9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289E6F7-0858-EBA5-92D5-7923AB4604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A263DD-B7A2-47CC-B55E-07606CBE59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794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7F41F32-1DA6-4A52-AA2A-9F7B8E8E77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0330AE4E-43F6-25AB-E7B4-7EB3B4931F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1F7D41C-8DC7-7BB2-124A-402B7B3801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824CCD-961E-4EA9-B184-265CC1FF2D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8534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493875F-367A-A648-8F24-BBF4C24672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E635FF-24F5-3F30-3961-C2C40AEAA1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147653-7C77-2624-25D9-6D35E28709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AB5CD1-8A16-4E6F-B81C-4752402440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8137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077361-873A-3CF2-2F82-2ABA8F9B1D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D9F943-DDDE-53D9-FEDF-028BF83923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3BFEC02-5F79-A81F-0A2E-86ABE25601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0D86A9-1DC8-49C6-A696-458CEC7A76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82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C321F9-FDE5-0855-6861-CC1A7D839F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01727A-A0A3-D21D-E924-6D80382116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D10E00-B4DF-3B94-1FF8-957D3F5AE4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17173E-0AE2-4019-86EB-CB0F9027AA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681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image" Target="../media/image1.jpeg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E1BF134-644D-870C-7663-AB7EACEF74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4687CA0-AB3B-B546-94F4-E6E49F6222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  <a:endParaRPr lang="en-US" altLang="en-US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9CEDBD8-159F-A24B-7BE2-C219315FA25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FCECDAD-843B-BD05-D0C5-6EB4258F7CF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CA08411-B869-2037-42A8-A26C7781716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182497-99DE-49F4-A2BC-A68A07A62C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1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1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 /><Relationship Id="rId1" Type="http://schemas.openxmlformats.org/officeDocument/2006/relationships/slideLayout" Target="../slideLayouts/slideLayout6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 /><Relationship Id="rId2" Type="http://schemas.openxmlformats.org/officeDocument/2006/relationships/image" Target="../media/image4.gif" /><Relationship Id="rId1" Type="http://schemas.openxmlformats.org/officeDocument/2006/relationships/slideLayout" Target="../slideLayouts/slideLayout1.xml" /><Relationship Id="rId4" Type="http://schemas.openxmlformats.org/officeDocument/2006/relationships/image" Target="../media/image6.gif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1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6F5EA95C-8B32-7AD9-DF78-CBF9DA570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-315913"/>
            <a:ext cx="8229600" cy="1143001"/>
          </a:xfrm>
        </p:spPr>
        <p:txBody>
          <a:bodyPr/>
          <a:lstStyle/>
          <a:p>
            <a:pPr eaLnBrk="1" hangingPunct="1"/>
            <a:endParaRPr lang="ru-RU" altLang="en-US"/>
          </a:p>
        </p:txBody>
      </p:sp>
      <p:sp>
        <p:nvSpPr>
          <p:cNvPr id="2051" name="Содержимое 2">
            <a:extLst>
              <a:ext uri="{FF2B5EF4-FFF2-40B4-BE49-F238E27FC236}">
                <a16:creationId xmlns:a16="http://schemas.microsoft.com/office/drawing/2014/main" id="{39AC4944-CA9F-86E1-554C-97F8B71C7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5492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en-US" sz="4800" b="1"/>
              <a:t>Виды предложений по эмоциональной окраске.</a:t>
            </a:r>
          </a:p>
          <a:p>
            <a:pPr algn="ctr" eaLnBrk="1" hangingPunct="1">
              <a:buFontTx/>
              <a:buNone/>
            </a:pPr>
            <a:endParaRPr lang="ru-RU" altLang="en-US"/>
          </a:p>
          <a:p>
            <a:pPr eaLnBrk="1" hangingPunct="1">
              <a:buFontTx/>
              <a:buNone/>
            </a:pPr>
            <a:endParaRPr lang="ru-RU" altLang="en-US"/>
          </a:p>
        </p:txBody>
      </p:sp>
      <p:pic>
        <p:nvPicPr>
          <p:cNvPr id="2052" name="Picture 5">
            <a:extLst>
              <a:ext uri="{FF2B5EF4-FFF2-40B4-BE49-F238E27FC236}">
                <a16:creationId xmlns:a16="http://schemas.microsoft.com/office/drawing/2014/main" id="{ABF30449-3473-8A26-F627-0EF4B063B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49500"/>
            <a:ext cx="5976938" cy="403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FF16F24D-F442-9D29-104B-983B2433A9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4000" b="1"/>
              <a:t>Составление предложения</a:t>
            </a:r>
            <a:br>
              <a:rPr lang="ru-RU" altLang="en-US" sz="4000" b="1"/>
            </a:br>
            <a:r>
              <a:rPr lang="ru-RU" altLang="en-US" sz="4000" b="1"/>
              <a:t>(работа в парах)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92761F58-D4A6-2E48-5B35-F34F2FBCBD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en-US"/>
              <a:t>         </a:t>
            </a:r>
            <a:r>
              <a:rPr lang="ru-RU" altLang="en-US" sz="3600" b="1" i="1"/>
              <a:t>В, листьев, шуршание, тишине, слышится, жёлтых.</a:t>
            </a:r>
          </a:p>
          <a:p>
            <a:pPr>
              <a:buFontTx/>
              <a:buNone/>
            </a:pPr>
            <a:endParaRPr lang="ru-RU" altLang="en-US" sz="3600" b="1" i="1"/>
          </a:p>
          <a:p>
            <a:pPr>
              <a:buFontTx/>
              <a:buNone/>
            </a:pPr>
            <a:r>
              <a:rPr lang="ru-RU" altLang="en-US" sz="3600" b="1" i="1"/>
              <a:t>- </a:t>
            </a:r>
            <a:r>
              <a:rPr lang="ru-RU" altLang="en-US" sz="2800" i="1"/>
              <a:t>Выполните синтаксический разбор.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D04167DD-5083-6796-D883-F9135570E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149725"/>
            <a:ext cx="3960813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6A8E33B-4BBD-B9C5-9D6F-B366DCABA9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3600" b="1"/>
              <a:t>Домашнее задание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4E0123A0-A01F-6D74-D0C2-F528D434D7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en-US"/>
              <a:t>  </a:t>
            </a:r>
            <a:r>
              <a:rPr lang="ru-RU" altLang="en-US" sz="3600" b="1">
                <a:solidFill>
                  <a:srgbClr val="006600"/>
                </a:solidFill>
              </a:rPr>
              <a:t>§30, упр. 151</a:t>
            </a:r>
            <a:r>
              <a:rPr lang="ru-RU" altLang="en-US"/>
              <a:t> </a:t>
            </a:r>
          </a:p>
          <a:p>
            <a:pPr>
              <a:buFontTx/>
              <a:buNone/>
            </a:pPr>
            <a:endParaRPr lang="ru-RU" altLang="en-US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1058B2AE-0E3C-BC60-3AAA-3C4753434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492375"/>
            <a:ext cx="561657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5">
            <a:extLst>
              <a:ext uri="{FF2B5EF4-FFF2-40B4-BE49-F238E27FC236}">
                <a16:creationId xmlns:a16="http://schemas.microsoft.com/office/drawing/2014/main" id="{A58FD1BC-81F4-3ABD-45DA-06210F0D7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196975"/>
            <a:ext cx="1746250" cy="187166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13315" name="AutoShape 6">
            <a:extLst>
              <a:ext uri="{FF2B5EF4-FFF2-40B4-BE49-F238E27FC236}">
                <a16:creationId xmlns:a16="http://schemas.microsoft.com/office/drawing/2014/main" id="{68F44BC9-CB47-CFEB-A404-EB484E6AC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1268413"/>
            <a:ext cx="1706563" cy="1800225"/>
          </a:xfrm>
          <a:prstGeom prst="smileyFace">
            <a:avLst>
              <a:gd name="adj" fmla="val -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13316" name="AutoShape 7">
            <a:extLst>
              <a:ext uri="{FF2B5EF4-FFF2-40B4-BE49-F238E27FC236}">
                <a16:creationId xmlns:a16="http://schemas.microsoft.com/office/drawing/2014/main" id="{8F630E7F-724D-0823-0CBF-C646D496ED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1214438"/>
            <a:ext cx="1714500" cy="1857375"/>
          </a:xfrm>
          <a:prstGeom prst="smileyFace">
            <a:avLst>
              <a:gd name="adj" fmla="val 4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en-US"/>
          </a:p>
        </p:txBody>
      </p:sp>
      <p:sp>
        <p:nvSpPr>
          <p:cNvPr id="13317" name="WordArt 6">
            <a:extLst>
              <a:ext uri="{FF2B5EF4-FFF2-40B4-BE49-F238E27FC236}">
                <a16:creationId xmlns:a16="http://schemas.microsoft.com/office/drawing/2014/main" id="{FC6AD4B0-1AAD-DD02-8F89-F483423E725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31913" y="4076700"/>
            <a:ext cx="6192837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az-Cyrl-AZ" i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смайлик, соответствующий </a:t>
            </a:r>
          </a:p>
          <a:p>
            <a:r>
              <a:rPr lang="az-Cyrl-AZ" i="1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99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твоему  настроению. </a:t>
            </a:r>
            <a:endParaRPr lang="en-US" i="1" kern="10">
              <a:ln w="9525">
                <a:solidFill>
                  <a:srgbClr val="003300"/>
                </a:solidFill>
                <a:round/>
                <a:headEnd/>
                <a:tailEnd/>
              </a:ln>
              <a:solidFill>
                <a:srgbClr val="339966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5">
            <a:extLst>
              <a:ext uri="{FF2B5EF4-FFF2-40B4-BE49-F238E27FC236}">
                <a16:creationId xmlns:a16="http://schemas.microsoft.com/office/drawing/2014/main" id="{3A9568CC-D8C2-5E38-E641-8068B1C655B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00163" y="1700213"/>
            <a:ext cx="6584950" cy="1204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cs typeface="Arial" panose="020B0604020202020204" pitchFamily="34" charset="0"/>
              </a:rPr>
              <a:t>Спасибо за вашу работу!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4339" name="Picture 5" descr="Entertainment-02">
            <a:extLst>
              <a:ext uri="{FF2B5EF4-FFF2-40B4-BE49-F238E27FC236}">
                <a16:creationId xmlns:a16="http://schemas.microsoft.com/office/drawing/2014/main" id="{7E9966F1-2755-3AA8-6243-1D12394DF8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292600"/>
            <a:ext cx="2233613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EC2081D-8247-8450-4788-2995901817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sz="3200" b="1"/>
              <a:t>Словарно-орфографическая работа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B290C1C-F143-207B-1616-A1EB3D363D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en-US" sz="2800"/>
              <a:t>   </a:t>
            </a:r>
            <a:r>
              <a:rPr lang="ru-RU" altLang="en-US" sz="2800" b="1" i="1"/>
              <a:t>Славная осень! Здоровый, ядрёный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Воздух усталые силы б…дрит;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Лё… неокрепший на реч(?)ке студёной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Словно как тающий сахар лежит;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Около леса, как в мя…кой постели,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Выспат(?)ся можно — покой и простор! —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Лист…я поблёкнуть ещё (не)успели, </a:t>
            </a:r>
          </a:p>
          <a:p>
            <a:pPr>
              <a:lnSpc>
                <a:spcPct val="80000"/>
              </a:lnSpc>
            </a:pPr>
            <a:r>
              <a:rPr lang="ru-RU" altLang="en-US" sz="2800" b="1" i="1"/>
              <a:t>Жёлты и свежи лежат, как к…вёр.</a:t>
            </a:r>
          </a:p>
          <a:p>
            <a:pPr>
              <a:lnSpc>
                <a:spcPct val="80000"/>
              </a:lnSpc>
            </a:pPr>
            <a:endParaRPr lang="ru-RU" altLang="en-US" sz="2800" b="1" i="1"/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en-US" sz="2800" b="1" i="1"/>
              <a:t> </a:t>
            </a:r>
            <a:r>
              <a:rPr lang="ru-RU" altLang="en-US" sz="1800" b="1" i="1"/>
              <a:t>- Назовите автора стихотворения. </a:t>
            </a:r>
            <a:r>
              <a:rPr lang="ru-RU" altLang="en-US" sz="2800" b="1" i="1"/>
              <a:t>      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8AEAEFB-935F-0632-41D4-871081F45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Виды предложений по цели высказывания</a:t>
            </a:r>
          </a:p>
        </p:txBody>
      </p:sp>
      <p:sp>
        <p:nvSpPr>
          <p:cNvPr id="5" name="Содержимое 4">
            <a:extLst>
              <a:ext uri="{FF2B5EF4-FFF2-40B4-BE49-F238E27FC236}">
                <a16:creationId xmlns:a16="http://schemas.microsoft.com/office/drawing/2014/main" id="{EFB1CD54-0C7C-4C5B-8ADF-F134A0DDD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1428750"/>
            <a:ext cx="8929687" cy="469741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ru-RU" dirty="0"/>
          </a:p>
          <a:p>
            <a:pPr eaLnBrk="1" hangingPunct="1">
              <a:buFontTx/>
              <a:buNone/>
              <a:defRPr/>
            </a:pPr>
            <a:endParaRPr lang="ru-RU" dirty="0"/>
          </a:p>
          <a:p>
            <a:pPr eaLnBrk="1" hangingPunct="1">
              <a:buFontTx/>
              <a:buNone/>
              <a:defRPr/>
            </a:pPr>
            <a:endParaRPr lang="ru-RU" dirty="0"/>
          </a:p>
          <a:p>
            <a:pPr eaLnBrk="1" hangingPunct="1">
              <a:buFontTx/>
              <a:buNone/>
              <a:defRPr/>
            </a:pPr>
            <a:r>
              <a:rPr lang="ru-RU" sz="2800" b="1" i="1" dirty="0">
                <a:solidFill>
                  <a:schemeClr val="bg1">
                    <a:lumMod val="25000"/>
                  </a:schemeClr>
                </a:solidFill>
              </a:rPr>
              <a:t>повествовательные</a:t>
            </a:r>
            <a:r>
              <a:rPr lang="ru-RU" sz="2800" b="1" dirty="0">
                <a:solidFill>
                  <a:schemeClr val="bg1">
                    <a:lumMod val="25000"/>
                  </a:schemeClr>
                </a:solidFill>
              </a:rPr>
              <a:t>                  </a:t>
            </a:r>
            <a:r>
              <a:rPr lang="ru-RU" sz="2800" b="1" i="1" dirty="0">
                <a:solidFill>
                  <a:schemeClr val="bg1">
                    <a:lumMod val="25000"/>
                  </a:schemeClr>
                </a:solidFill>
              </a:rPr>
              <a:t>побудительные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>
                <a:solidFill>
                  <a:schemeClr val="bg1">
                    <a:lumMod val="25000"/>
                  </a:schemeClr>
                </a:solidFill>
              </a:rPr>
              <a:t>    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sz="2800" b="1" i="1" dirty="0">
                <a:solidFill>
                  <a:schemeClr val="bg1">
                    <a:lumMod val="25000"/>
                  </a:schemeClr>
                </a:solidFill>
              </a:rPr>
              <a:t>                             вопросительные</a:t>
            </a:r>
          </a:p>
        </p:txBody>
      </p:sp>
      <p:sp>
        <p:nvSpPr>
          <p:cNvPr id="6" name="Стрелка вниз 5">
            <a:extLst>
              <a:ext uri="{FF2B5EF4-FFF2-40B4-BE49-F238E27FC236}">
                <a16:creationId xmlns:a16="http://schemas.microsoft.com/office/drawing/2014/main" id="{2656B98A-F7F9-60E4-150D-076FD7FDD97B}"/>
              </a:ext>
            </a:extLst>
          </p:cNvPr>
          <p:cNvSpPr/>
          <p:nvPr/>
        </p:nvSpPr>
        <p:spPr>
          <a:xfrm rot="1964194">
            <a:off x="1414463" y="1482725"/>
            <a:ext cx="812800" cy="1743075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>
            <a:extLst>
              <a:ext uri="{FF2B5EF4-FFF2-40B4-BE49-F238E27FC236}">
                <a16:creationId xmlns:a16="http://schemas.microsoft.com/office/drawing/2014/main" id="{74AAA15D-311E-1CD4-DE16-B970168B7D9F}"/>
              </a:ext>
            </a:extLst>
          </p:cNvPr>
          <p:cNvSpPr/>
          <p:nvPr/>
        </p:nvSpPr>
        <p:spPr>
          <a:xfrm>
            <a:off x="4286250" y="1500188"/>
            <a:ext cx="785813" cy="2571750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27DB3019-D211-D3D2-5CBC-C27D61C6E766}"/>
              </a:ext>
            </a:extLst>
          </p:cNvPr>
          <p:cNvSpPr/>
          <p:nvPr/>
        </p:nvSpPr>
        <p:spPr>
          <a:xfrm rot="19382380">
            <a:off x="6526213" y="1420813"/>
            <a:ext cx="828675" cy="1711325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8276343-EACB-2266-7E64-1A045847A1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3600"/>
              <a:t>Определение вида предложений по цели высказывания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3DB34E2-84B4-91ED-DD61-E7DBCA8507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en-US" b="1" i="1"/>
              <a:t>Вы ходили в лес?</a:t>
            </a:r>
          </a:p>
          <a:p>
            <a:r>
              <a:rPr lang="ru-RU" altLang="en-US" b="1" i="1"/>
              <a:t>Кленовые листья повисли на нитках осенней паутины.</a:t>
            </a:r>
          </a:p>
          <a:p>
            <a:r>
              <a:rPr lang="ru-RU" altLang="en-US" b="1" i="1"/>
              <a:t>Берегите природу.</a:t>
            </a:r>
          </a:p>
          <a:p>
            <a:endParaRPr lang="ru-RU" altLang="en-US" b="1" i="1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5A5AF170-F235-301D-DA74-E77FDD7C2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976688"/>
            <a:ext cx="4321175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EA0CD6D-668F-BCAA-16FD-6C60C76A70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3600" b="1"/>
              <a:t>Физ.минутка</a:t>
            </a:r>
          </a:p>
        </p:txBody>
      </p:sp>
      <p:pic>
        <p:nvPicPr>
          <p:cNvPr id="28676" name="Picture 4" descr="J0318096">
            <a:extLst>
              <a:ext uri="{FF2B5EF4-FFF2-40B4-BE49-F238E27FC236}">
                <a16:creationId xmlns:a16="http://schemas.microsoft.com/office/drawing/2014/main" id="{14DF7B01-36C8-070B-899D-9B851FED87CD}"/>
              </a:ext>
            </a:extLst>
          </p:cNvPr>
          <p:cNvPicPr>
            <a:picLocks noGrp="1" noChangeAspect="1" noChangeArrowheads="1" noCrop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205038"/>
            <a:ext cx="4319588" cy="3168650"/>
          </a:xfrm>
          <a:noFill/>
        </p:spPr>
      </p:pic>
      <p:pic>
        <p:nvPicPr>
          <p:cNvPr id="2" name="Picture 2" descr="C:\Documents and Settings\Татьяна\Local Settings\Temporary Internet Files\Content.IE5\3HRRVJ2K\j0303461[2].gif">
            <a:extLst>
              <a:ext uri="{FF2B5EF4-FFF2-40B4-BE49-F238E27FC236}">
                <a16:creationId xmlns:a16="http://schemas.microsoft.com/office/drawing/2014/main" id="{8B38F969-20AE-AD19-4472-23629B0F0B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8713787" cy="505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J0295178">
            <a:extLst>
              <a:ext uri="{FF2B5EF4-FFF2-40B4-BE49-F238E27FC236}">
                <a16:creationId xmlns:a16="http://schemas.microsoft.com/office/drawing/2014/main" id="{C30415F4-247A-9AA7-18CF-0E3A7ECE9D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8280400" cy="474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8AF6EA4-2FF3-6083-CDF7-B3A5C58F6E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>
                <a:solidFill>
                  <a:schemeClr val="bg1">
                    <a:lumMod val="10000"/>
                  </a:schemeClr>
                </a:solidFill>
              </a:rPr>
              <a:t>Виды предложений по эмоциональной окраске</a:t>
            </a:r>
          </a:p>
        </p:txBody>
      </p:sp>
      <p:sp>
        <p:nvSpPr>
          <p:cNvPr id="8" name="Содержимое 7">
            <a:extLst>
              <a:ext uri="{FF2B5EF4-FFF2-40B4-BE49-F238E27FC236}">
                <a16:creationId xmlns:a16="http://schemas.microsoft.com/office/drawing/2014/main" id="{AF3721AB-0792-3D28-E182-71F049FCD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00200"/>
            <a:ext cx="8929688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altLang="en-US" b="1" i="1"/>
          </a:p>
          <a:p>
            <a:pPr eaLnBrk="1" hangingPunct="1">
              <a:buFontTx/>
              <a:buNone/>
            </a:pPr>
            <a:endParaRPr lang="ru-RU" altLang="en-US" b="1" i="1"/>
          </a:p>
          <a:p>
            <a:pPr eaLnBrk="1" hangingPunct="1">
              <a:buFontTx/>
              <a:buNone/>
            </a:pPr>
            <a:endParaRPr lang="ru-RU" altLang="en-US" b="1" i="1"/>
          </a:p>
          <a:p>
            <a:pPr eaLnBrk="1" hangingPunct="1">
              <a:buFontTx/>
              <a:buNone/>
            </a:pPr>
            <a:r>
              <a:rPr lang="ru-RU" altLang="en-US" b="1">
                <a:solidFill>
                  <a:srgbClr val="4C5615"/>
                </a:solidFill>
              </a:rPr>
              <a:t>восклицательные     невосклицательные</a:t>
            </a:r>
          </a:p>
          <a:p>
            <a:pPr eaLnBrk="1" hangingPunct="1">
              <a:buFontTx/>
              <a:buNone/>
            </a:pPr>
            <a:endParaRPr lang="ru-RU" altLang="en-US" b="1" i="1">
              <a:solidFill>
                <a:srgbClr val="4C5615"/>
              </a:solidFill>
            </a:endParaRPr>
          </a:p>
          <a:p>
            <a:pPr eaLnBrk="1" hangingPunct="1">
              <a:buFontTx/>
              <a:buNone/>
            </a:pPr>
            <a:r>
              <a:rPr lang="ru-RU" altLang="en-US" b="1" i="1">
                <a:solidFill>
                  <a:srgbClr val="4C5615"/>
                </a:solidFill>
              </a:rPr>
              <a:t>Наступила осень!        Наступила осень.</a:t>
            </a:r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E7457EA3-1D93-6960-0C17-65038FE8150D}"/>
              </a:ext>
            </a:extLst>
          </p:cNvPr>
          <p:cNvSpPr/>
          <p:nvPr/>
        </p:nvSpPr>
        <p:spPr>
          <a:xfrm rot="2368423">
            <a:off x="2141538" y="1835150"/>
            <a:ext cx="762000" cy="1690688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>
            <a:extLst>
              <a:ext uri="{FF2B5EF4-FFF2-40B4-BE49-F238E27FC236}">
                <a16:creationId xmlns:a16="http://schemas.microsoft.com/office/drawing/2014/main" id="{3077622B-A9F5-91F0-4306-797F99DD571F}"/>
              </a:ext>
            </a:extLst>
          </p:cNvPr>
          <p:cNvSpPr/>
          <p:nvPr/>
        </p:nvSpPr>
        <p:spPr>
          <a:xfrm rot="19384771">
            <a:off x="5613400" y="1854200"/>
            <a:ext cx="754063" cy="1581150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7C2A428-A806-EED2-6AB1-0A1E6D2673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3600" b="1"/>
              <a:t>Работа по интерактивной таблице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74FF427D-DA57-F9B7-4A20-867FB0F88F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4F341B-E96A-976E-0BA4-1F4F2F9C15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3600" b="1"/>
              <a:t>Цифровой диктант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C493D01-0BD5-0C6F-2584-CF020B59FC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en-US"/>
              <a:t> 1- восклицательное, 2 –невосклицательное</a:t>
            </a:r>
          </a:p>
          <a:p>
            <a:pPr>
              <a:buFontTx/>
              <a:buNone/>
            </a:pPr>
            <a:endParaRPr lang="ru-RU" altLang="en-US"/>
          </a:p>
          <a:p>
            <a:pPr>
              <a:buFontTx/>
              <a:buNone/>
            </a:pPr>
            <a:r>
              <a:rPr lang="ru-RU" altLang="en-US"/>
              <a:t>     </a:t>
            </a:r>
            <a:r>
              <a:rPr lang="ru-RU" altLang="en-US" i="1"/>
              <a:t>Какая хорошая погода! Я люблю гулять осенью по лесу. Хорошо  и легко дышится в лесу!  Собирайся на прогулку.</a:t>
            </a:r>
          </a:p>
        </p:txBody>
      </p:sp>
      <p:pic>
        <p:nvPicPr>
          <p:cNvPr id="9220" name="Picture 6">
            <a:extLst>
              <a:ext uri="{FF2B5EF4-FFF2-40B4-BE49-F238E27FC236}">
                <a16:creationId xmlns:a16="http://schemas.microsoft.com/office/drawing/2014/main" id="{3FC9213B-9513-734F-C33F-C9B594124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292600"/>
            <a:ext cx="38163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A4D73F5-2151-7228-90BA-CBDDC1C1C7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sz="4000" b="1"/>
              <a:t>Выполнение упр. 149 с комментированием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A99B321D-C25E-B9C0-3DB0-2D39AAF212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зеленый">
  <a:themeElements>
    <a:clrScheme name="Тема Office 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5B6B00"/>
      </a:hlink>
      <a:folHlink>
        <a:srgbClr val="595F25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зеленый</Template>
  <TotalTime>327</TotalTime>
  <Words>201</Words>
  <Application>Microsoft Office PowerPoint</Application>
  <PresentationFormat>Экран (4:3)</PresentationFormat>
  <Paragraphs>46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зеленый</vt:lpstr>
      <vt:lpstr>Презентация PowerPoint</vt:lpstr>
      <vt:lpstr>Словарно-орфографическая работа</vt:lpstr>
      <vt:lpstr>Виды предложений по цели высказывания</vt:lpstr>
      <vt:lpstr>Определение вида предложений по цели высказывания</vt:lpstr>
      <vt:lpstr>Физ.минутка</vt:lpstr>
      <vt:lpstr>Виды предложений по эмоциональной окраске</vt:lpstr>
      <vt:lpstr>Работа по интерактивной таблице</vt:lpstr>
      <vt:lpstr>Цифровой диктант</vt:lpstr>
      <vt:lpstr>Выполнение упр. 149 с комментированием</vt:lpstr>
      <vt:lpstr>Составление предложения (работа в парах)</vt:lpstr>
      <vt:lpstr>Домашнее задание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elalg@mail.ru</cp:lastModifiedBy>
  <cp:revision>34</cp:revision>
  <dcterms:created xsi:type="dcterms:W3CDTF">2009-12-18T18:38:21Z</dcterms:created>
  <dcterms:modified xsi:type="dcterms:W3CDTF">2023-02-04T18:43:06Z</dcterms:modified>
</cp:coreProperties>
</file>