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0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917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288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521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3215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2385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399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4513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6840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70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955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25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946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73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819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412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882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802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47CC7-8885-452B-AD09-34B6A9D87C6D}" type="datetimeFigureOut">
              <a:rPr lang="ru-RU" smtClean="0"/>
              <a:t>03.12.2021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7CC18-8C78-48B5-829F-E11887DAA2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9357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2DC00D-6EFE-4265-AF64-A353757EB994}"/>
              </a:ext>
            </a:extLst>
          </p:cNvPr>
          <p:cNvSpPr txBox="1"/>
          <p:nvPr/>
        </p:nvSpPr>
        <p:spPr>
          <a:xfrm>
            <a:off x="1171853" y="1218970"/>
            <a:ext cx="998737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000" dirty="0"/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«Мартеновский способ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производства стали»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671F45-559E-4880-B852-F4FD71FE538E}"/>
              </a:ext>
            </a:extLst>
          </p:cNvPr>
          <p:cNvSpPr txBox="1"/>
          <p:nvPr/>
        </p:nvSpPr>
        <p:spPr>
          <a:xfrm>
            <a:off x="8701781" y="4623367"/>
            <a:ext cx="2457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Сагутдинова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Анна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ЗФ 301-109-6-1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Проверил: Шерстобитов Юрий Валерьевич</a:t>
            </a:r>
          </a:p>
        </p:txBody>
      </p:sp>
    </p:spTree>
    <p:extLst>
      <p:ext uri="{BB962C8B-B14F-4D97-AF65-F5344CB8AC3E}">
        <p14:creationId xmlns:p14="http://schemas.microsoft.com/office/powerpoint/2010/main" val="17636048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FE74D37-34D6-4680-A609-720B37C420CA}"/>
              </a:ext>
            </a:extLst>
          </p:cNvPr>
          <p:cNvSpPr txBox="1"/>
          <p:nvPr/>
        </p:nvSpPr>
        <p:spPr>
          <a:xfrm>
            <a:off x="609600" y="738359"/>
            <a:ext cx="13982702" cy="5750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Заводы, использовавшие мартеновские печи: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-Таганрогский металлургический завод — мартеновское производство прекращено в октябре 2013 г.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-Челябинский трубопрокатный завод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-Череповецкий металлургический комбинат — остановлен в 2011 г.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-Чусовской металлургический завод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-Ижевский металлургический завод (ОАО «Ижсталь»)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-Омутнинский металлургический завод (ЗАО «ОМЗ»)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-Челябинский металлургический комбинат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-Металлургический комбинат «Запорожсталь»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-«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Интерпайп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НТЗ» --выведены из эксплуатации в 2011 году и др.</a:t>
            </a:r>
          </a:p>
        </p:txBody>
      </p:sp>
    </p:spTree>
    <p:extLst>
      <p:ext uri="{BB962C8B-B14F-4D97-AF65-F5344CB8AC3E}">
        <p14:creationId xmlns:p14="http://schemas.microsoft.com/office/powerpoint/2010/main" val="3116234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C5497D9-E7E0-4EB3-8A30-B4992E191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718099"/>
            <a:ext cx="8610600" cy="572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33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8E8647-1647-4435-83BE-3C34C54058FA}"/>
              </a:ext>
            </a:extLst>
          </p:cNvPr>
          <p:cNvSpPr txBox="1"/>
          <p:nvPr/>
        </p:nvSpPr>
        <p:spPr>
          <a:xfrm>
            <a:off x="3371850" y="2367171"/>
            <a:ext cx="68770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r>
              <a:rPr lang="ru-RU" sz="6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97472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A29F54-8931-45BF-BC65-A3D07F39D4C4}"/>
              </a:ext>
            </a:extLst>
          </p:cNvPr>
          <p:cNvSpPr txBox="1"/>
          <p:nvPr/>
        </p:nvSpPr>
        <p:spPr>
          <a:xfrm>
            <a:off x="495300" y="1720840"/>
            <a:ext cx="11201400" cy="4457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Началом осуществления мартеновского процесса считается 1864 г., когда П. Мартен провел на одном из французских заводов первую плавку. </a:t>
            </a:r>
          </a:p>
          <a:p>
            <a:pPr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Мартеновский процесс ведут на поду пламенной отражательной печи, снабженной регенераторами. В печь загружают шихту, чугун, лом и другие компоненты, которая под воздействием факела сжигаемого топлива плавится. После расплавления в ванну вводят различные добавки с тем, чтобы получить металл нужного состава. Затем готовый металл выпускают в ковш и разливают.</a:t>
            </a:r>
          </a:p>
        </p:txBody>
      </p:sp>
    </p:spTree>
    <p:extLst>
      <p:ext uri="{BB962C8B-B14F-4D97-AF65-F5344CB8AC3E}">
        <p14:creationId xmlns:p14="http://schemas.microsoft.com/office/powerpoint/2010/main" val="137952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466485-9EC7-4A10-837E-7A4B2F519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3C9462C-3482-4506-A8D3-DAAC3849C01D}"/>
              </a:ext>
            </a:extLst>
          </p:cNvPr>
          <p:cNvSpPr txBox="1"/>
          <p:nvPr/>
        </p:nvSpPr>
        <p:spPr>
          <a:xfrm>
            <a:off x="704850" y="3619500"/>
            <a:ext cx="111633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Мартеновская печь имеет рабочее плавильное пространство, ограниченное снизу подиной, сверху сводом, а с боков передней и задней стенками. Подина имеет форму ванны с откосами по направлению к стенкам печи. Футеровка печи может быть основной или кислой. Если в процессе плавки в шлаке преобладают основные окислы, процесс называют основным мартеновским процессом, а если кислые шлаки, процесс называют кислым. Основную мартеновскую печь футеруют магнезитовым кирпичом, а кислую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динасовым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кирпичом.</a:t>
            </a:r>
          </a:p>
        </p:txBody>
      </p:sp>
    </p:spTree>
    <p:extLst>
      <p:ext uri="{BB962C8B-B14F-4D97-AF65-F5344CB8AC3E}">
        <p14:creationId xmlns:p14="http://schemas.microsoft.com/office/powerpoint/2010/main" val="1161078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51F56AE-7C14-4F7C-A873-2B8E5B640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614190"/>
            <a:ext cx="8020050" cy="589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78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761B70-6C91-483E-9C85-BBC84376F052}"/>
              </a:ext>
            </a:extLst>
          </p:cNvPr>
          <p:cNvSpPr txBox="1"/>
          <p:nvPr/>
        </p:nvSpPr>
        <p:spPr>
          <a:xfrm>
            <a:off x="876300" y="1333500"/>
            <a:ext cx="10725150" cy="5011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работы мартеновской печи представлен на рисунке 22 в положении подачи топлива и воздуха с правой стороны и отвода продуктов сгорания через левые каналы. Проходя через предварительно нагретые насадки регенераторов (воздух через воздушный регенератор, газ через газовый), воздух и газ нагреваются до 1000 – 1200 °C и в нагретом состоянии через головку попадают в печь. При сгорании топлива образуется факел с температурой 1800 – 1900 °C. Пройдя головку расположенную в противоположной стороне печи, раскаленные продукты сгорания направляются в другую пару насадок регенераторов, отдавая тепло им, и уходят в дымоход.</a:t>
            </a:r>
          </a:p>
        </p:txBody>
      </p:sp>
    </p:spTree>
    <p:extLst>
      <p:ext uri="{BB962C8B-B14F-4D97-AF65-F5344CB8AC3E}">
        <p14:creationId xmlns:p14="http://schemas.microsoft.com/office/powerpoint/2010/main" val="1823521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FDDD6A-FE3D-40BD-B004-EE84EE77C869}"/>
              </a:ext>
            </a:extLst>
          </p:cNvPr>
          <p:cNvSpPr txBox="1"/>
          <p:nvPr/>
        </p:nvSpPr>
        <p:spPr>
          <a:xfrm>
            <a:off x="7734300" y="369027"/>
            <a:ext cx="4229100" cy="611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Подающая и отсасывающая головки мартеновской печи периодически изменяют функции при помощи переводных клапанов, а факел сгорающего топлива формируют то слева, то справа, поддерживая максимальную регенерацию тепла и избегая перегрева насадок регенераторов.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B27344-531F-4A3C-BCFD-885DD5CD7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9027"/>
            <a:ext cx="718185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32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E0FC54-4B5A-4777-B8DA-E06B9DF9A919}"/>
              </a:ext>
            </a:extLst>
          </p:cNvPr>
          <p:cNvSpPr txBox="1"/>
          <p:nvPr/>
        </p:nvSpPr>
        <p:spPr>
          <a:xfrm>
            <a:off x="2766134" y="1628276"/>
            <a:ext cx="7162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конструкции мартеновские печи делятся на: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-стационарные;                                     -качающиеся.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C0405A9D-E01B-42BC-99FA-0ADE9ACD44B2}"/>
              </a:ext>
            </a:extLst>
          </p:cNvPr>
          <p:cNvCxnSpPr/>
          <p:nvPr/>
        </p:nvCxnSpPr>
        <p:spPr>
          <a:xfrm flipH="1">
            <a:off x="4594009" y="2063689"/>
            <a:ext cx="952500" cy="3619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C26FE1-D417-4D9F-8062-E3B76D13D8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261237">
            <a:off x="6981219" y="2012996"/>
            <a:ext cx="1042506" cy="4633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C27D39-06E2-4E59-8E4B-6AF786AD2D0F}"/>
              </a:ext>
            </a:extLst>
          </p:cNvPr>
          <p:cNvSpPr txBox="1"/>
          <p:nvPr/>
        </p:nvSpPr>
        <p:spPr>
          <a:xfrm>
            <a:off x="1821417" y="2965142"/>
            <a:ext cx="3391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Стационарные печи получили наибольшее распространение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0A005C-1F3C-450D-9172-FA6709676CE3}"/>
              </a:ext>
            </a:extLst>
          </p:cNvPr>
          <p:cNvSpPr txBox="1"/>
          <p:nvPr/>
        </p:nvSpPr>
        <p:spPr>
          <a:xfrm>
            <a:off x="7659240" y="2965142"/>
            <a:ext cx="381146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Качающиеся печи преимущественно распространены в литейных цехах машиностроительных заводов, когда необходимо выпускать металл отдельными порциями или скачивать большое количество шлака.</a:t>
            </a:r>
          </a:p>
        </p:txBody>
      </p:sp>
    </p:spTree>
    <p:extLst>
      <p:ext uri="{BB962C8B-B14F-4D97-AF65-F5344CB8AC3E}">
        <p14:creationId xmlns:p14="http://schemas.microsoft.com/office/powerpoint/2010/main" val="1555205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9C3A3A-BB81-4E96-9A09-A4614FF83D1D}"/>
              </a:ext>
            </a:extLst>
          </p:cNvPr>
          <p:cNvSpPr txBox="1"/>
          <p:nvPr/>
        </p:nvSpPr>
        <p:spPr>
          <a:xfrm>
            <a:off x="550416" y="213065"/>
            <a:ext cx="10672439" cy="611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состава шихты, используемой при плавке, различают разновидности мартеновского процесса:</a:t>
            </a:r>
          </a:p>
          <a:p>
            <a:pPr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-скрап-рудный процесс, при котором шихта состоит из жидкого чугуна (55 – 75%), скрапа и железной руды. Процесс применяют на металлургических заводах, имеющих доменные печи;</a:t>
            </a:r>
          </a:p>
          <a:p>
            <a:pPr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-скрап-процесс, при котором шихта состоит из стального лома и чушкового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передельного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чугуна (25 – 45%). Процесс применяют на заводах, где нет доменных печей, но расположенных в промышленных центрах, где много металлолома.</a:t>
            </a:r>
          </a:p>
        </p:txBody>
      </p:sp>
    </p:spTree>
    <p:extLst>
      <p:ext uri="{BB962C8B-B14F-4D97-AF65-F5344CB8AC3E}">
        <p14:creationId xmlns:p14="http://schemas.microsoft.com/office/powerpoint/2010/main" val="881886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CE3DE3F-68B9-4057-9CC8-670629C29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24450" cy="5638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2063189-3C5A-4A67-BFFA-A5245CE17889}"/>
              </a:ext>
            </a:extLst>
          </p:cNvPr>
          <p:cNvSpPr txBox="1"/>
          <p:nvPr/>
        </p:nvSpPr>
        <p:spPr>
          <a:xfrm>
            <a:off x="628650" y="5731134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Вид мартеновской печи снаружи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B6D5EC-2D03-4810-8E68-62E916433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1"/>
            <a:ext cx="5715000" cy="5638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8B4905D-9AA4-47B6-9830-5B819897AF0A}"/>
              </a:ext>
            </a:extLst>
          </p:cNvPr>
          <p:cNvSpPr txBox="1"/>
          <p:nvPr/>
        </p:nvSpPr>
        <p:spPr>
          <a:xfrm>
            <a:off x="7372350" y="5638801"/>
            <a:ext cx="449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Музей Обуховского завода. 1938 год. Слиток отлит из основной мартеновской стали</a:t>
            </a:r>
          </a:p>
        </p:txBody>
      </p:sp>
    </p:spTree>
    <p:extLst>
      <p:ext uri="{BB962C8B-B14F-4D97-AF65-F5344CB8AC3E}">
        <p14:creationId xmlns:p14="http://schemas.microsoft.com/office/powerpoint/2010/main" val="2312174377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30</TotalTime>
  <Words>539</Words>
  <Application>Microsoft Office PowerPoint</Application>
  <PresentationFormat>Широкоэкранный</PresentationFormat>
  <Paragraphs>38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Times New Roman</vt:lpstr>
      <vt:lpstr>След самолета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2021-12-03T09:25:00Z</dcterms:created>
  <dcterms:modified xsi:type="dcterms:W3CDTF">2021-12-03T09:55:51Z</dcterms:modified>
</cp:coreProperties>
</file>