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70" r:id="rId4"/>
    <p:sldId id="276" r:id="rId5"/>
    <p:sldId id="274" r:id="rId6"/>
    <p:sldId id="278" r:id="rId7"/>
    <p:sldId id="261" r:id="rId8"/>
    <p:sldId id="268" r:id="rId9"/>
    <p:sldId id="272" r:id="rId10"/>
    <p:sldId id="269" r:id="rId11"/>
    <p:sldId id="279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69" d="100"/>
          <a:sy n="69" d="100"/>
        </p:scale>
        <p:origin x="14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10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749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746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525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592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283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444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19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52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95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3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76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60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93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78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31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68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788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08104" y="4869160"/>
            <a:ext cx="2952328" cy="131521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аботу выполнила студентка 27 группы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Галимова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Ралина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764704"/>
            <a:ext cx="7488832" cy="352839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Презентация на тему: 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абочая программа внеурочной деятельности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«Здоровое поколение»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для 1-4 классов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(Спортивно-оздоровительному направление)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4664" y="2736304"/>
            <a:ext cx="4005064" cy="400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00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893" y="476672"/>
            <a:ext cx="8666290" cy="1512168"/>
          </a:xfrm>
        </p:spPr>
        <p:txBody>
          <a:bodyPr>
            <a:normAutofit/>
          </a:bodyPr>
          <a:lstStyle/>
          <a:p>
            <a:pPr algn="ctr"/>
            <a:r>
              <a:rPr lang="ru-RU" sz="33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Метапредметными</a:t>
            </a:r>
            <a:r>
              <a:rPr lang="ru-RU" sz="3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3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результатами кружка</a:t>
            </a:r>
            <a:r>
              <a:rPr lang="ru-RU" sz="3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3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3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ru-RU" sz="3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Здоровое поколение”</a:t>
            </a: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620" y="2276872"/>
            <a:ext cx="8168836" cy="446449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600" b="1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Коммуникативные </a:t>
            </a:r>
            <a:r>
              <a:rPr lang="ru-RU" sz="26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УУД:</a:t>
            </a:r>
            <a:endParaRPr lang="ru-RU" sz="2600" b="1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планирование учебного сотрудничества с учителем и сверстниками — определение цели, функций участников, способов взаимодействия;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постановка вопросов — инициативное сотрудничество в поиске и сборе информации;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разрешение конфликтов — выявление, идентификация проблемы, поиск и оценка альтернативных способов разрешения конфликта, принятие решения и его реализация;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управление поведением партнёра — контроль, коррекция, оценка его действий;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умение с достаточной полнотой и точностью выражать свои мысли в соответствии с задачами и условиями коммуникации; владение монологической и диалогической формами речи в соответствии с грамматическими и синтаксическими нормами родного языка, современных средств коммуникации.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сформировать навыки позитивного коммуни</a:t>
            </a:r>
            <a:r>
              <a:rPr lang="ru-RU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кативного общения</a:t>
            </a:r>
            <a:r>
              <a:rPr lang="ru-RU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89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548680"/>
            <a:ext cx="6356608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32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755575" y="1268760"/>
            <a:ext cx="7632847" cy="1365476"/>
          </a:xfrm>
        </p:spPr>
        <p:txBody>
          <a:bodyPr>
            <a:prstTxWarp prst="textDeflateBottom">
              <a:avLst/>
            </a:prstTxWarp>
          </a:bodyPr>
          <a:lstStyle/>
          <a:p>
            <a:pPr marL="0" indent="0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693" y="1283893"/>
            <a:ext cx="3716610" cy="445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80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ель программы: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39764"/>
            <a:ext cx="6345260" cy="3530600"/>
          </a:xfrm>
        </p:spPr>
        <p:txBody>
          <a:bodyPr>
            <a:normAutofit fontScale="92500"/>
          </a:bodyPr>
          <a:lstStyle/>
          <a:p>
            <a:r>
              <a:rPr lang="ru-RU" sz="3000" dirty="0">
                <a:cs typeface="Times New Roman" pitchFamily="18" charset="0"/>
              </a:rPr>
              <a:t>удовлетворение потребностей младших школьников в движении, </a:t>
            </a:r>
            <a:r>
              <a:rPr lang="ru-RU" sz="3000" dirty="0" err="1">
                <a:cs typeface="Times New Roman" pitchFamily="18" charset="0"/>
              </a:rPr>
              <a:t>стабилизирование</a:t>
            </a:r>
            <a:r>
              <a:rPr lang="ru-RU" sz="3000" dirty="0">
                <a:cs typeface="Times New Roman" pitchFamily="18" charset="0"/>
              </a:rPr>
              <a:t> эмоций, обучение владеть своим телом, развить физические, умственные и творческие способности, нравственные качества.</a:t>
            </a:r>
          </a:p>
        </p:txBody>
      </p:sp>
      <p:pic>
        <p:nvPicPr>
          <p:cNvPr id="6" name="Рисунок 5" descr="Boys and Girls Vector Clipart image - Free stock photo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005064"/>
            <a:ext cx="2569195" cy="256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0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680" y="1052736"/>
            <a:ext cx="8164372" cy="8382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Основными задачами данного курса являются:</a:t>
            </a: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528" y="2204864"/>
            <a:ext cx="8524056" cy="5616624"/>
          </a:xfrm>
        </p:spPr>
        <p:txBody>
          <a:bodyPr>
            <a:normAutofit/>
          </a:bodyPr>
          <a:lstStyle/>
          <a:p>
            <a:pPr lvl="0">
              <a:buClr>
                <a:srgbClr val="629DD1"/>
              </a:buClr>
            </a:pPr>
            <a:r>
              <a:rPr lang="ru-RU" sz="1600" dirty="0">
                <a:solidFill>
                  <a:srgbClr val="242852"/>
                </a:solidFill>
                <a:cs typeface="Times New Roman" panose="02020603050405020304" pitchFamily="18" charset="0"/>
              </a:rPr>
              <a:t>укрепить здоровье школьников посредством развития физических качеств;</a:t>
            </a:r>
          </a:p>
          <a:p>
            <a:pPr lvl="0">
              <a:buClr>
                <a:srgbClr val="629DD1"/>
              </a:buClr>
            </a:pPr>
            <a:r>
              <a:rPr lang="ru-RU" sz="1600" dirty="0">
                <a:solidFill>
                  <a:srgbClr val="242852"/>
                </a:solidFill>
                <a:cs typeface="Times New Roman" panose="02020603050405020304" pitchFamily="18" charset="0"/>
              </a:rPr>
              <a:t>развить двигательную реакцию, точности движения, ловкости;</a:t>
            </a:r>
          </a:p>
          <a:p>
            <a:pPr lvl="0">
              <a:buClr>
                <a:srgbClr val="629DD1"/>
              </a:buClr>
            </a:pPr>
            <a:r>
              <a:rPr lang="ru-RU" sz="1600" dirty="0">
                <a:solidFill>
                  <a:srgbClr val="242852"/>
                </a:solidFill>
                <a:cs typeface="Times New Roman" panose="02020603050405020304" pitchFamily="18" charset="0"/>
              </a:rPr>
              <a:t>развить сообразительность, творческое воображение;</a:t>
            </a:r>
          </a:p>
          <a:p>
            <a:pPr lvl="0">
              <a:buClr>
                <a:srgbClr val="629DD1"/>
              </a:buClr>
            </a:pPr>
            <a:r>
              <a:rPr lang="ru-RU" sz="1600" dirty="0">
                <a:solidFill>
                  <a:srgbClr val="242852"/>
                </a:solidFill>
                <a:cs typeface="Times New Roman" panose="02020603050405020304" pitchFamily="18" charset="0"/>
              </a:rPr>
              <a:t>развить коммуникативные умения;</a:t>
            </a:r>
          </a:p>
          <a:p>
            <a:pPr lvl="0">
              <a:buClr>
                <a:srgbClr val="629DD1"/>
              </a:buClr>
            </a:pPr>
            <a:r>
              <a:rPr lang="ru-RU" sz="1600" dirty="0">
                <a:solidFill>
                  <a:srgbClr val="242852"/>
                </a:solidFill>
                <a:cs typeface="Times New Roman" panose="02020603050405020304" pitchFamily="18" charset="0"/>
              </a:rPr>
              <a:t>воспитать внимание, культуру поведения;</a:t>
            </a:r>
          </a:p>
          <a:p>
            <a:pPr lvl="0">
              <a:buClr>
                <a:srgbClr val="629DD1"/>
              </a:buClr>
            </a:pPr>
            <a:r>
              <a:rPr lang="ru-RU" sz="1600" dirty="0">
                <a:solidFill>
                  <a:srgbClr val="242852"/>
                </a:solidFill>
                <a:cs typeface="Times New Roman" panose="02020603050405020304" pitchFamily="18" charset="0"/>
              </a:rPr>
              <a:t>создать проблемные ситуации, активизируя творческие отношения учащихся к себе;</a:t>
            </a:r>
          </a:p>
          <a:p>
            <a:pPr lvl="0">
              <a:buClr>
                <a:srgbClr val="629DD1"/>
              </a:buClr>
            </a:pPr>
            <a:r>
              <a:rPr lang="ru-RU" sz="1600" dirty="0">
                <a:solidFill>
                  <a:srgbClr val="242852"/>
                </a:solidFill>
                <a:cs typeface="Times New Roman" panose="02020603050405020304" pitchFamily="18" charset="0"/>
              </a:rPr>
              <a:t>обучить умению работать индивидуально и в группе,</a:t>
            </a:r>
          </a:p>
          <a:p>
            <a:pPr lvl="0">
              <a:buClr>
                <a:srgbClr val="629DD1"/>
              </a:buClr>
            </a:pPr>
            <a:r>
              <a:rPr lang="ru-RU" sz="1600" dirty="0">
                <a:solidFill>
                  <a:srgbClr val="242852"/>
                </a:solidFill>
                <a:cs typeface="Times New Roman" panose="02020603050405020304" pitchFamily="18" charset="0"/>
              </a:rPr>
              <a:t>развить природные задатки и способности детей;</a:t>
            </a:r>
          </a:p>
          <a:p>
            <a:pPr lvl="0">
              <a:buClr>
                <a:srgbClr val="629DD1"/>
              </a:buClr>
            </a:pPr>
            <a:r>
              <a:rPr lang="ru-RU" sz="1600" dirty="0">
                <a:solidFill>
                  <a:srgbClr val="242852"/>
                </a:solidFill>
                <a:cs typeface="Times New Roman" panose="02020603050405020304" pitchFamily="18" charset="0"/>
              </a:rPr>
              <a:t>развить доброжелательность, доверие и внимательность к людям, готовность к сотрудничеству и дружбе, оказание помощи тем, кто в ней нуждается.</a:t>
            </a:r>
          </a:p>
          <a:p>
            <a:pPr lvl="0">
              <a:buClr>
                <a:srgbClr val="629DD1"/>
              </a:buClr>
            </a:pPr>
            <a:r>
              <a:rPr lang="ru-RU" sz="1600" dirty="0">
                <a:solidFill>
                  <a:srgbClr val="242852"/>
                </a:solidFill>
                <a:cs typeface="Times New Roman" panose="02020603050405020304" pitchFamily="18" charset="0"/>
              </a:rPr>
              <a:t>развить коммуникативную компетентность младших школьников на основе организации совместной продуктивной </a:t>
            </a:r>
            <a:r>
              <a:rPr lang="ru-RU" sz="1600" dirty="0" smtClean="0">
                <a:solidFill>
                  <a:srgbClr val="242852"/>
                </a:solidFill>
                <a:cs typeface="Times New Roman" panose="02020603050405020304" pitchFamily="18" charset="0"/>
              </a:rPr>
              <a:t>деятельности;</a:t>
            </a:r>
          </a:p>
        </p:txBody>
      </p:sp>
    </p:spTree>
    <p:extLst>
      <p:ext uri="{BB962C8B-B14F-4D97-AF65-F5344CB8AC3E}">
        <p14:creationId xmlns:p14="http://schemas.microsoft.com/office/powerpoint/2010/main" val="125779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66441" y="2261674"/>
            <a:ext cx="3597546" cy="3578761"/>
          </a:xfrm>
        </p:spPr>
        <p:txBody>
          <a:bodyPr/>
          <a:lstStyle/>
          <a:p>
            <a:pPr marL="342900" lvl="0" indent="-342900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ru-RU" sz="2200" dirty="0"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рассчитана на 33 часа в год 1-ые классы и 34 часа 2-4 классы, с проведением занятий 1 раз в неделю, продолжительность занятия 40 минут</a:t>
            </a:r>
            <a:r>
              <a:rPr lang="ru-RU" sz="22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+mn-lt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subTitle" idx="1"/>
          </p:nvPr>
        </p:nvSpPr>
        <p:spPr>
          <a:xfrm>
            <a:off x="4822691" y="2261673"/>
            <a:ext cx="3565734" cy="3578762"/>
          </a:xfrm>
        </p:spPr>
        <p:txBody>
          <a:bodyPr>
            <a:normAutofit fontScale="92500"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ru-RU" sz="2400" cap="none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1-4 классах начальной школы занятия продолжительностью 30-40 минут проводятся 1 раз в неделю в группах не более 15-ти детей, но и не менее 8-ми.</a:t>
            </a:r>
            <a:endParaRPr lang="ru-RU" sz="2400" cap="none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gray">
          <a:xfrm>
            <a:off x="866441" y="871688"/>
            <a:ext cx="3597547" cy="100811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 cap="none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часов и место в учебном плане: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gray">
          <a:xfrm>
            <a:off x="4828875" y="871688"/>
            <a:ext cx="3559550" cy="100811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 cap="none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6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Режим занятий: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71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Формы занятий: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ea typeface="Times New Roman" panose="02020603050405020304" pitchFamily="18" charset="0"/>
              </a:rPr>
              <a:t>Занятия </a:t>
            </a:r>
            <a:r>
              <a:rPr lang="ru-RU" sz="2400" dirty="0">
                <a:ea typeface="Times New Roman" panose="02020603050405020304" pitchFamily="18" charset="0"/>
              </a:rPr>
              <a:t>полностью построены на игровых обучающих ситуациях с использованием спортивного инвентаря и без него.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7377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970" y="620688"/>
            <a:ext cx="7090406" cy="1296144"/>
          </a:xfrm>
        </p:spPr>
        <p:txBody>
          <a:bodyPr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(Весь материал разделяется на отдельные разделы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204864"/>
            <a:ext cx="8208912" cy="4392488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/>
              <a:t>1 </a:t>
            </a:r>
            <a:r>
              <a:rPr lang="ru-RU" sz="1600" dirty="0"/>
              <a:t>раздел - “Русские народные игры”, изучается с 1-го по 4-й класс</a:t>
            </a:r>
            <a:r>
              <a:rPr lang="ru-RU" sz="1600" dirty="0" smtClean="0"/>
              <a:t>.</a:t>
            </a:r>
          </a:p>
          <a:p>
            <a:pPr marL="0" indent="0">
              <a:buNone/>
            </a:pPr>
            <a:r>
              <a:rPr lang="ru-RU" sz="1400" dirty="0">
                <a:solidFill>
                  <a:schemeClr val="accent1"/>
                </a:solidFill>
              </a:rPr>
              <a:t>Цели: </a:t>
            </a:r>
            <a:r>
              <a:rPr lang="ru-RU" sz="1400" dirty="0"/>
              <a:t>провести знакомство с играми своего народа, развивать физические способности детей, координацию движений, силу и ловкость. Воспитывать уважительное отношение к культуре родной страны.</a:t>
            </a:r>
          </a:p>
          <a:p>
            <a:r>
              <a:rPr lang="ru-RU" sz="1600" dirty="0"/>
              <a:t>2 раздел - “Игры народов России”, изучается со 2 по 4-й класс</a:t>
            </a:r>
            <a:r>
              <a:rPr lang="ru-RU" sz="1600" dirty="0" smtClean="0"/>
              <a:t>.</a:t>
            </a:r>
          </a:p>
          <a:p>
            <a:pPr marL="0" indent="0">
              <a:buNone/>
            </a:pPr>
            <a:r>
              <a:rPr lang="ru-RU" sz="1400" dirty="0">
                <a:solidFill>
                  <a:schemeClr val="accent1"/>
                </a:solidFill>
              </a:rPr>
              <a:t>Цели: </a:t>
            </a:r>
            <a:r>
              <a:rPr lang="ru-RU" sz="1400" dirty="0"/>
              <a:t>познакомить с разнообразием игр различных народов, проживающих в России. Развивать силу, ловкость и физические способности. Воспитывать толерантность при общении в коллективе.</a:t>
            </a:r>
          </a:p>
          <a:p>
            <a:r>
              <a:rPr lang="ru-RU" sz="1600" dirty="0"/>
              <a:t>3 раздел - “Подвижные игры”, изучается в 1-х и 2-х классах</a:t>
            </a:r>
            <a:r>
              <a:rPr lang="ru-RU" sz="1600" dirty="0" smtClean="0"/>
              <a:t>.</a:t>
            </a:r>
          </a:p>
          <a:p>
            <a:pPr marL="0" indent="0">
              <a:buNone/>
            </a:pPr>
            <a:r>
              <a:rPr lang="ru-RU" sz="1400" dirty="0">
                <a:solidFill>
                  <a:schemeClr val="accent1"/>
                </a:solidFill>
              </a:rPr>
              <a:t>Цели: </a:t>
            </a:r>
            <a:r>
              <a:rPr lang="ru-RU" sz="1400" dirty="0"/>
              <a:t>совершенствовать координацию движений. Развивать быстроту реакции, сообразительность, внимание, умение действовать в коллективе. Воспитывать инициативу, культуру поведения, творческий подход к игре</a:t>
            </a:r>
            <a:r>
              <a:rPr lang="ru-RU" sz="1600" dirty="0"/>
              <a:t>.</a:t>
            </a:r>
          </a:p>
          <a:p>
            <a:r>
              <a:rPr lang="ru-RU" sz="1600" dirty="0"/>
              <a:t>4 раздел - “Эстафеты”, изучается в 1-4-х классах</a:t>
            </a:r>
            <a:r>
              <a:rPr lang="ru-RU" sz="1600" dirty="0" smtClean="0"/>
              <a:t>.</a:t>
            </a:r>
          </a:p>
          <a:p>
            <a:pPr marL="0" indent="0">
              <a:buNone/>
            </a:pPr>
            <a:r>
              <a:rPr lang="ru-RU" sz="1500" dirty="0">
                <a:solidFill>
                  <a:schemeClr val="accent1"/>
                </a:solidFill>
              </a:rPr>
              <a:t>Цели: </a:t>
            </a:r>
            <a:r>
              <a:rPr lang="ru-RU" sz="1500" dirty="0"/>
              <a:t>познакомить с правилами эстафет. Развивать быстроту реакций, внимание, навыки передвижения. Воспитывать чувства коллективизма и ответственности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29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>Планируемые </a:t>
            </a:r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результаты: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76872"/>
            <a:ext cx="8236024" cy="4163293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8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3800" dirty="0">
                <a:ea typeface="Times New Roman" panose="02020603050405020304" pitchFamily="18" charset="0"/>
                <a:cs typeface="Times New Roman" panose="02020603050405020304" pitchFamily="18" charset="0"/>
              </a:rPr>
              <a:t>выпускника начальной школы выработается потребность к систематическим занятиям физическими упражнениями и подвижными играми;</a:t>
            </a:r>
            <a:endParaRPr lang="ru-RU" sz="3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8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сформировано </a:t>
            </a:r>
            <a:r>
              <a:rPr lang="ru-RU" sz="3800" dirty="0">
                <a:ea typeface="Times New Roman" panose="02020603050405020304" pitchFamily="18" charset="0"/>
                <a:cs typeface="Times New Roman" panose="02020603050405020304" pitchFamily="18" charset="0"/>
              </a:rPr>
              <a:t>начальное представление о культуре движении;</a:t>
            </a:r>
            <a:endParaRPr lang="ru-RU" sz="3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8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сознательно </a:t>
            </a:r>
            <a:r>
              <a:rPr lang="ru-RU" sz="3800" dirty="0">
                <a:ea typeface="Times New Roman" panose="02020603050405020304" pitchFamily="18" charset="0"/>
                <a:cs typeface="Times New Roman" panose="02020603050405020304" pitchFamily="18" charset="0"/>
              </a:rPr>
              <a:t>применяет физические упражнения для повышения работоспособности, организации отдыха и укрепления здоровья;</a:t>
            </a:r>
            <a:endParaRPr lang="ru-RU" sz="3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8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обобщение </a:t>
            </a:r>
            <a:r>
              <a:rPr lang="ru-RU" sz="3800" dirty="0">
                <a:ea typeface="Times New Roman" panose="02020603050405020304" pitchFamily="18" charset="0"/>
                <a:cs typeface="Times New Roman" panose="02020603050405020304" pitchFamily="18" charset="0"/>
              </a:rPr>
              <a:t>и углубление знаний об истории, культуре народных игр;</a:t>
            </a:r>
            <a:endParaRPr lang="ru-RU" sz="3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8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3800" dirty="0">
                <a:ea typeface="Times New Roman" panose="02020603050405020304" pitchFamily="18" charset="0"/>
                <a:cs typeface="Times New Roman" panose="02020603050405020304" pitchFamily="18" charset="0"/>
              </a:rPr>
              <a:t>работать в коллективе</a:t>
            </a:r>
            <a:r>
              <a:rPr lang="ru-RU" sz="38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8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87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988" y="620688"/>
            <a:ext cx="8308032" cy="1440160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Личностными результатами </a:t>
            </a:r>
            <a:r>
              <a:rPr lang="ru-RU" sz="3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кружка </a:t>
            </a:r>
            <a:r>
              <a:rPr lang="ru-RU" sz="3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Здоровое поколение</a:t>
            </a:r>
            <a:r>
              <a:rPr lang="ru-RU" sz="33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489200"/>
            <a:ext cx="7992888" cy="4036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cs typeface="Times New Roman" panose="02020603050405020304" pitchFamily="18" charset="0"/>
              </a:rPr>
              <a:t>являются следующие умения:</a:t>
            </a:r>
          </a:p>
          <a:p>
            <a:r>
              <a:rPr lang="ru-RU" sz="2400" i="1" u="sng" dirty="0">
                <a:cs typeface="Times New Roman" panose="02020603050405020304" pitchFamily="18" charset="0"/>
              </a:rPr>
              <a:t>оценивать</a:t>
            </a:r>
            <a:r>
              <a:rPr lang="ru-RU" sz="2400" dirty="0">
                <a:cs typeface="Times New Roman" panose="02020603050405020304" pitchFamily="18" charset="0"/>
              </a:rPr>
              <a:t> поступки людей, жизненные ситуации с точки зрения общепринятых норм и ценностей; оценивать конкретные поступки как хорошие или плохие;</a:t>
            </a:r>
          </a:p>
          <a:p>
            <a:r>
              <a:rPr lang="ru-RU" sz="2400" i="1" u="sng" dirty="0">
                <a:cs typeface="Times New Roman" panose="02020603050405020304" pitchFamily="18" charset="0"/>
              </a:rPr>
              <a:t>выражать</a:t>
            </a:r>
            <a:r>
              <a:rPr lang="ru-RU" sz="2400" dirty="0">
                <a:cs typeface="Times New Roman" panose="02020603050405020304" pitchFamily="18" charset="0"/>
              </a:rPr>
              <a:t> свои эмоции;</a:t>
            </a:r>
          </a:p>
          <a:p>
            <a:r>
              <a:rPr lang="ru-RU" sz="2400" i="1" u="sng" dirty="0">
                <a:cs typeface="Times New Roman" panose="02020603050405020304" pitchFamily="18" charset="0"/>
              </a:rPr>
              <a:t>понимать</a:t>
            </a:r>
            <a:r>
              <a:rPr lang="ru-RU" sz="2400" i="1" dirty="0">
                <a:cs typeface="Times New Roman" panose="02020603050405020304" pitchFamily="18" charset="0"/>
              </a:rPr>
              <a:t> </a:t>
            </a:r>
            <a:r>
              <a:rPr lang="ru-RU" sz="2400" dirty="0">
                <a:cs typeface="Times New Roman" panose="02020603050405020304" pitchFamily="18" charset="0"/>
              </a:rPr>
              <a:t>эмоции других людей, сочувствовать, сопереживать</a:t>
            </a:r>
            <a:r>
              <a:rPr lang="ru-RU" sz="2400" dirty="0" smtClean="0">
                <a:cs typeface="Times New Roman" panose="02020603050405020304" pitchFamily="18" charset="0"/>
              </a:rPr>
              <a:t>;</a:t>
            </a:r>
            <a:endParaRPr lang="ru-RU" sz="2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50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059" y="620688"/>
            <a:ext cx="8378258" cy="1224136"/>
          </a:xfrm>
        </p:spPr>
        <p:txBody>
          <a:bodyPr>
            <a:normAutofit/>
          </a:bodyPr>
          <a:lstStyle/>
          <a:p>
            <a:pPr algn="ctr"/>
            <a:r>
              <a:rPr lang="ru-RU" sz="33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Метапредметными</a:t>
            </a:r>
            <a:r>
              <a:rPr lang="ru-RU" sz="3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результатами </a:t>
            </a:r>
            <a:r>
              <a:rPr lang="ru-RU" sz="33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кружка “</a:t>
            </a:r>
            <a:r>
              <a:rPr lang="ru-RU" sz="3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Здоровое поколение”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8001272" cy="457117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9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формирование универсальных учебных действий (УУД).</a:t>
            </a:r>
            <a:endParaRPr lang="ru-RU" sz="19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b="1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Регулятивные </a:t>
            </a:r>
            <a:r>
              <a:rPr lang="ru-RU" sz="22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УУД:</a:t>
            </a:r>
            <a:endParaRPr lang="ru-RU" sz="2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200" dirty="0">
                <a:ea typeface="Times New Roman" panose="02020603050405020304" pitchFamily="18" charset="0"/>
                <a:cs typeface="Times New Roman" panose="02020603050405020304" pitchFamily="18" charset="0"/>
              </a:rPr>
              <a:t>определять и формировать цель деятельности с помощью учителя;</a:t>
            </a:r>
            <a:endParaRPr lang="ru-RU" sz="2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200" dirty="0">
                <a:ea typeface="Times New Roman" panose="02020603050405020304" pitchFamily="18" charset="0"/>
                <a:cs typeface="Times New Roman" panose="02020603050405020304" pitchFamily="18" charset="0"/>
              </a:rPr>
              <a:t>проговаривать последовательность действий во время занятия;</a:t>
            </a:r>
            <a:endParaRPr lang="ru-RU" sz="2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200" dirty="0">
                <a:ea typeface="Times New Roman" panose="02020603050405020304" pitchFamily="18" charset="0"/>
                <a:cs typeface="Times New Roman" panose="02020603050405020304" pitchFamily="18" charset="0"/>
              </a:rPr>
              <a:t>учиться работать по определенному алгоритму</a:t>
            </a:r>
            <a:endParaRPr lang="ru-RU" sz="2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200" b="1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Познавательные УУД:</a:t>
            </a:r>
            <a:endParaRPr lang="ru-RU" sz="2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200" dirty="0">
                <a:ea typeface="Times New Roman" panose="02020603050405020304" pitchFamily="18" charset="0"/>
                <a:cs typeface="Times New Roman" panose="02020603050405020304" pitchFamily="18" charset="0"/>
              </a:rPr>
              <a:t>умение делать выводы в результате совместной работы класса и учителя</a:t>
            </a:r>
            <a:r>
              <a:rPr lang="ru-RU" sz="22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2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29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TM02900722[[fn=Ион (конференц-зал)]]</Template>
  <TotalTime>1359</TotalTime>
  <Words>696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Century Gothic</vt:lpstr>
      <vt:lpstr>Symbol</vt:lpstr>
      <vt:lpstr>Times New Roman</vt:lpstr>
      <vt:lpstr>Wingdings</vt:lpstr>
      <vt:lpstr>Wingdings 3</vt:lpstr>
      <vt:lpstr>Совет директоров</vt:lpstr>
      <vt:lpstr>Работу выполнила студентка 27 группы Галимова Ралина</vt:lpstr>
      <vt:lpstr>Цель программы:</vt:lpstr>
      <vt:lpstr>Основными задачами данного курса являются: </vt:lpstr>
      <vt:lpstr>Программа рассчитана на 33 часа в год 1-ые классы и 34 часа 2-4 классы, с проведением занятий 1 раз в неделю, продолжительность занятия 40 минут.</vt:lpstr>
      <vt:lpstr>Формы занятий:</vt:lpstr>
      <vt:lpstr>Содержание программы (Весь материал разделяется на отдельные разделы):</vt:lpstr>
      <vt:lpstr>Планируемые результаты:</vt:lpstr>
      <vt:lpstr>Личностными результатами кружка  “Здоровое поколение”</vt:lpstr>
      <vt:lpstr>Метапредметными результатами кружка “Здоровое поколение” </vt:lpstr>
      <vt:lpstr>Метапредметными результатами кружка  “Здоровое поколение”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25</cp:revision>
  <dcterms:created xsi:type="dcterms:W3CDTF">2020-04-14T08:43:04Z</dcterms:created>
  <dcterms:modified xsi:type="dcterms:W3CDTF">2021-04-10T08:28:21Z</dcterms:modified>
</cp:coreProperties>
</file>