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510" y="102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1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/>
              <a:t>Second level 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3135" cy="811530"/>
          </a:xfrm>
        </p:spPr>
        <p:txBody>
          <a:bodyPr anchor="b">
            <a:no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 smtClean="0">
              <a:sym typeface="+mn-e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kumimoji="0" lang="en-US" sz="28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/>
          </a:p>
          <a:p>
            <a:pPr lvl="3"/>
            <a:r>
              <a:rPr lang="en-US" dirty="0" smtClean="0"/>
              <a:t>Fourth level</a:t>
            </a:r>
            <a:endParaRPr lang="en-US" dirty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None/>
        <a:defRPr sz="2800" b="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47700" y="370840"/>
            <a:ext cx="10515600" cy="5806440"/>
          </a:xfrm>
        </p:spPr>
        <p:txBody>
          <a:bodyPr>
            <a:noAutofit/>
          </a:bodyPr>
          <a:p>
            <a:r>
              <a:rPr lang="ru-RU" altLang="en-US" sz="3600" b="1">
                <a:latin typeface="Times New Roman" panose="02020603050405020304" charset="0"/>
                <a:cs typeface="Times New Roman" panose="02020603050405020304" charset="0"/>
              </a:rPr>
              <a:t>Тема урока:</a:t>
            </a:r>
            <a:endParaRPr lang="ru-RU" altLang="en-US" sz="3600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600">
                <a:latin typeface="Times New Roman" panose="02020603050405020304" charset="0"/>
                <a:cs typeface="Times New Roman" panose="02020603050405020304" charset="0"/>
              </a:rPr>
              <a:t>«Правописание сочетаний жи-ши, ча-ща, </a:t>
            </a:r>
            <a:endParaRPr lang="ru-RU" altLang="en-US" sz="36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600">
                <a:latin typeface="Times New Roman" panose="02020603050405020304" charset="0"/>
                <a:cs typeface="Times New Roman" panose="02020603050405020304" charset="0"/>
              </a:rPr>
              <a:t>чу-щу»</a:t>
            </a:r>
            <a:endParaRPr lang="ru-RU" altLang="en-US" sz="36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600" b="1">
                <a:latin typeface="Times New Roman" panose="02020603050405020304" charset="0"/>
                <a:cs typeface="Times New Roman" panose="02020603050405020304" charset="0"/>
              </a:rPr>
              <a:t>Задачи урока:</a:t>
            </a:r>
            <a:endParaRPr lang="ru-RU" altLang="en-US" sz="3600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600">
                <a:latin typeface="Times New Roman" panose="02020603050405020304" charset="0"/>
                <a:cs typeface="Times New Roman" panose="02020603050405020304" charset="0"/>
              </a:rPr>
              <a:t>1.Учиться находить в словах сочетания </a:t>
            </a:r>
            <a:endParaRPr lang="ru-RU" altLang="en-US" sz="36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600">
                <a:latin typeface="Times New Roman" panose="02020603050405020304" charset="0"/>
                <a:cs typeface="Times New Roman" panose="02020603050405020304" charset="0"/>
              </a:rPr>
              <a:t>жи-ши, ча-ща, чу-щу; </a:t>
            </a:r>
            <a:endParaRPr lang="ru-RU" altLang="en-US" sz="36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600">
                <a:latin typeface="Times New Roman" panose="02020603050405020304" charset="0"/>
                <a:cs typeface="Times New Roman" panose="02020603050405020304" charset="0"/>
              </a:rPr>
              <a:t>2.Подбирать примеры слов с  сочетаниями </a:t>
            </a:r>
            <a:endParaRPr lang="ru-RU" altLang="en-US" sz="36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600">
                <a:latin typeface="Times New Roman" panose="02020603050405020304" charset="0"/>
                <a:cs typeface="Times New Roman" panose="02020603050405020304" charset="0"/>
              </a:rPr>
              <a:t>жи-ши, ча-ща, чу-щу;</a:t>
            </a:r>
            <a:endParaRPr lang="ru-RU" altLang="en-US" sz="36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600">
                <a:latin typeface="Times New Roman" panose="02020603050405020304" charset="0"/>
                <a:cs typeface="Times New Roman" panose="02020603050405020304" charset="0"/>
              </a:rPr>
              <a:t>Практиковаться  писать слова с сочетаниями </a:t>
            </a:r>
            <a:endParaRPr lang="ru-RU" altLang="en-US" sz="36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600">
                <a:latin typeface="Times New Roman" panose="02020603050405020304" charset="0"/>
                <a:cs typeface="Times New Roman" panose="02020603050405020304" charset="0"/>
              </a:rPr>
              <a:t>жи–ши, ча–-ща, чу–щу.</a:t>
            </a:r>
            <a:endParaRPr lang="ru-RU" altLang="en-US" sz="36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-RU" altLang="en-US" sz="5600">
                <a:solidFill>
                  <a:schemeClr val="tx1"/>
                </a:solidFill>
              </a:rPr>
              <a:t>Гру</a:t>
            </a:r>
            <a:r>
              <a:rPr lang="ru-RU" altLang="en-US" sz="5600" u="sng">
                <a:solidFill>
                  <a:schemeClr val="tx1"/>
                </a:solidFill>
              </a:rPr>
              <a:t>ши</a:t>
            </a:r>
            <a:r>
              <a:rPr lang="ru-RU" altLang="en-US" sz="5600">
                <a:solidFill>
                  <a:schemeClr val="tx1"/>
                </a:solidFill>
              </a:rPr>
              <a:t>  вол</a:t>
            </a:r>
            <a:r>
              <a:rPr lang="ru-RU" altLang="en-US" sz="5600" u="sng">
                <a:solidFill>
                  <a:schemeClr val="tx1"/>
                </a:solidFill>
              </a:rPr>
              <a:t>ча</a:t>
            </a:r>
            <a:r>
              <a:rPr lang="ru-RU" altLang="en-US" sz="5600">
                <a:solidFill>
                  <a:schemeClr val="tx1"/>
                </a:solidFill>
              </a:rPr>
              <a:t>та  </a:t>
            </a:r>
            <a:r>
              <a:rPr lang="ru-RU" altLang="en-US" sz="5600" u="sng">
                <a:solidFill>
                  <a:schemeClr val="tx1"/>
                </a:solidFill>
              </a:rPr>
              <a:t>жи</a:t>
            </a:r>
            <a:r>
              <a:rPr lang="ru-RU" altLang="en-US" sz="5600">
                <a:solidFill>
                  <a:schemeClr val="tx1"/>
                </a:solidFill>
              </a:rPr>
              <a:t>вот  </a:t>
            </a:r>
            <a:endParaRPr lang="ru-RU" altLang="en-US" sz="5600">
              <a:solidFill>
                <a:schemeClr val="tx1"/>
              </a:solidFill>
            </a:endParaRPr>
          </a:p>
          <a:p>
            <a:r>
              <a:rPr lang="ru-RU" altLang="en-US" sz="5600" u="sng">
                <a:solidFill>
                  <a:schemeClr val="tx1"/>
                </a:solidFill>
              </a:rPr>
              <a:t>щу</a:t>
            </a:r>
            <a:r>
              <a:rPr lang="ru-RU" altLang="en-US" sz="5600">
                <a:solidFill>
                  <a:schemeClr val="tx1"/>
                </a:solidFill>
              </a:rPr>
              <a:t>рить  пи</a:t>
            </a:r>
            <a:r>
              <a:rPr lang="ru-RU" altLang="en-US" sz="5600" u="sng">
                <a:solidFill>
                  <a:schemeClr val="tx1"/>
                </a:solidFill>
              </a:rPr>
              <a:t>ща</a:t>
            </a:r>
            <a:r>
              <a:rPr lang="ru-RU" altLang="en-US" sz="5600">
                <a:solidFill>
                  <a:schemeClr val="tx1"/>
                </a:solidFill>
              </a:rPr>
              <a:t>  кри</a:t>
            </a:r>
            <a:r>
              <a:rPr lang="ru-RU" altLang="en-US" sz="5600" u="sng">
                <a:solidFill>
                  <a:schemeClr val="tx1"/>
                </a:solidFill>
              </a:rPr>
              <a:t>ча</a:t>
            </a:r>
            <a:r>
              <a:rPr lang="ru-RU" altLang="en-US" sz="5600">
                <a:solidFill>
                  <a:schemeClr val="tx1"/>
                </a:solidFill>
              </a:rPr>
              <a:t>т</a:t>
            </a:r>
            <a:endParaRPr lang="ru-RU" altLang="en-US" sz="56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-RU" altLang="en-US" sz="9000"/>
              <a:t>Ма</a:t>
            </a:r>
            <a:r>
              <a:rPr lang="ru-RU" altLang="en-US" sz="9000" u="sng"/>
              <a:t>ши</a:t>
            </a:r>
            <a:r>
              <a:rPr lang="ru-RU" altLang="en-US" sz="9000"/>
              <a:t>на</a:t>
            </a:r>
            <a:endParaRPr lang="ru-RU" altLang="en-US" sz="90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-RU" altLang="en-US" sz="9000" u="sng"/>
              <a:t>Жи</a:t>
            </a:r>
            <a:r>
              <a:rPr lang="ru-RU" altLang="en-US" sz="9000"/>
              <a:t>раф</a:t>
            </a:r>
            <a:endParaRPr lang="ru-RU" altLang="en-US" sz="9000"/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-269240" y="1965960"/>
            <a:ext cx="3098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endParaRPr lang="ru-RU" altLang="en-US" sz="66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-RU" altLang="en-US" sz="9000"/>
              <a:t>Све</a:t>
            </a:r>
            <a:r>
              <a:rPr lang="ru-RU" altLang="en-US" sz="9000" u="sng"/>
              <a:t>ча</a:t>
            </a:r>
            <a:endParaRPr lang="ru-RU" altLang="en-US" sz="9000" u="sng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-RU" altLang="en-US" sz="9000"/>
              <a:t>Чаща</a:t>
            </a:r>
            <a:endParaRPr lang="ru-RU" altLang="en-US" sz="90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-RU" altLang="en-US" sz="6600" u="sng"/>
              <a:t>Ча</a:t>
            </a:r>
            <a:r>
              <a:rPr lang="ru-RU" altLang="en-US" sz="6600"/>
              <a:t>йник  мы</a:t>
            </a:r>
            <a:r>
              <a:rPr lang="ru-RU" altLang="en-US" sz="6600" u="sng"/>
              <a:t>ши</a:t>
            </a:r>
            <a:r>
              <a:rPr lang="ru-RU" altLang="en-US" sz="6600"/>
              <a:t>  лы</a:t>
            </a:r>
            <a:r>
              <a:rPr lang="ru-RU" altLang="en-US" sz="6600" u="sng"/>
              <a:t>жи</a:t>
            </a:r>
            <a:r>
              <a:rPr lang="ru-RU" altLang="en-US" sz="6600"/>
              <a:t>  </a:t>
            </a:r>
            <a:r>
              <a:rPr lang="ru-RU" altLang="en-US" sz="6600" u="sng"/>
              <a:t>ча</a:t>
            </a:r>
            <a:r>
              <a:rPr lang="ru-RU" altLang="en-US" sz="6600"/>
              <a:t>сы</a:t>
            </a:r>
            <a:endParaRPr lang="ru-RU" altLang="en-US" sz="66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-RU" altLang="en-US" sz="6600">
                <a:solidFill>
                  <a:schemeClr val="tx1"/>
                </a:solidFill>
              </a:rPr>
              <a:t>Кошка, чудесным, ловила, утром, в проруби, щучку.</a:t>
            </a:r>
            <a:endParaRPr lang="ru-RU" altLang="en-US" sz="66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-RU" altLang="en-US" sz="6600">
                <a:solidFill>
                  <a:schemeClr val="tx1"/>
                </a:solidFill>
              </a:rPr>
              <a:t>Кошка чудесным утром ловила в проруби щучку.</a:t>
            </a:r>
            <a:endParaRPr lang="ru-RU" altLang="en-US" sz="66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r>
              <a:rPr lang="ru-RU" altLang="en-US" sz="4400">
                <a:solidFill>
                  <a:schemeClr val="tx1"/>
                </a:solidFill>
              </a:rPr>
              <a:t>Груш… </a:t>
            </a:r>
            <a:endParaRPr lang="ru-RU" altLang="en-US" sz="4400">
              <a:solidFill>
                <a:schemeClr val="tx1"/>
              </a:solidFill>
            </a:endParaRPr>
          </a:p>
          <a:p>
            <a:r>
              <a:rPr lang="ru-RU" altLang="en-US" sz="4400">
                <a:solidFill>
                  <a:schemeClr val="tx1"/>
                </a:solidFill>
              </a:rPr>
              <a:t>волч…та</a:t>
            </a:r>
            <a:endParaRPr lang="ru-RU" altLang="en-US" sz="4400">
              <a:solidFill>
                <a:schemeClr val="tx1"/>
              </a:solidFill>
            </a:endParaRPr>
          </a:p>
          <a:p>
            <a:r>
              <a:rPr lang="ru-RU" altLang="en-US" sz="4400">
                <a:solidFill>
                  <a:schemeClr val="tx1"/>
                </a:solidFill>
              </a:rPr>
              <a:t>ж…вот</a:t>
            </a:r>
            <a:endParaRPr lang="ru-RU" altLang="en-US" sz="4400">
              <a:solidFill>
                <a:schemeClr val="tx1"/>
              </a:solidFill>
            </a:endParaRPr>
          </a:p>
          <a:p>
            <a:r>
              <a:rPr lang="ru-RU" altLang="en-US" sz="4400">
                <a:solidFill>
                  <a:schemeClr val="tx1"/>
                </a:solidFill>
              </a:rPr>
              <a:t>щ…рить</a:t>
            </a:r>
            <a:endParaRPr lang="ru-RU" altLang="en-US" sz="4400">
              <a:solidFill>
                <a:schemeClr val="tx1"/>
              </a:solidFill>
            </a:endParaRPr>
          </a:p>
          <a:p>
            <a:r>
              <a:rPr lang="ru-RU" altLang="en-US" sz="4400">
                <a:solidFill>
                  <a:schemeClr val="tx1"/>
                </a:solidFill>
              </a:rPr>
              <a:t>пищ… </a:t>
            </a:r>
            <a:endParaRPr lang="ru-RU" altLang="en-US" sz="4400">
              <a:solidFill>
                <a:schemeClr val="tx1"/>
              </a:solidFill>
            </a:endParaRPr>
          </a:p>
          <a:p>
            <a:r>
              <a:rPr lang="ru-RU" altLang="en-US" sz="4400">
                <a:solidFill>
                  <a:schemeClr val="tx1"/>
                </a:solidFill>
              </a:rPr>
              <a:t>крич…т</a:t>
            </a:r>
            <a:endParaRPr lang="ru-RU" altLang="en-US" sz="44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466</Words>
  <Application>WPS Presentation</Application>
  <PresentationFormat>宽屏</PresentationFormat>
  <Paragraphs>35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SimSun</vt:lpstr>
      <vt:lpstr>Wingdings</vt:lpstr>
      <vt:lpstr>Calibri Light</vt:lpstr>
      <vt:lpstr>Arial Unicode MS</vt:lpstr>
      <vt:lpstr>Calibri</vt:lpstr>
      <vt:lpstr>Microsoft YaHei</vt:lpstr>
      <vt:lpstr>Nirmala UI Semilight</vt:lpstr>
      <vt:lpstr>Ink Free</vt:lpstr>
      <vt:lpstr>Times New Roman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User</cp:lastModifiedBy>
  <cp:revision>2</cp:revision>
  <dcterms:created xsi:type="dcterms:W3CDTF">2021-02-03T17:23:36Z</dcterms:created>
  <dcterms:modified xsi:type="dcterms:W3CDTF">2021-02-03T17:39:37Z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1049-11.2.0.9967</vt:lpwstr>
  </property>
</Properties>
</file>