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7" r:id="rId1"/>
  </p:sldMasterIdLst>
  <p:sldIdLst>
    <p:sldId id="256" r:id="rId2"/>
    <p:sldId id="280" r:id="rId3"/>
    <p:sldId id="257" r:id="rId4"/>
    <p:sldId id="278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3" r:id="rId18"/>
    <p:sldId id="274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76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DEFD"/>
    <a:srgbClr val="44F6AE"/>
    <a:srgbClr val="99F149"/>
    <a:srgbClr val="E6F5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58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202F6D65-E377-47EB-9DC0-D42C91E2FB93}" type="datetimeFigureOut">
              <a:rPr lang="ru-RU" smtClean="0"/>
              <a:pPr>
                <a:defRPr/>
              </a:pPr>
              <a:t>17.06.2021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fld id="{076B07A0-A70B-421B-B930-820C1AB166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81045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BD8346-8D50-4AED-B21F-052F04377E3F}" type="datetimeFigureOut">
              <a:rPr lang="ru-RU" smtClean="0"/>
              <a:pPr>
                <a:defRPr/>
              </a:pPr>
              <a:t>17.06.2021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7A5797-D47B-4E8F-85FA-65F779DB07E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528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8C73D8-BFA7-4661-981B-01BC2D6F6DC1}" type="datetimeFigureOut">
              <a:rPr lang="ru-RU" smtClean="0"/>
              <a:pPr>
                <a:defRPr/>
              </a:pPr>
              <a:t>17.06.2021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9AFFBA-C220-4C58-AF27-AED9846531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034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157F86-EC5F-4B80-8CAA-4D50A632A174}" type="datetimeFigureOut">
              <a:rPr lang="ru-RU" smtClean="0"/>
              <a:pPr>
                <a:defRPr/>
              </a:pPr>
              <a:t>17.06.2021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B2E449-9349-4915-8DC0-966F58A946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682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F56E15-9F59-41D2-9A21-FD82DAFB0EB6}" type="datetimeFigureOut">
              <a:rPr lang="ru-RU" smtClean="0"/>
              <a:pPr>
                <a:defRPr/>
              </a:pPr>
              <a:t>17.06.2021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6751CA-A344-49F0-9672-9A844DD208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15907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50F23B-E416-4B77-8DC1-B5542AA7619F}" type="datetimeFigureOut">
              <a:rPr lang="ru-RU" smtClean="0"/>
              <a:pPr>
                <a:defRPr/>
              </a:pPr>
              <a:t>17.06.2021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F0D7A1-358A-4989-B005-59AABF7174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358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844B58-C83B-4BDC-BD79-11F9BB605E6A}" type="datetimeFigureOut">
              <a:rPr lang="ru-RU" smtClean="0"/>
              <a:pPr>
                <a:defRPr/>
              </a:pPr>
              <a:t>17.06.2021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D2137E-79E5-4234-A6AF-225C69452B0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24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52CA0B-AA2F-4E23-A291-03CF51BFD5B9}" type="datetimeFigureOut">
              <a:rPr lang="ru-RU" smtClean="0"/>
              <a:pPr>
                <a:defRPr/>
              </a:pPr>
              <a:t>17.06.2021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7C068C-6657-4844-9E91-6D39926933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970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C812B5-6E26-4DA1-BEA7-BEE545444D3E}" type="datetimeFigureOut">
              <a:rPr lang="ru-RU" smtClean="0"/>
              <a:pPr>
                <a:defRPr/>
              </a:pPr>
              <a:t>17.06.2021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A0DA3-5CD1-454C-95EB-76D7184215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148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10D4F5-F6EC-43EB-B182-38FE6CE720EB}" type="datetimeFigureOut">
              <a:rPr lang="ru-RU" smtClean="0"/>
              <a:pPr>
                <a:defRPr/>
              </a:pPr>
              <a:t>17.06.2021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934B2C-FBC6-4FA7-8D39-5D049D0100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118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22E9ED-DC9E-4BA9-AD8C-F5D6B8E0AD44}" type="datetimeFigureOut">
              <a:rPr lang="ru-RU" smtClean="0"/>
              <a:pPr>
                <a:defRPr/>
              </a:pPr>
              <a:t>17.06.2021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D0D5D1-3ACC-4436-BA41-BA0A964AD7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599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/>
            </a:pPr>
            <a:fld id="{B19BB0EA-2A0E-4D66-83C6-22392ECC1F06}" type="datetimeFigureOut">
              <a:rPr lang="ru-RU" smtClean="0"/>
              <a:pPr>
                <a:defRPr/>
              </a:pPr>
              <a:t>17.06.2021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fld id="{6DC2AF24-98ED-4607-AA1A-C8724179CD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286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youtube.com/watch?v=4cZcgIBPc_U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38" y="0"/>
            <a:ext cx="8812212" cy="231775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i="1" u="sng" dirty="0" smtClean="0">
                <a:solidFill>
                  <a:schemeClr val="tx1"/>
                </a:solidFill>
              </a:rPr>
              <a:t>Презентация на тему:</a:t>
            </a:r>
            <a:br>
              <a:rPr lang="ru-RU" sz="4000" i="1" u="sng" dirty="0" smtClean="0">
                <a:solidFill>
                  <a:schemeClr val="tx1"/>
                </a:solidFill>
              </a:rPr>
            </a:br>
            <a:r>
              <a:rPr lang="ru-RU" sz="4000" i="1" u="sng" dirty="0" smtClean="0">
                <a:solidFill>
                  <a:schemeClr val="tx1"/>
                </a:solidFill>
              </a:rPr>
              <a:t>Раздельный сбор отходов.</a:t>
            </a:r>
            <a:endParaRPr lang="ru-RU" sz="4000" i="1" u="sng" dirty="0">
              <a:solidFill>
                <a:schemeClr val="tx1"/>
              </a:solidFill>
            </a:endParaRPr>
          </a:p>
        </p:txBody>
      </p:sp>
      <p:pic>
        <p:nvPicPr>
          <p:cNvPr id="8195" name="Picture 2" descr="http://img2.dp.ru/images/article/2018/04/06/5ef35ef9-3234-49e2-85ae-cb97322e4c8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133" y="2748144"/>
            <a:ext cx="8718550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038350"/>
            <a:ext cx="3222625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1963" y="0"/>
            <a:ext cx="4300537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Фольга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Материал: алюминий.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практически не наносит.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переплавка.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96000" y="182563"/>
            <a:ext cx="6096000" cy="27384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Банки из-под напитков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Материал: алюминий и его сплавы.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острые края банок вызывают травмы у животных.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Вред человеку: в банках накапливается вода, в которой развиваются личинки кровососущих насекомых.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переплавка.</a:t>
            </a:r>
          </a:p>
        </p:txBody>
      </p:sp>
      <p:pic>
        <p:nvPicPr>
          <p:cNvPr id="17413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725" y="4418013"/>
            <a:ext cx="3649663" cy="242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213" y="2924175"/>
            <a:ext cx="3230562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73063" y="4098925"/>
            <a:ext cx="5588000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Изделия из пластмасс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препятствует газообмену в почвах и водоёмах. Могут быть проглочены животными, что приведёт к гибели последних.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Вред человеку: пластмассы могут выделять при разложении ядовитые вещества.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переплавка.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0" y="2108200"/>
            <a:ext cx="4084638" cy="2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8" y="3143250"/>
            <a:ext cx="4689475" cy="278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0200" y="0"/>
            <a:ext cx="6907213" cy="3632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Упаковка для пищевых продуктов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Материал: бумага и различные виды пластмасс.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могут быть проглочены животными.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не существует.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Наименее опасный способ обезвреживания: захоронение.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Продукты, образующиеся при обезвреживании: углекислый газ 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вода,хлороводород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ядовитые соединения.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Категорически запрещается сжигать указанные материалы, так как при этом могут образоваться диоксиды.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35788" y="0"/>
            <a:ext cx="5040312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Батарейки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Очень ядовитый мусор!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Материал: цинк, уголь, оксид марганца.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ядовиты для многих организмов.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Вред человеку: ядовиты для человека.</a:t>
            </a:r>
          </a:p>
        </p:txBody>
      </p:sp>
      <p:sp>
        <p:nvSpPr>
          <p:cNvPr id="18438" name="Прямоугольник 5"/>
          <p:cNvSpPr>
            <a:spLocks noChangeArrowheads="1"/>
          </p:cNvSpPr>
          <p:nvPr/>
        </p:nvSpPr>
        <p:spPr bwMode="auto">
          <a:xfrm>
            <a:off x="228600" y="5710238"/>
            <a:ext cx="11644313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Очень опасны и многие другие виды отходов: отслужившие свой срок картриджи и бытовая техника, энергосберегающие лампы и прочее. Причем складывать их запрещено на обычных свалках. Хотя для России во всех сферах запреты и законы малоэффективны.</a:t>
            </a:r>
          </a:p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9313" y="0"/>
            <a:ext cx="10515600" cy="588963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i="1" dirty="0" smtClean="0"/>
              <a:t> </a:t>
            </a:r>
            <a:r>
              <a:rPr lang="ru-RU" sz="3600" b="1" i="1" dirty="0" smtClean="0">
                <a:solidFill>
                  <a:schemeClr val="tx1"/>
                </a:solidFill>
              </a:rPr>
              <a:t>Сколько мусора бывает?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8913" y="847725"/>
            <a:ext cx="7332662" cy="35401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Основными «поставщиками» огромного количества отходов на нашей планете являются: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Жилые дома и бытовые предприятия.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Промышленные предприятия.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Теплоэнергетика.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Сельское хозяйство.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Транспорт.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75" y="631825"/>
            <a:ext cx="4006850" cy="300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75" y="3783013"/>
            <a:ext cx="4097338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271464" y="822325"/>
            <a:ext cx="11014846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Эксперимент заключается в следующем: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«Необходимо в течение двух недель собирать мусор раздельно в 4 пакета (стекло, бумага, пластик и пищевые отходы). Опыт проводится с 22 сентября по 8 октября.  Итог приводится в виде столбчатой диаграммы.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Например: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Стекло-4,2 кг.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Бумага, картон-1,5кг.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Пластик-2,5 кг.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Пищевые отходы-6 кг.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latin typeface="+mj-lt"/>
                <a:cs typeface="+mn-cs"/>
              </a:rPr>
              <a:t>Эксперимент</a:t>
            </a:r>
          </a:p>
        </p:txBody>
      </p:sp>
      <p:pic>
        <p:nvPicPr>
          <p:cNvPr id="2048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2351088"/>
            <a:ext cx="633412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3" y="3860800"/>
            <a:ext cx="4179887" cy="278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4738" y="-233363"/>
            <a:ext cx="10506075" cy="774701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1"/>
                </a:solidFill>
              </a:rPr>
              <a:t>Как решают проблему отходов в других странах?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21507" name="Прямоугольник 3"/>
          <p:cNvSpPr>
            <a:spLocks noChangeArrowheads="1"/>
          </p:cNvSpPr>
          <p:nvPr/>
        </p:nvSpPr>
        <p:spPr bwMode="auto">
          <a:xfrm>
            <a:off x="244475" y="549275"/>
            <a:ext cx="7485063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 Каждый житель Швейцарии обязан сортировать мусор – это закон. Нарушителям – крупный штраф. За соблюдением закона следит мусорная полиция, которая способная найти и привлечь к суду даже человека, выбросившего из окна машины окурок. </a:t>
            </a:r>
          </a:p>
          <a:p>
            <a:pPr>
              <a:buFont typeface="Arial" pitchFamily="34" charset="0"/>
              <a:buChar char="•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 В стране на перерабатывающие заводы попадает более 90% использованной стеклотары.</a:t>
            </a:r>
          </a:p>
          <a:p>
            <a:pPr>
              <a:buFont typeface="Arial" pitchFamily="34" charset="0"/>
              <a:buChar char="•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 На улицах Женевы расставлены металлические контейнеры для битых и нестандартных бутылок, причем стекло сортируется по цвету: белое, зеленое, коричневое.</a:t>
            </a:r>
          </a:p>
          <a:p>
            <a:pPr>
              <a:buFont typeface="Arial" pitchFamily="34" charset="0"/>
              <a:buChar char="•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 Батарейки, содержащие опасные для живых организмов реагенты, никогда не выбрасываются в мусорное ведро, как и старые электрические приборы, домашняя техника, строительный мусор.</a:t>
            </a:r>
          </a:p>
        </p:txBody>
      </p:sp>
      <p:pic>
        <p:nvPicPr>
          <p:cNvPr id="21508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538" y="3246438"/>
            <a:ext cx="4011612" cy="30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Прямоугольник 6"/>
          <p:cNvSpPr>
            <a:spLocks noChangeArrowheads="1"/>
          </p:cNvSpPr>
          <p:nvPr/>
        </p:nvSpPr>
        <p:spPr bwMode="auto">
          <a:xfrm>
            <a:off x="8534400" y="549275"/>
            <a:ext cx="2419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Швейцария</a:t>
            </a:r>
          </a:p>
        </p:txBody>
      </p:sp>
      <p:pic>
        <p:nvPicPr>
          <p:cNvPr id="215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538" y="1360488"/>
            <a:ext cx="4011612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2050" y="0"/>
            <a:ext cx="9812338" cy="436563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США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Прямоугольник 2"/>
          <p:cNvSpPr>
            <a:spLocks noChangeArrowheads="1"/>
          </p:cNvSpPr>
          <p:nvPr/>
        </p:nvSpPr>
        <p:spPr bwMode="auto">
          <a:xfrm>
            <a:off x="257175" y="628650"/>
            <a:ext cx="7407275" cy="489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 В США развит раздельный сбор мусора – он должен выбрасываться в строго определенные контейнеры. Действует система штрафов.</a:t>
            </a:r>
          </a:p>
          <a:p>
            <a:pPr>
              <a:buFont typeface="Arial" pitchFamily="34" charset="0"/>
              <a:buChar char="•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 В Штатах работают более 550 мусороперерабатывающих заводов</a:t>
            </a:r>
          </a:p>
          <a:p>
            <a:pPr>
              <a:buFont typeface="Arial" pitchFamily="34" charset="0"/>
              <a:buChar char="•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 Некоторые штаты США используют систему депозитов: при покупке товаров в таре (например, в бутылках), которую можно переработать, покупатель платит определенную сумму в качестве залога. При сдаче бутылки он получает эти деньги обратно</a:t>
            </a:r>
          </a:p>
          <a:p>
            <a:pPr>
              <a:buFont typeface="Arial" pitchFamily="34" charset="0"/>
              <a:buChar char="•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 Предприниматели выпускают более экономичные упаковки, а потребители учатся многократно использовать имеющиеся в наличии предметы. </a:t>
            </a:r>
          </a:p>
        </p:txBody>
      </p:sp>
      <p:pic>
        <p:nvPicPr>
          <p:cNvPr id="2253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238" y="3444875"/>
            <a:ext cx="41624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238" y="628650"/>
            <a:ext cx="4162425" cy="274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538" y="117475"/>
            <a:ext cx="11741150" cy="40957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Германия</a:t>
            </a:r>
            <a:endParaRPr lang="ru-RU" sz="5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>
            <a:off x="0" y="788988"/>
            <a:ext cx="822166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 В Германии действует система раздельного сбора мусора. В серую бочку несут только остаточный мусор, старые газеты, журналы и картонные коробки. В желтую бочку выбрасывают банки, бутылки, полимерную и бумажную, а также частично металлическую упаковку, на которой стоит "зеленая точка". Зеленая бочка предназначена для органических отходов, которые перерабатываются в компост.</a:t>
            </a:r>
          </a:p>
          <a:p>
            <a:pPr>
              <a:buFont typeface="Arial" pitchFamily="34" charset="0"/>
              <a:buChar char="•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 Лекарства с просроченной датой принимают аптеки</a:t>
            </a:r>
          </a:p>
          <a:p>
            <a:pPr>
              <a:buFont typeface="Arial" pitchFamily="34" charset="0"/>
              <a:buChar char="•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 Мусор, собранный в городе, в зависимости от расстояния между местом сбора и полигоном, доставляется или непосредственно на полигон, или в центр по сортировке, или на мусороперегрузочную станцию. </a:t>
            </a:r>
            <a:endParaRPr lang="ru-RU" sz="2000"/>
          </a:p>
        </p:txBody>
      </p:sp>
      <p:pic>
        <p:nvPicPr>
          <p:cNvPr id="23556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975" y="3463925"/>
            <a:ext cx="3756025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2" descr="http://prompolit.info/wp-content/uploads/2016/12/germani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6138" y="1260475"/>
            <a:ext cx="3725862" cy="220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525" y="0"/>
            <a:ext cx="10515600" cy="5826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Япония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338138" y="647700"/>
            <a:ext cx="11368087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 Отходы активно используют при создании насыпных территорий в океане. </a:t>
            </a:r>
          </a:p>
          <a:p>
            <a:pPr>
              <a:buFont typeface="Arial" pitchFamily="34" charset="0"/>
              <a:buChar char="•"/>
            </a:pP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 С начала 2000-х годов японское общество охватила настоящая волна: «моттаинай-нэ-э-э» часто можно услышать из уст японцев разных поколений. Это трудно перевести, но смысл в том, что не следует ничего выбрасывать до тех пор, пока сохраняются какие-либо полезные свойства, что расточительность неуместна.</a:t>
            </a:r>
          </a:p>
          <a:p>
            <a:endParaRPr lang="ru-RU" sz="2000"/>
          </a:p>
          <a:p>
            <a:endParaRPr lang="ru-RU"/>
          </a:p>
          <a:p>
            <a:endParaRPr lang="ru-RU"/>
          </a:p>
        </p:txBody>
      </p:sp>
      <p:pic>
        <p:nvPicPr>
          <p:cNvPr id="24580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475038"/>
            <a:ext cx="4087812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338" y="3505200"/>
            <a:ext cx="4406900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454400"/>
            <a:ext cx="3370263" cy="308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0"/>
            <a:ext cx="10515600" cy="533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1"/>
                </a:solidFill>
              </a:rPr>
              <a:t>Финляндия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201613" y="549275"/>
            <a:ext cx="694055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/>
              <a:t> Финны умудряются прятать его под землей: он хранится в специальных емкостях вместимостью от 3 до 5 кубических метров, спрятанные на две трети в землю. </a:t>
            </a:r>
          </a:p>
          <a:p>
            <a:endParaRPr lang="ru-RU" sz="2000"/>
          </a:p>
          <a:p>
            <a:pPr>
              <a:buFont typeface="Arial" pitchFamily="34" charset="0"/>
              <a:buChar char="•"/>
            </a:pPr>
            <a:r>
              <a:rPr lang="ru-RU" sz="2000"/>
              <a:t> Следующим достижением по утилизации мусора стали, сир – лифты, представляющие собой специальные подъемники, которыми оборудованы места массового скопления людей. </a:t>
            </a:r>
          </a:p>
        </p:txBody>
      </p:sp>
      <p:pic>
        <p:nvPicPr>
          <p:cNvPr id="2560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950" y="371475"/>
            <a:ext cx="4010025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3981450"/>
            <a:ext cx="5842000" cy="253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Прямоугольник 5"/>
          <p:cNvSpPr>
            <a:spLocks noChangeArrowheads="1"/>
          </p:cNvSpPr>
          <p:nvPr/>
        </p:nvSpPr>
        <p:spPr bwMode="auto">
          <a:xfrm>
            <a:off x="6111875" y="3209925"/>
            <a:ext cx="5940425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/>
              <a:t> Мусор для финнов является практически стратегическим сырьем. Из него они наловчились выжимать «соки». Вода, полученная после прессовки отходов, очищается до состояния питьевой. Метан – газ, выделяемый при разложении отходов (который финны улавливают и потом сжигают), используется как вид топлива для агрегатов, работающих на мусорных полигонах.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7" descr="2364610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588" y="458788"/>
            <a:ext cx="9742487" cy="639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55650" y="0"/>
            <a:ext cx="10515600" cy="533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1"/>
                </a:solidFill>
              </a:rPr>
              <a:t>Россия</a:t>
            </a:r>
            <a:endParaRPr lang="ru-RU" sz="28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9165" y="0"/>
            <a:ext cx="9175659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Посмотрите ролик на </a:t>
            </a:r>
            <a:r>
              <a:rPr lang="en-US" sz="2800" dirty="0" err="1" smtClean="0">
                <a:solidFill>
                  <a:schemeClr val="tx1"/>
                </a:solidFill>
              </a:rPr>
              <a:t>Youtube</a:t>
            </a:r>
            <a:r>
              <a:rPr lang="ru-RU" sz="2800" dirty="0" smtClean="0">
                <a:solidFill>
                  <a:schemeClr val="tx1"/>
                </a:solidFill>
              </a:rPr>
              <a:t>: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en-US" sz="2800" dirty="0" smtClean="0">
                <a:hlinkClick r:id="rId2"/>
              </a:rPr>
              <a:t>https://www.youtube.com/watch?v=4cZcgIBPc_U</a:t>
            </a:r>
            <a:endParaRPr lang="ru-RU" sz="2800" dirty="0"/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" b="28"/>
          <a:stretch>
            <a:fillRect/>
          </a:stretch>
        </p:blipFill>
        <p:spPr bwMode="auto">
          <a:xfrm>
            <a:off x="858838" y="1144588"/>
            <a:ext cx="9809162" cy="571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 descr="236476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150" y="0"/>
            <a:ext cx="9155113" cy="677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DSC020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94400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7" descr="DSC0199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400" y="0"/>
            <a:ext cx="61976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8" descr="DSC0200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2954338"/>
            <a:ext cx="8007350" cy="390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6" descr="DSC0199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254000" y="-187325"/>
            <a:ext cx="12192000" cy="9493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b="1" cap="none" smtClean="0">
                <a:solidFill>
                  <a:schemeClr val="tx1"/>
                </a:solidFill>
                <a:ea typeface="MS PGothic" pitchFamily="34" charset="-128"/>
              </a:rPr>
              <a:t>В МОСКВЕ...</a:t>
            </a:r>
            <a:endParaRPr lang="en-US" b="1" cap="none" smtClean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2195513" y="6111875"/>
            <a:ext cx="8188325" cy="746125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ru-RU" smtClean="0">
                <a:ea typeface="MS PGothic" pitchFamily="34" charset="-128"/>
              </a:rPr>
              <a:t>Машины для алюминиевых банок</a:t>
            </a:r>
          </a:p>
        </p:txBody>
      </p:sp>
      <p:grpSp>
        <p:nvGrpSpPr>
          <p:cNvPr id="30724" name="Group 6"/>
          <p:cNvGrpSpPr>
            <a:grpSpLocks/>
          </p:cNvGrpSpPr>
          <p:nvPr/>
        </p:nvGrpSpPr>
        <p:grpSpPr bwMode="auto">
          <a:xfrm>
            <a:off x="742950" y="949325"/>
            <a:ext cx="10186988" cy="5162550"/>
            <a:chOff x="997163" y="948631"/>
            <a:chExt cx="7200850" cy="4986950"/>
          </a:xfrm>
        </p:grpSpPr>
        <p:pic>
          <p:nvPicPr>
            <p:cNvPr id="30725" name="Picture 4" descr="DSC02622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7163" y="948631"/>
              <a:ext cx="3740213" cy="4986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6" name="Picture 5" descr="DSC02623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7801" y="948631"/>
              <a:ext cx="3740212" cy="4986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493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b="1" cap="none" smtClean="0">
                <a:solidFill>
                  <a:schemeClr val="tx1"/>
                </a:solidFill>
                <a:ea typeface="MS PGothic" pitchFamily="34" charset="-128"/>
              </a:rPr>
              <a:t>  В МОСКВЕ – КИЕВСКИЙ  ВОКЗАЛ</a:t>
            </a:r>
            <a:endParaRPr lang="en-US" b="1" cap="none" smtClean="0">
              <a:solidFill>
                <a:schemeClr val="tx1"/>
              </a:solidFill>
              <a:ea typeface="MS PGothic" pitchFamily="34" charset="-128"/>
            </a:endParaRPr>
          </a:p>
        </p:txBody>
      </p:sp>
      <p:pic>
        <p:nvPicPr>
          <p:cNvPr id="31747" name="Picture 8" descr="DSC0225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0" y="949325"/>
            <a:ext cx="9969500" cy="560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9" descr="DSC0225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13" y="222250"/>
            <a:ext cx="11126787" cy="625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1050" y="0"/>
            <a:ext cx="10515600" cy="63182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1"/>
                </a:solidFill>
              </a:rPr>
              <a:t>Рекомендации каждому гражданину России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5425" y="763588"/>
            <a:ext cx="5878513" cy="25844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atin typeface="+mn-lt"/>
                <a:cs typeface="+mn-cs"/>
              </a:rPr>
              <a:t> Чтобы сократить количество отходов необходимо: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– Не брать лишних бумажных и целлофановых мешков в магазине или использовать их повторно.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- Писать и рисовать на обеих сторонах бумаги.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- Стараться покупать напитки в бутылках, которые можно сдать.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- Не покупать больше, чем может понадобиться.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608763" y="696913"/>
            <a:ext cx="5297487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atin typeface="+mn-lt"/>
                <a:cs typeface="+mn-cs"/>
              </a:rPr>
              <a:t>Уметь выбрасывать мусор: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- Дома мусор выбрасывать в мусорный мешок.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- Ведро должно обязательно закрываться крышкой, т.к. отходы могут быть токсичны.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- Выбрасываемый мусор плотно закрыть, чтобы не рассыпался по дороге.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- Выбрасывать мусор в специально отведённые места.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- Мелкий мусор на улице выбрасывать только в урны.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388" y="3321050"/>
            <a:ext cx="6096000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atin typeface="+mn-lt"/>
                <a:cs typeface="+mn-cs"/>
              </a:rPr>
              <a:t>Вторично использовать отходы: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- Одежду, которую мы носим можно отдать нуждающимся.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- Не выбрасывать старые игрушки, книги: они могут кому-то понадобиться. Можно отдать в детские дома, интернаты, садики, библиотеки.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- Если есть садовый участок, используй пищевые отходы для приготовления удобрений.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- Обязательно участвуй в сборе макулатуры.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- Активно включайся в раздельный сбор мусора, если он организован в вашем населенном пункте.</a:t>
            </a:r>
          </a:p>
        </p:txBody>
      </p:sp>
      <p:pic>
        <p:nvPicPr>
          <p:cNvPr id="33798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288" y="3925888"/>
            <a:ext cx="5308600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325" y="0"/>
            <a:ext cx="8632825" cy="647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87829" y="0"/>
            <a:ext cx="10567851" cy="2862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Раздельно собранные отходы — это НЕ МУСОР, это ВТОРИЧНОЕ СЫРЬЕ, из которого можно получать нужные нам товары, не увеличивая нагрузку на окружающую среду.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038" y="2401888"/>
            <a:ext cx="8069262" cy="392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2"/>
          <p:cNvSpPr>
            <a:spLocks noChangeArrowheads="1"/>
          </p:cNvSpPr>
          <p:nvPr/>
        </p:nvSpPr>
        <p:spPr bwMode="auto">
          <a:xfrm>
            <a:off x="431073" y="-176213"/>
            <a:ext cx="6463439" cy="646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1" algn="ctr"/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Великий Нильс Бор предрекал: человечество погибнет не от атомной бомбы, бесконечных войн, оно похоронит себя под горами собственных отходов.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 результате человеческой деятельности ежегодно образуются миллионы тонн различных отходов, в том числе и бытовых.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2775" y="614363"/>
            <a:ext cx="4606925" cy="578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2"/>
          <p:cNvSpPr>
            <a:spLocks noChangeArrowheads="1"/>
          </p:cNvSpPr>
          <p:nvPr/>
        </p:nvSpPr>
        <p:spPr bwMode="auto">
          <a:xfrm>
            <a:off x="304800" y="263525"/>
            <a:ext cx="10981509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Цели: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1.Изучить какой мусор бывает.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2.Провести эксперимент в своей семье по раздельному сбору мусора.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3.Изучить опыт утилизации мусора за рубежом и в России.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4.Провести анализ исследования и предложить экологически грамотные способы утилизации мусора для жителей района.</a:t>
            </a:r>
          </a:p>
        </p:txBody>
      </p:sp>
      <p:pic>
        <p:nvPicPr>
          <p:cNvPr id="12291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492500"/>
            <a:ext cx="5597525" cy="336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5" y="3481388"/>
            <a:ext cx="4916488" cy="337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8988" y="0"/>
            <a:ext cx="10515600" cy="5715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1"/>
                </a:solidFill>
              </a:rPr>
              <a:t>Какой </a:t>
            </a:r>
            <a:r>
              <a:rPr lang="ru-RU" sz="2800" b="1" i="1" dirty="0">
                <a:solidFill>
                  <a:schemeClr val="tx1"/>
                </a:solidFill>
              </a:rPr>
              <a:t>бывает мусор?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4963" y="844550"/>
            <a:ext cx="5851525" cy="29194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Стеклотара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битая стеклотара может вызывать ранения животных.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Вред человеку: битая стеклотара может вызывать ранения. В банках накапливается вода, в которой развиваются личинки кровососущих насекомых.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использование по прямому назначению или переплавка</a:t>
            </a:r>
            <a:r>
              <a:rPr lang="ru-RU" dirty="0">
                <a:latin typeface="+mn-lt"/>
                <a:cs typeface="+mn-cs"/>
              </a:rPr>
              <a:t>.</a:t>
            </a:r>
          </a:p>
        </p:txBody>
      </p:sp>
      <p:pic>
        <p:nvPicPr>
          <p:cNvPr id="13316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8" y="3819525"/>
            <a:ext cx="4830762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86488" y="844550"/>
            <a:ext cx="4956129" cy="2862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Макулатура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собственно бумага ущерба не наносит.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Вред человеку: краска может выделять при разложении ядовитые вещества.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переработка на обёрточную бумагу.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Наименее опасный способ обезвреживания: компостирование.</a:t>
            </a:r>
          </a:p>
        </p:txBody>
      </p:sp>
      <p:pic>
        <p:nvPicPr>
          <p:cNvPr id="13318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819525"/>
            <a:ext cx="4962525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9113" y="0"/>
            <a:ext cx="10890250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n-lt"/>
                <a:cs typeface="+mn-cs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Пищевые отходы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практически не наносят.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Вред человеку: гниющие пищевые отходы – рассадник микробов.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Пути разложения: используются в пищу разными микроорганизмами.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Наименее опасный способ обезвреживания: компостирование.</a:t>
            </a:r>
          </a:p>
        </p:txBody>
      </p:sp>
      <p:pic>
        <p:nvPicPr>
          <p:cNvPr id="14339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2538413"/>
            <a:ext cx="5846763" cy="381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75" y="2538413"/>
            <a:ext cx="5699125" cy="381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2078038"/>
            <a:ext cx="3613150" cy="20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25" y="3089275"/>
            <a:ext cx="2751138" cy="246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6863" y="334963"/>
            <a:ext cx="4991100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Кирпичи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практически не наносит.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Вред человеку: может наносить травмы.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переработка в крошку.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35638" y="355600"/>
            <a:ext cx="6096000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Изделия из тканей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Ткани бывают синтетические и натуральные. Всё, написанное ниже, относится к натуральным тканям.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не наносят.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компостирование.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Наименее опасный способ обезвреживания: сжигание</a:t>
            </a:r>
            <a:r>
              <a:rPr lang="ru-RU" dirty="0">
                <a:latin typeface="+mn-lt"/>
                <a:cs typeface="+mn-cs"/>
              </a:rPr>
              <a:t>.</a:t>
            </a:r>
          </a:p>
        </p:txBody>
      </p:sp>
      <p:sp>
        <p:nvSpPr>
          <p:cNvPr id="15366" name="Прямоугольник 6"/>
          <p:cNvSpPr>
            <a:spLocks noChangeArrowheads="1"/>
          </p:cNvSpPr>
          <p:nvPr/>
        </p:nvSpPr>
        <p:spPr bwMode="auto">
          <a:xfrm>
            <a:off x="296863" y="4287838"/>
            <a:ext cx="5438775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Деревянные изделия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Ущерб природе: не наносят.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Вред человеку: могут вызвать травмы.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Способ вторичного использования: переработка на бумагу или древесно-стружечный материал.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Наименее опасный способ обезвреживания: сжигание</a:t>
            </a:r>
          </a:p>
        </p:txBody>
      </p:sp>
      <p:pic>
        <p:nvPicPr>
          <p:cNvPr id="15367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638" y="4287838"/>
            <a:ext cx="328930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025" y="0"/>
            <a:ext cx="5257800" cy="3970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Консервные банки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Материал: оцинкованное или покрытое оловом железо.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соединение цинка, олова и железа ядовиты для многих организмов. Острые края банок травмируют животных.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Вред человеку: ранят при хождении босиком. В банках накапливается вода, в которой развиваются личинки кровососущих насекомых.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переплавка вместе с металлом.</a:t>
            </a:r>
          </a:p>
        </p:txBody>
      </p:sp>
      <p:pic>
        <p:nvPicPr>
          <p:cNvPr id="16387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3913188"/>
            <a:ext cx="4379913" cy="285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529388" y="0"/>
            <a:ext cx="4538662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  <a:cs typeface="+mn-cs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Металлолом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Материал: железо или чугун.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соединения железа ядовиты для многих организмов. Куски металлов травмируют животных.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Вред человеку: вызывают различные травмы.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переплавка.</a:t>
            </a:r>
          </a:p>
        </p:txBody>
      </p:sp>
      <p:pic>
        <p:nvPicPr>
          <p:cNvPr id="16389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100" y="3581400"/>
            <a:ext cx="5084763" cy="311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Вид</Template>
  <TotalTime>281</TotalTime>
  <Words>1450</Words>
  <Application>Microsoft Office PowerPoint</Application>
  <PresentationFormat>Широкоэкранный</PresentationFormat>
  <Paragraphs>139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MS PGothic</vt:lpstr>
      <vt:lpstr>Arial</vt:lpstr>
      <vt:lpstr>Century Schoolbook</vt:lpstr>
      <vt:lpstr>Times New Roman</vt:lpstr>
      <vt:lpstr>Wingdings 2</vt:lpstr>
      <vt:lpstr>View</vt:lpstr>
      <vt:lpstr>Презентация на тему: Раздельный сбор отходов.</vt:lpstr>
      <vt:lpstr>Посмотрите ролик на Youtube: https://www.youtube.com/watch?v=4cZcgIBPc_U</vt:lpstr>
      <vt:lpstr>Презентация PowerPoint</vt:lpstr>
      <vt:lpstr>Презентация PowerPoint</vt:lpstr>
      <vt:lpstr>Презентация PowerPoint</vt:lpstr>
      <vt:lpstr>Какой бывает мусор?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Сколько мусора бывает?</vt:lpstr>
      <vt:lpstr>Презентация PowerPoint</vt:lpstr>
      <vt:lpstr>Как решают проблему отходов в других странах?</vt:lpstr>
      <vt:lpstr>США</vt:lpstr>
      <vt:lpstr> Германия</vt:lpstr>
      <vt:lpstr>Япония</vt:lpstr>
      <vt:lpstr>Финляндия</vt:lpstr>
      <vt:lpstr>Россия</vt:lpstr>
      <vt:lpstr>Презентация PowerPoint</vt:lpstr>
      <vt:lpstr>Презентация PowerPoint</vt:lpstr>
      <vt:lpstr>Презентация PowerPoint</vt:lpstr>
      <vt:lpstr>В МОСКВЕ...</vt:lpstr>
      <vt:lpstr>  В МОСКВЕ – КИЕВСКИЙ  ВОКЗАЛ</vt:lpstr>
      <vt:lpstr>Презентация PowerPoint</vt:lpstr>
      <vt:lpstr>Рекомендации каждому гражданину России</vt:lpstr>
      <vt:lpstr>Презентация PowerPoint</vt:lpstr>
    </vt:vector>
  </TitlesOfParts>
  <Company>CtrlSoft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«Разделяй! Раздельный сбор отходов.»</dc:title>
  <dc:creator>Valentina</dc:creator>
  <cp:lastModifiedBy>User</cp:lastModifiedBy>
  <cp:revision>37</cp:revision>
  <dcterms:created xsi:type="dcterms:W3CDTF">2017-10-12T17:29:05Z</dcterms:created>
  <dcterms:modified xsi:type="dcterms:W3CDTF">2021-06-17T14:53:40Z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1183423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