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7" r:id="rId2"/>
    <p:sldId id="258" r:id="rId3"/>
    <p:sldId id="275" r:id="rId4"/>
    <p:sldId id="281" r:id="rId5"/>
    <p:sldId id="282" r:id="rId6"/>
    <p:sldId id="284" r:id="rId7"/>
    <p:sldId id="285" r:id="rId8"/>
    <p:sldId id="286" r:id="rId9"/>
    <p:sldId id="287" r:id="rId10"/>
    <p:sldId id="259" r:id="rId11"/>
    <p:sldId id="276" r:id="rId12"/>
    <p:sldId id="260" r:id="rId13"/>
    <p:sldId id="280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0033F2B2-38CF-41ED-BC83-CFECCF4CB9BA}">
          <p14:sldIdLst>
            <p14:sldId id="257"/>
            <p14:sldId id="258"/>
            <p14:sldId id="275"/>
            <p14:sldId id="281"/>
            <p14:sldId id="282"/>
            <p14:sldId id="284"/>
            <p14:sldId id="285"/>
            <p14:sldId id="286"/>
            <p14:sldId id="287"/>
            <p14:sldId id="259"/>
            <p14:sldId id="276"/>
            <p14:sldId id="260"/>
          </p14:sldIdLst>
        </p14:section>
        <p14:section name="Раздел без заголовка" id="{46AC6D1D-AE1B-463C-A009-2ABB125B6633}">
          <p14:sldIdLst>
            <p14:sldId id="280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>
      <p:cViewPr>
        <p:scale>
          <a:sx n="76" d="100"/>
          <a:sy n="76" d="100"/>
        </p:scale>
        <p:origin x="-1230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813673-AB15-43DC-8D69-8F598254DAEA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679701-7FC0-468C-B5DA-BBA01349CC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65957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08A5228-39E9-4459-970E-A23CD8A45AD7}" type="slidenum">
              <a:rPr lang="ru-RU" altLang="ru-RU"/>
              <a:pPr/>
              <a:t>3</a:t>
            </a:fld>
            <a:endParaRPr lang="ru-RU" altLang="ru-RU"/>
          </a:p>
        </p:txBody>
      </p:sp>
      <p:sp>
        <p:nvSpPr>
          <p:cNvPr id="171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1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A3A38D6-B703-49AE-9115-7BA26F3E3778}" type="slidenum">
              <a:rPr lang="ru-RU" altLang="ru-RU"/>
              <a:pPr/>
              <a:t>11</a:t>
            </a:fld>
            <a:endParaRPr lang="ru-RU" altLang="ru-RU"/>
          </a:p>
        </p:txBody>
      </p:sp>
      <p:sp>
        <p:nvSpPr>
          <p:cNvPr id="181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1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679701-7FC0-468C-B5DA-BBA01349CCFE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97239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B67C8-3719-4B0C-99B4-AAE2DAB6AF84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2384D-D238-4554-A0E5-842F7B36D7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92969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B67C8-3719-4B0C-99B4-AAE2DAB6AF84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2384D-D238-4554-A0E5-842F7B36D7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098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B67C8-3719-4B0C-99B4-AAE2DAB6AF84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2384D-D238-4554-A0E5-842F7B36D7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29565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B67C8-3719-4B0C-99B4-AAE2DAB6AF84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2384D-D238-4554-A0E5-842F7B36D7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3965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B67C8-3719-4B0C-99B4-AAE2DAB6AF84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2384D-D238-4554-A0E5-842F7B36D7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0410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B67C8-3719-4B0C-99B4-AAE2DAB6AF84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2384D-D238-4554-A0E5-842F7B36D7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23048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B67C8-3719-4B0C-99B4-AAE2DAB6AF84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2384D-D238-4554-A0E5-842F7B36D7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20253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B67C8-3719-4B0C-99B4-AAE2DAB6AF84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2384D-D238-4554-A0E5-842F7B36D7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31037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B67C8-3719-4B0C-99B4-AAE2DAB6AF84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2384D-D238-4554-A0E5-842F7B36D7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37034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B67C8-3719-4B0C-99B4-AAE2DAB6AF84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2384D-D238-4554-A0E5-842F7B36D7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64865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B67C8-3719-4B0C-99B4-AAE2DAB6AF84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2384D-D238-4554-A0E5-842F7B36D7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29593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DB67C8-3719-4B0C-99B4-AAE2DAB6AF84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D2384D-D238-4554-A0E5-842F7B36D7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42715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637" y="188640"/>
            <a:ext cx="1824202" cy="16561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862" y="1"/>
            <a:ext cx="2105617" cy="29969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6745" y="4539302"/>
            <a:ext cx="3752639" cy="23186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87623" y="1028343"/>
            <a:ext cx="7200801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ГБОУ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«Донецкая школа-интернат№1»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Мини-проект </a:t>
            </a:r>
          </a:p>
          <a:p>
            <a:pPr algn="ctr"/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«История открытия электрических явлений»</a:t>
            </a:r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Выполнила:   обучающаяся 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8-Б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класса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Бледнова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Мария 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Руководитель: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Кинаш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И.М.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Донецк-2022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1384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xit" presetSubtype="32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1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xit" presetSubtype="32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1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4" presetClass="entr" presetSubtype="1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xit" presetSubtype="32" fill="hold" nodeType="click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0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  <a:latin typeface="Bookman Old Style" panose="02050604050505020204" pitchFamily="18" charset="0"/>
              </a:rPr>
              <a:t>Практическая работа</a:t>
            </a:r>
            <a:endParaRPr lang="ru-RU" b="1" i="1" dirty="0">
              <a:solidFill>
                <a:srgbClr val="C0000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342073"/>
            <a:ext cx="6912768" cy="51124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44530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5160" y="1628800"/>
            <a:ext cx="4474460" cy="32863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1446" name="Text Box 6"/>
          <p:cNvSpPr txBox="1">
            <a:spLocks noChangeArrowheads="1"/>
          </p:cNvSpPr>
          <p:nvPr/>
        </p:nvSpPr>
        <p:spPr bwMode="auto">
          <a:xfrm>
            <a:off x="0" y="0"/>
            <a:ext cx="5868144" cy="6555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ru-RU" altLang="ru-RU" sz="2800" i="1" dirty="0">
                <a:latin typeface="Bookman Old Style" panose="02050604050505020204" pitchFamily="18" charset="0"/>
              </a:rPr>
              <a:t>Электризация наблюдается также </a:t>
            </a:r>
            <a:endParaRPr lang="ru-RU" altLang="ru-RU" sz="2800" i="1" dirty="0" smtClean="0">
              <a:latin typeface="Bookman Old Style" panose="02050604050505020204" pitchFamily="18" charset="0"/>
            </a:endParaRPr>
          </a:p>
          <a:p>
            <a:r>
              <a:rPr lang="ru-RU" altLang="ru-RU" sz="2800" i="1" dirty="0" smtClean="0">
                <a:latin typeface="Bookman Old Style" panose="02050604050505020204" pitchFamily="18" charset="0"/>
              </a:rPr>
              <a:t>при </a:t>
            </a:r>
            <a:r>
              <a:rPr lang="ru-RU" altLang="ru-RU" sz="2800" i="1" dirty="0">
                <a:latin typeface="Bookman Old Style" panose="02050604050505020204" pitchFamily="18" charset="0"/>
              </a:rPr>
              <a:t>трении жидкостей </a:t>
            </a:r>
            <a:endParaRPr lang="ru-RU" altLang="ru-RU" sz="2800" i="1" dirty="0" smtClean="0">
              <a:latin typeface="Bookman Old Style" panose="02050604050505020204" pitchFamily="18" charset="0"/>
            </a:endParaRPr>
          </a:p>
          <a:p>
            <a:r>
              <a:rPr lang="ru-RU" altLang="ru-RU" sz="2800" i="1" dirty="0" smtClean="0">
                <a:latin typeface="Bookman Old Style" panose="02050604050505020204" pitchFamily="18" charset="0"/>
              </a:rPr>
              <a:t>о </a:t>
            </a:r>
            <a:r>
              <a:rPr lang="ru-RU" altLang="ru-RU" sz="2800" i="1" dirty="0">
                <a:latin typeface="Bookman Old Style" panose="02050604050505020204" pitchFamily="18" charset="0"/>
              </a:rPr>
              <a:t>металлы в процессе течения, а также </a:t>
            </a:r>
            <a:endParaRPr lang="ru-RU" altLang="ru-RU" sz="2800" i="1" dirty="0" smtClean="0">
              <a:latin typeface="Bookman Old Style" panose="02050604050505020204" pitchFamily="18" charset="0"/>
            </a:endParaRPr>
          </a:p>
          <a:p>
            <a:r>
              <a:rPr lang="ru-RU" altLang="ru-RU" sz="2800" i="1" dirty="0" smtClean="0">
                <a:latin typeface="Bookman Old Style" panose="02050604050505020204" pitchFamily="18" charset="0"/>
              </a:rPr>
              <a:t>разбрызгивания </a:t>
            </a:r>
            <a:r>
              <a:rPr lang="ru-RU" altLang="ru-RU" sz="2800" i="1" dirty="0">
                <a:latin typeface="Bookman Old Style" panose="02050604050505020204" pitchFamily="18" charset="0"/>
              </a:rPr>
              <a:t>при </a:t>
            </a:r>
            <a:endParaRPr lang="ru-RU" altLang="ru-RU" sz="2800" i="1" dirty="0" smtClean="0">
              <a:latin typeface="Bookman Old Style" panose="02050604050505020204" pitchFamily="18" charset="0"/>
            </a:endParaRPr>
          </a:p>
          <a:p>
            <a:r>
              <a:rPr lang="ru-RU" altLang="ru-RU" sz="2800" i="1" dirty="0" smtClean="0">
                <a:latin typeface="Bookman Old Style" panose="02050604050505020204" pitchFamily="18" charset="0"/>
              </a:rPr>
              <a:t>ударе</a:t>
            </a:r>
            <a:r>
              <a:rPr lang="ru-RU" altLang="ru-RU" sz="2800" i="1" dirty="0">
                <a:latin typeface="Bookman Old Style" panose="02050604050505020204" pitchFamily="18" charset="0"/>
              </a:rPr>
              <a:t>. </a:t>
            </a:r>
          </a:p>
          <a:p>
            <a:r>
              <a:rPr lang="ru-RU" altLang="ru-RU" sz="2800" i="1" dirty="0">
                <a:latin typeface="Bookman Old Style" panose="02050604050505020204" pitchFamily="18" charset="0"/>
              </a:rPr>
              <a:t>Впервые электризация жидкости </a:t>
            </a:r>
            <a:r>
              <a:rPr lang="ru-RU" altLang="ru-RU" sz="2800" i="1" dirty="0" smtClean="0">
                <a:latin typeface="Bookman Old Style" panose="02050604050505020204" pitchFamily="18" charset="0"/>
              </a:rPr>
              <a:t>при</a:t>
            </a:r>
          </a:p>
          <a:p>
            <a:r>
              <a:rPr lang="ru-RU" altLang="ru-RU" sz="2800" i="1" dirty="0" smtClean="0">
                <a:latin typeface="Bookman Old Style" panose="02050604050505020204" pitchFamily="18" charset="0"/>
              </a:rPr>
              <a:t> </a:t>
            </a:r>
            <a:r>
              <a:rPr lang="ru-RU" altLang="ru-RU" sz="2800" i="1" dirty="0">
                <a:latin typeface="Bookman Old Style" panose="02050604050505020204" pitchFamily="18" charset="0"/>
              </a:rPr>
              <a:t>дроблении была замечена у водопадов в Швейцарии в 1786 году. </a:t>
            </a:r>
          </a:p>
          <a:p>
            <a:r>
              <a:rPr lang="ru-RU" altLang="ru-RU" sz="2800" i="1" dirty="0">
                <a:latin typeface="Bookman Old Style" panose="02050604050505020204" pitchFamily="18" charset="0"/>
              </a:rPr>
              <a:t>С 1913 года явление получило название </a:t>
            </a:r>
            <a:r>
              <a:rPr lang="ru-RU" altLang="ru-RU" sz="2800" i="1" dirty="0" smtClean="0">
                <a:latin typeface="Bookman Old Style" panose="02050604050505020204" pitchFamily="18" charset="0"/>
              </a:rPr>
              <a:t>баллоэлектрического </a:t>
            </a:r>
            <a:r>
              <a:rPr lang="ru-RU" altLang="ru-RU" sz="2800" i="1" dirty="0">
                <a:latin typeface="Bookman Old Style" panose="02050604050505020204" pitchFamily="18" charset="0"/>
              </a:rPr>
              <a:t>эффекта.</a:t>
            </a:r>
          </a:p>
        </p:txBody>
      </p:sp>
    </p:spTree>
    <p:extLst>
      <p:ext uri="{BB962C8B-B14F-4D97-AF65-F5344CB8AC3E}">
        <p14:creationId xmlns:p14="http://schemas.microsoft.com/office/powerpoint/2010/main" val="415792535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  <a:latin typeface="Bookman Old Style" panose="02050604050505020204" pitchFamily="18" charset="0"/>
              </a:rPr>
              <a:t>Шарль </a:t>
            </a:r>
            <a:r>
              <a:rPr lang="ru-RU" b="1" i="1" dirty="0" err="1" smtClean="0">
                <a:solidFill>
                  <a:srgbClr val="C00000"/>
                </a:solidFill>
                <a:latin typeface="Bookman Old Style" panose="02050604050505020204" pitchFamily="18" charset="0"/>
              </a:rPr>
              <a:t>Дюфэ</a:t>
            </a:r>
            <a:endParaRPr lang="ru-RU" b="1" i="1" dirty="0">
              <a:solidFill>
                <a:srgbClr val="C0000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2132856"/>
            <a:ext cx="3610744" cy="1540768"/>
          </a:xfrm>
        </p:spPr>
        <p:txBody>
          <a:bodyPr/>
          <a:lstStyle/>
          <a:p>
            <a:pPr>
              <a:buBlip>
                <a:blip r:embed="rId2"/>
              </a:buBlip>
            </a:pPr>
            <a:r>
              <a:rPr lang="ru-RU" b="1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Притяжение</a:t>
            </a:r>
            <a:endParaRPr lang="ru-RU" b="1" i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4932040" y="2060848"/>
            <a:ext cx="4104456" cy="15407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2"/>
              </a:buBlip>
            </a:pPr>
            <a:r>
              <a:rPr lang="ru-RU" b="1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Отталкивание</a:t>
            </a:r>
            <a:endParaRPr lang="ru-RU" b="1" i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cxnSp>
        <p:nvCxnSpPr>
          <p:cNvPr id="6" name="Прямая со стрелкой 5"/>
          <p:cNvCxnSpPr>
            <a:endCxn id="3" idx="0"/>
          </p:cNvCxnSpPr>
          <p:nvPr/>
        </p:nvCxnSpPr>
        <p:spPr>
          <a:xfrm flipH="1">
            <a:off x="1984884" y="1268760"/>
            <a:ext cx="1506996" cy="86409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>
            <a:endCxn id="4" idx="0"/>
          </p:cNvCxnSpPr>
          <p:nvPr/>
        </p:nvCxnSpPr>
        <p:spPr>
          <a:xfrm>
            <a:off x="5502932" y="1232590"/>
            <a:ext cx="1481336" cy="82825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809488"/>
            <a:ext cx="4017835" cy="38048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208806"/>
            <a:ext cx="1514475" cy="19240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12024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349036">
            <a:off x="238754" y="2621821"/>
            <a:ext cx="3455987" cy="471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511087">
            <a:off x="5398164" y="3055489"/>
            <a:ext cx="3455987" cy="471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4896544"/>
          </a:xfrm>
        </p:spPr>
        <p:txBody>
          <a:bodyPr>
            <a:noAutofit/>
          </a:bodyPr>
          <a:lstStyle/>
          <a:p>
            <a:r>
              <a:rPr lang="ru-RU" sz="11500" b="1" i="1" dirty="0" smtClean="0">
                <a:solidFill>
                  <a:srgbClr val="C00000"/>
                </a:solidFill>
                <a:latin typeface="Bookman Old Style" panose="02050604050505020204" pitchFamily="18" charset="0"/>
              </a:rPr>
              <a:t>Спасибо!!!</a:t>
            </a:r>
            <a:endParaRPr lang="ru-RU" sz="11500" b="1" i="1" dirty="0">
              <a:solidFill>
                <a:srgbClr val="C00000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51950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i="1" smtClean="0">
                <a:solidFill>
                  <a:schemeClr val="bg1"/>
                </a:solidFill>
                <a:latin typeface="Bookman Old Style" panose="02050604050505020204" pitchFamily="18" charset="0"/>
              </a:rPr>
              <a:t> </a:t>
            </a:r>
            <a:r>
              <a:rPr lang="ru-RU" b="1" i="1" dirty="0" smtClean="0">
                <a:solidFill>
                  <a:schemeClr val="bg1"/>
                </a:solidFill>
                <a:latin typeface="Bookman Old Style" panose="02050604050505020204" pitchFamily="18" charset="0"/>
              </a:rPr>
              <a:t>«Электризация тел»</a:t>
            </a:r>
            <a:endParaRPr lang="ru-RU" b="1" i="1" dirty="0">
              <a:solidFill>
                <a:schemeClr val="bg1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628800"/>
            <a:ext cx="4896544" cy="49606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85185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179512" y="116632"/>
            <a:ext cx="6746020" cy="6247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altLang="ru-RU" sz="2000" b="1" i="1" dirty="0">
                <a:latin typeface="Bookman Old Style" panose="02050604050505020204" pitchFamily="18" charset="0"/>
              </a:rPr>
              <a:t>Рассмотрим сначала происхождение термина “электричество”</a:t>
            </a:r>
          </a:p>
          <a:p>
            <a:endParaRPr lang="ru-RU" altLang="ru-RU" sz="2000" i="1" dirty="0">
              <a:latin typeface="Bookman Old Style" panose="02050604050505020204" pitchFamily="18" charset="0"/>
            </a:endParaRPr>
          </a:p>
          <a:p>
            <a:r>
              <a:rPr lang="ru-RU" altLang="ru-RU" sz="2000" i="1" dirty="0" smtClean="0">
                <a:latin typeface="Bookman Old Style" panose="02050604050505020204" pitchFamily="18" charset="0"/>
              </a:rPr>
              <a:t>Фалес Милетский. </a:t>
            </a:r>
            <a:r>
              <a:rPr lang="ru-RU" altLang="ru-RU" sz="2000" i="1" dirty="0">
                <a:latin typeface="Bookman Old Style" panose="02050604050505020204" pitchFamily="18" charset="0"/>
              </a:rPr>
              <a:t>Вначале, свойство притягивать </a:t>
            </a:r>
            <a:r>
              <a:rPr lang="ru-RU" altLang="ru-RU" sz="2000" i="1" dirty="0" smtClean="0">
                <a:latin typeface="Bookman Old Style" panose="02050604050505020204" pitchFamily="18" charset="0"/>
              </a:rPr>
              <a:t>мелкие </a:t>
            </a:r>
            <a:r>
              <a:rPr lang="ru-RU" altLang="ru-RU" sz="2000" i="1" dirty="0">
                <a:latin typeface="Bookman Old Style" panose="02050604050505020204" pitchFamily="18" charset="0"/>
              </a:rPr>
              <a:t>предметы приписывалось только </a:t>
            </a:r>
            <a:r>
              <a:rPr lang="ru-RU" altLang="ru-RU" sz="2000" i="1" dirty="0" smtClean="0">
                <a:latin typeface="Bookman Old Style" panose="02050604050505020204" pitchFamily="18" charset="0"/>
              </a:rPr>
              <a:t>янтарю </a:t>
            </a:r>
            <a:r>
              <a:rPr lang="ru-RU" altLang="ru-RU" sz="2000" i="1" dirty="0">
                <a:latin typeface="Bookman Old Style" panose="02050604050505020204" pitchFamily="18" charset="0"/>
              </a:rPr>
              <a:t>(окаменевшая смола хвойных деревьев). От </a:t>
            </a:r>
            <a:r>
              <a:rPr lang="ru-RU" altLang="ru-RU" sz="2000" i="1" dirty="0" smtClean="0">
                <a:latin typeface="Bookman Old Style" panose="02050604050505020204" pitchFamily="18" charset="0"/>
              </a:rPr>
              <a:t>названия </a:t>
            </a:r>
            <a:r>
              <a:rPr lang="ru-RU" altLang="ru-RU" sz="2000" i="1" dirty="0">
                <a:latin typeface="Bookman Old Style" panose="02050604050505020204" pitchFamily="18" charset="0"/>
              </a:rPr>
              <a:t>которого произошло слово электричество</a:t>
            </a:r>
            <a:r>
              <a:rPr lang="ru-RU" altLang="ru-RU" sz="2000" i="1" dirty="0" smtClean="0">
                <a:latin typeface="Bookman Old Style" panose="02050604050505020204" pitchFamily="18" charset="0"/>
              </a:rPr>
              <a:t>, </a:t>
            </a:r>
            <a:r>
              <a:rPr lang="ru-RU" altLang="ru-RU" sz="2000" i="1" dirty="0" err="1">
                <a:latin typeface="Bookman Old Style" panose="02050604050505020204" pitchFamily="18" charset="0"/>
              </a:rPr>
              <a:t>т.к</a:t>
            </a:r>
            <a:r>
              <a:rPr lang="ru-RU" altLang="ru-RU" sz="2000" i="1" dirty="0">
                <a:latin typeface="Bookman Old Style" panose="02050604050505020204" pitchFamily="18" charset="0"/>
              </a:rPr>
              <a:t> греч. </a:t>
            </a:r>
            <a:r>
              <a:rPr lang="ru-RU" altLang="ru-RU" sz="2000" b="1" i="1" dirty="0" err="1">
                <a:latin typeface="Bookman Old Style" panose="02050604050505020204" pitchFamily="18" charset="0"/>
              </a:rPr>
              <a:t>elektron</a:t>
            </a:r>
            <a:r>
              <a:rPr lang="ru-RU" altLang="ru-RU" sz="2000" i="1" dirty="0">
                <a:latin typeface="Bookman Old Style" panose="02050604050505020204" pitchFamily="18" charset="0"/>
              </a:rPr>
              <a:t>—янтарь. </a:t>
            </a:r>
            <a:endParaRPr lang="ru-RU" altLang="ru-RU" sz="2000" i="1" dirty="0" smtClean="0">
              <a:latin typeface="Bookman Old Style" panose="02050604050505020204" pitchFamily="18" charset="0"/>
            </a:endParaRPr>
          </a:p>
          <a:p>
            <a:endParaRPr lang="ru-RU" altLang="ru-RU" sz="2000" i="1" dirty="0" smtClean="0">
              <a:latin typeface="Bookman Old Style" panose="02050604050505020204" pitchFamily="18" charset="0"/>
            </a:endParaRPr>
          </a:p>
          <a:p>
            <a:endParaRPr lang="ru-RU" altLang="ru-RU" sz="2000" i="1" dirty="0">
              <a:latin typeface="Bookman Old Style" panose="02050604050505020204" pitchFamily="18" charset="0"/>
            </a:endParaRPr>
          </a:p>
          <a:p>
            <a:endParaRPr lang="ru-RU" altLang="ru-RU" sz="2000" i="1" dirty="0" smtClean="0">
              <a:latin typeface="Bookman Old Style" panose="02050604050505020204" pitchFamily="18" charset="0"/>
            </a:endParaRPr>
          </a:p>
          <a:p>
            <a:endParaRPr lang="ru-RU" altLang="ru-RU" sz="2000" i="1" dirty="0">
              <a:latin typeface="Bookman Old Style" panose="02050604050505020204" pitchFamily="18" charset="0"/>
            </a:endParaRPr>
          </a:p>
          <a:p>
            <a:r>
              <a:rPr lang="ru-RU" altLang="ru-RU" sz="2000" i="1" dirty="0">
                <a:latin typeface="Bookman Old Style" panose="02050604050505020204" pitchFamily="18" charset="0"/>
              </a:rPr>
              <a:t>      Лишь в конце XVI века и начале XVII века вспомнили об этом открытии.</a:t>
            </a:r>
          </a:p>
          <a:p>
            <a:r>
              <a:rPr lang="ru-RU" altLang="ru-RU" sz="2000" i="1" dirty="0">
                <a:latin typeface="Bookman Old Style" panose="02050604050505020204" pitchFamily="18" charset="0"/>
              </a:rPr>
              <a:t>    Английский врач и естествоиспытатель Ульям Гильберт(1544—1603) выяснил, что при трении </a:t>
            </a:r>
            <a:r>
              <a:rPr lang="ru-RU" altLang="ru-RU" sz="2000" i="1" dirty="0" smtClean="0">
                <a:latin typeface="Bookman Old Style" panose="02050604050505020204" pitchFamily="18" charset="0"/>
              </a:rPr>
              <a:t>могут </a:t>
            </a:r>
            <a:r>
              <a:rPr lang="ru-RU" altLang="ru-RU" sz="2000" i="1" dirty="0">
                <a:latin typeface="Bookman Old Style" panose="02050604050505020204" pitchFamily="18" charset="0"/>
              </a:rPr>
              <a:t>электризоваться многие вещества. Он был </a:t>
            </a:r>
            <a:r>
              <a:rPr lang="ru-RU" altLang="ru-RU" sz="2000" i="1" dirty="0" smtClean="0">
                <a:latin typeface="Bookman Old Style" panose="02050604050505020204" pitchFamily="18" charset="0"/>
              </a:rPr>
              <a:t>одним </a:t>
            </a:r>
            <a:r>
              <a:rPr lang="ru-RU" altLang="ru-RU" sz="2000" i="1" dirty="0">
                <a:latin typeface="Bookman Old Style" panose="02050604050505020204" pitchFamily="18" charset="0"/>
              </a:rPr>
              <a:t>из первых ученых, утвердивших опыт</a:t>
            </a:r>
            <a:r>
              <a:rPr lang="ru-RU" altLang="ru-RU" sz="2000" i="1" dirty="0" smtClean="0">
                <a:latin typeface="Bookman Old Style" panose="02050604050505020204" pitchFamily="18" charset="0"/>
              </a:rPr>
              <a:t>, </a:t>
            </a:r>
            <a:r>
              <a:rPr lang="ru-RU" altLang="ru-RU" sz="2000" i="1" dirty="0">
                <a:latin typeface="Bookman Old Style" panose="02050604050505020204" pitchFamily="18" charset="0"/>
              </a:rPr>
              <a:t>эксперимент как основу исследования. </a:t>
            </a:r>
          </a:p>
        </p:txBody>
      </p:sp>
      <p:pic>
        <p:nvPicPr>
          <p:cNvPr id="11274" name="Picture 10" descr="thales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5532" y="476672"/>
            <a:ext cx="2032959" cy="24482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5" name="Picture 11" descr="гильберт"/>
          <p:cNvPicPr>
            <a:picLocks noChangeAspect="1" noChangeArrowheads="1"/>
          </p:cNvPicPr>
          <p:nvPr/>
        </p:nvPicPr>
        <p:blipFill>
          <a:blip r:embed="rId4">
            <a:lum bright="6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00" r="11450" b="27853"/>
          <a:stretch>
            <a:fillRect/>
          </a:stretch>
        </p:blipFill>
        <p:spPr bwMode="auto">
          <a:xfrm>
            <a:off x="6919772" y="3501007"/>
            <a:ext cx="2038719" cy="27012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1780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12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2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2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12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34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382819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9144000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76701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853068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785921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1400"/>
            <a:ext cx="9143999" cy="702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094504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91496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</TotalTime>
  <Words>151</Words>
  <Application>Microsoft Office PowerPoint</Application>
  <PresentationFormat>Экран (4:3)</PresentationFormat>
  <Paragraphs>28</Paragraphs>
  <Slides>13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 «Электризация тел»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Практическая работа</vt:lpstr>
      <vt:lpstr>Презентация PowerPoint</vt:lpstr>
      <vt:lpstr>Шарль Дюфэ</vt:lpstr>
      <vt:lpstr>Спасибо!!!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Ланфир</dc:creator>
  <cp:lastModifiedBy>Пользователь</cp:lastModifiedBy>
  <cp:revision>25</cp:revision>
  <dcterms:created xsi:type="dcterms:W3CDTF">2014-01-22T13:20:21Z</dcterms:created>
  <dcterms:modified xsi:type="dcterms:W3CDTF">2022-10-10T18:07:29Z</dcterms:modified>
</cp:coreProperties>
</file>