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85" r:id="rId3"/>
    <p:sldId id="286" r:id="rId4"/>
    <p:sldId id="317" r:id="rId5"/>
    <p:sldId id="351" r:id="rId6"/>
    <p:sldId id="352" r:id="rId7"/>
    <p:sldId id="353" r:id="rId8"/>
    <p:sldId id="355" r:id="rId9"/>
    <p:sldId id="356" r:id="rId10"/>
    <p:sldId id="357" r:id="rId11"/>
    <p:sldId id="359" r:id="rId12"/>
    <p:sldId id="358" r:id="rId13"/>
    <p:sldId id="360" r:id="rId14"/>
    <p:sldId id="257" r:id="rId15"/>
    <p:sldId id="347" r:id="rId16"/>
    <p:sldId id="258" r:id="rId17"/>
    <p:sldId id="346" r:id="rId18"/>
    <p:sldId id="259" r:id="rId19"/>
    <p:sldId id="260" r:id="rId20"/>
    <p:sldId id="350" r:id="rId21"/>
    <p:sldId id="348" r:id="rId22"/>
    <p:sldId id="349" r:id="rId23"/>
    <p:sldId id="267" r:id="rId24"/>
    <p:sldId id="275" r:id="rId25"/>
    <p:sldId id="304" r:id="rId26"/>
    <p:sldId id="305" r:id="rId27"/>
    <p:sldId id="322" r:id="rId28"/>
    <p:sldId id="308" r:id="rId29"/>
    <p:sldId id="274" r:id="rId30"/>
    <p:sldId id="323" r:id="rId31"/>
    <p:sldId id="324" r:id="rId32"/>
    <p:sldId id="326" r:id="rId33"/>
    <p:sldId id="327" r:id="rId34"/>
    <p:sldId id="329" r:id="rId35"/>
    <p:sldId id="330" r:id="rId36"/>
    <p:sldId id="331" r:id="rId37"/>
    <p:sldId id="332" r:id="rId38"/>
    <p:sldId id="337" r:id="rId39"/>
    <p:sldId id="338" r:id="rId40"/>
    <p:sldId id="339" r:id="rId41"/>
    <p:sldId id="342" r:id="rId42"/>
    <p:sldId id="289" r:id="rId43"/>
    <p:sldId id="288" r:id="rId44"/>
    <p:sldId id="293" r:id="rId45"/>
    <p:sldId id="294" r:id="rId46"/>
    <p:sldId id="295" r:id="rId47"/>
    <p:sldId id="344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86F4959-7893-4F22-8704-307A0BEE28D7}">
          <p14:sldIdLst>
            <p14:sldId id="256"/>
            <p14:sldId id="285"/>
            <p14:sldId id="286"/>
            <p14:sldId id="317"/>
            <p14:sldId id="351"/>
            <p14:sldId id="352"/>
            <p14:sldId id="353"/>
            <p14:sldId id="355"/>
            <p14:sldId id="356"/>
            <p14:sldId id="357"/>
            <p14:sldId id="359"/>
            <p14:sldId id="358"/>
            <p14:sldId id="360"/>
            <p14:sldId id="257"/>
            <p14:sldId id="347"/>
            <p14:sldId id="258"/>
            <p14:sldId id="346"/>
            <p14:sldId id="259"/>
            <p14:sldId id="260"/>
            <p14:sldId id="350"/>
            <p14:sldId id="348"/>
            <p14:sldId id="349"/>
            <p14:sldId id="267"/>
            <p14:sldId id="275"/>
            <p14:sldId id="304"/>
            <p14:sldId id="305"/>
            <p14:sldId id="322"/>
            <p14:sldId id="308"/>
            <p14:sldId id="274"/>
            <p14:sldId id="323"/>
            <p14:sldId id="324"/>
            <p14:sldId id="326"/>
            <p14:sldId id="327"/>
            <p14:sldId id="329"/>
            <p14:sldId id="330"/>
            <p14:sldId id="331"/>
            <p14:sldId id="332"/>
            <p14:sldId id="337"/>
            <p14:sldId id="338"/>
            <p14:sldId id="339"/>
            <p14:sldId id="342"/>
            <p14:sldId id="289"/>
            <p14:sldId id="288"/>
            <p14:sldId id="293"/>
            <p14:sldId id="294"/>
            <p14:sldId id="295"/>
            <p14:sldId id="344"/>
          </p14:sldIdLst>
        </p14:section>
        <p14:section name="Раздел без заголовка" id="{E97F17ED-A493-49C5-B985-5B82CE869F8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74" autoAdjust="0"/>
    <p:restoredTop sz="94660"/>
  </p:normalViewPr>
  <p:slideViewPr>
    <p:cSldViewPr>
      <p:cViewPr varScale="1">
        <p:scale>
          <a:sx n="97" d="100"/>
          <a:sy n="97" d="100"/>
        </p:scale>
        <p:origin x="96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A0F5B-DAF1-40B6-BF4D-5010F44D80F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083B02-47BF-490E-8436-7CB5ED7CD42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172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083B02-47BF-490E-8436-7CB5ED7CD42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266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598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33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813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22731-8B87-4CB7-B180-07B66DF59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253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26796-8125-4895-94B7-3490A1FDD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925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63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15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57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6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36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102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23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914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1972B-1A7F-44F8-A220-8202D0B0CA7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6900F-6658-4575-9698-D7795D84FA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886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microsoft.com/office/2007/relationships/hdphoto" Target="../media/hdphoto1.wdp"/><Relationship Id="rId7" Type="http://schemas.openxmlformats.org/officeDocument/2006/relationships/image" Target="../media/image71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jpeg"/><Relationship Id="rId5" Type="http://schemas.microsoft.com/office/2007/relationships/hdphoto" Target="../media/hdphoto2.wdp"/><Relationship Id="rId4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76841"/>
            <a:ext cx="523875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222" y="0"/>
            <a:ext cx="3429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-756592" y="6926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/>
              <a:t>Учимся</a:t>
            </a:r>
            <a:br>
              <a:rPr lang="ru-RU" dirty="0"/>
            </a:br>
            <a:r>
              <a:rPr lang="ru-RU" dirty="0"/>
              <a:t> рисовать животных. </a:t>
            </a:r>
            <a:br>
              <a:rPr lang="ru-RU" dirty="0"/>
            </a:br>
            <a:r>
              <a:rPr lang="ru-RU" dirty="0"/>
              <a:t>1 часть</a:t>
            </a:r>
          </a:p>
        </p:txBody>
      </p:sp>
    </p:spTree>
    <p:extLst>
      <p:ext uri="{BB962C8B-B14F-4D97-AF65-F5344CB8AC3E}">
        <p14:creationId xmlns:p14="http://schemas.microsoft.com/office/powerpoint/2010/main" val="1310773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317" y="230894"/>
            <a:ext cx="4168827" cy="4685603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/>
              <a:t>В произведениях известных художников красота животных показана с большой выразительностью. К таким художникам относится Валентин Александрович Серов.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768" y="260648"/>
            <a:ext cx="4409118" cy="36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30" y="3645024"/>
            <a:ext cx="4340115" cy="288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19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3779912" y="188913"/>
            <a:ext cx="56886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accent2"/>
                </a:solidFill>
              </a:rPr>
              <a:t>Животные</a:t>
            </a:r>
          </a:p>
          <a:p>
            <a:pPr eaLnBrk="1" hangingPunct="1"/>
            <a:r>
              <a:rPr lang="ru-RU" altLang="ru-RU" b="1" dirty="0">
                <a:solidFill>
                  <a:schemeClr val="accent2"/>
                </a:solidFill>
              </a:rPr>
              <a:t>на картинах и рисунках  Валентина Серова</a:t>
            </a:r>
          </a:p>
        </p:txBody>
      </p:sp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3798888" y="921243"/>
            <a:ext cx="4589462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1700" dirty="0"/>
              <a:t>Замечательный русский художник Валентин Серов — автор знаменитых картин «Девочка с персиками»,  «Девушка, освещенная солнцем», других портретов и пейзажей — писал и животных. Известны его многочисленные наброски, рисунки и иллюстрации к басням </a:t>
            </a:r>
            <a:r>
              <a:rPr lang="ru-RU" altLang="ru-RU" sz="1700" dirty="0" err="1"/>
              <a:t>И.Крылова</a:t>
            </a:r>
            <a:r>
              <a:rPr lang="ru-RU" altLang="ru-RU" sz="1700" dirty="0"/>
              <a:t>.</a:t>
            </a:r>
          </a:p>
        </p:txBody>
      </p:sp>
      <p:pic>
        <p:nvPicPr>
          <p:cNvPr id="12292" name="Picture 7" descr="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33375"/>
            <a:ext cx="2654300" cy="6119813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8" descr="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774" y="2851234"/>
            <a:ext cx="4859633" cy="297607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4636302" y="6019035"/>
            <a:ext cx="3384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700" dirty="0"/>
              <a:t>Квартет. Иллюстрация к басне Крылова</a:t>
            </a:r>
          </a:p>
        </p:txBody>
      </p:sp>
    </p:spTree>
    <p:extLst>
      <p:ext uri="{BB962C8B-B14F-4D97-AF65-F5344CB8AC3E}">
        <p14:creationId xmlns:p14="http://schemas.microsoft.com/office/powerpoint/2010/main" val="370412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929" y="5517232"/>
            <a:ext cx="4635997" cy="214299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Работы </a:t>
            </a:r>
            <a:r>
              <a:rPr lang="ru-RU" sz="2000" b="1" dirty="0" err="1"/>
              <a:t>В.Серова</a:t>
            </a:r>
            <a:r>
              <a:rPr lang="ru-RU" sz="2000" b="1" dirty="0"/>
              <a:t> отличаются внешним изучением натуры, строения животного, они светлы и радостны.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742" y="55753"/>
            <a:ext cx="4442321" cy="27721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5" t="8033" r="17294" b="1906"/>
          <a:stretch/>
        </p:blipFill>
        <p:spPr>
          <a:xfrm>
            <a:off x="185000" y="2708920"/>
            <a:ext cx="2408500" cy="2664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76672"/>
            <a:ext cx="3656968" cy="2599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868" y="3317567"/>
            <a:ext cx="4306951" cy="297203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40" y="404664"/>
            <a:ext cx="138391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/>
              <a:t>В.Серов</a:t>
            </a:r>
            <a:r>
              <a:rPr lang="ru-RU" sz="1400" b="1" dirty="0"/>
              <a:t>. Рисунки и иллюстрации к басням </a:t>
            </a:r>
          </a:p>
          <a:p>
            <a:r>
              <a:rPr lang="ru-RU" sz="1400" b="1" dirty="0"/>
              <a:t>И. Крылова.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60019" y="3049257"/>
            <a:ext cx="2006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В своих работах он старался передать характер, индивидуальные черты животных.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650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Волк и журав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428" y="223837"/>
            <a:ext cx="4421655" cy="28559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5" descr="Лошад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97" y="1651793"/>
            <a:ext cx="4589500" cy="282495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6" descr="Лягуш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326" y="3727206"/>
            <a:ext cx="4948674" cy="29972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684213" y="4508500"/>
            <a:ext cx="4032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Лошади. 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4787900" y="3068638"/>
            <a:ext cx="3779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Волк и журавль. Иллюстрация к басне Крылова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2700338" y="6349206"/>
            <a:ext cx="46085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Лягушки. </a:t>
            </a: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-2124744" y="620688"/>
            <a:ext cx="80645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chemeClr val="accent2"/>
                </a:solidFill>
              </a:rPr>
              <a:t>Наброски </a:t>
            </a:r>
            <a:r>
              <a:rPr lang="ru-RU" altLang="ru-RU" b="1" dirty="0" err="1">
                <a:solidFill>
                  <a:schemeClr val="accent2"/>
                </a:solidFill>
              </a:rPr>
              <a:t>В.А.Серова</a:t>
            </a:r>
            <a:endParaRPr lang="ru-RU" alt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42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6335" y="0"/>
            <a:ext cx="6059016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Евгений Чарушин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48680"/>
            <a:ext cx="66884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11 ноября 1901 года родился Евгений Чарушин, русский писатель, художник. Он иллюстрировал книги  о животных.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6" y="3020328"/>
            <a:ext cx="3024336" cy="375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91651" y="1171524"/>
            <a:ext cx="28083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Посмотрите, какие выразительные рисунки, как художник смог передать настроение.</a:t>
            </a:r>
          </a:p>
        </p:txBody>
      </p:sp>
      <p:pic>
        <p:nvPicPr>
          <p:cNvPr id="3074" name="Picture 2" descr="K:\УРОКИ (карантин)\1- Понедельник\04.05.2020г\5д ИЗО\Рисунок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69744"/>
            <a:ext cx="3537058" cy="440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K:\УРОКИ (карантин)\1- Понедельник\04.05.2020г\5д ИЗО\Рисунок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12" y="332656"/>
            <a:ext cx="2089150" cy="2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593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1934" y="476672"/>
            <a:ext cx="44291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Евгений Иванович </a:t>
            </a:r>
            <a:r>
              <a:rPr lang="ru-RU" sz="2400" b="1" dirty="0" err="1">
                <a:solidFill>
                  <a:srgbClr val="C00000"/>
                </a:solidFill>
              </a:rPr>
              <a:t>Чарушин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dirty="0"/>
              <a:t>– </a:t>
            </a:r>
            <a:r>
              <a:rPr lang="ru-RU" sz="1600" dirty="0"/>
              <a:t>художник и писатель, заслуженный деятель искусств РСФСР.  </a:t>
            </a:r>
          </a:p>
          <a:p>
            <a:r>
              <a:rPr lang="ru-RU" sz="1600" dirty="0"/>
              <a:t>В течение многих лет иллюстрировал книги Чуковского, Маршака, Пришвина, Бианки и др. детских писателей. </a:t>
            </a:r>
          </a:p>
          <a:p>
            <a:r>
              <a:rPr lang="ru-RU" sz="1600" dirty="0"/>
              <a:t>В 1930 был напечатан первый его рассказ для детей. С тех пор писатель и художник Е. И. </a:t>
            </a:r>
            <a:r>
              <a:rPr lang="ru-RU" sz="1600" dirty="0" err="1"/>
              <a:t>Чарушин</a:t>
            </a:r>
            <a:r>
              <a:rPr lang="ru-RU" sz="1600" dirty="0"/>
              <a:t> опубликовал много иллюстрированных книжек для детей младшего школьного возраста о зверях, птицах, об охоте, о детях. </a:t>
            </a:r>
          </a:p>
          <a:p>
            <a:r>
              <a:rPr lang="ru-RU" sz="1600" dirty="0"/>
              <a:t>Е И </a:t>
            </a:r>
            <a:r>
              <a:rPr lang="ru-RU" sz="1600" dirty="0" err="1"/>
              <a:t>Чарушин</a:t>
            </a:r>
            <a:r>
              <a:rPr lang="ru-RU" sz="1600" dirty="0"/>
              <a:t> выработал свой метод иллюстрирования - чисто живописный. Он рисует не контурно, необычайно искусно, пятнами и штрихами. Зверь может быть изображен просто "лохматым" пятном, но в этом пятне ощущается и настороженность позы, и характерность движения, и особенность фактуры - упругость поднятой дыбом длинной и жесткой шерсти вместе с пуховой мягкостью густого подшерстка. </a:t>
            </a:r>
            <a:endParaRPr lang="ru-RU" dirty="0"/>
          </a:p>
        </p:txBody>
      </p:sp>
      <p:pic>
        <p:nvPicPr>
          <p:cNvPr id="26626" name="Picture 2" descr="C:\Users\александр\Desktop\нв\writer_rus1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886" y="332656"/>
            <a:ext cx="2143140" cy="2514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7" name="Picture 3" descr="C:\Users\александр\Desktop\нв\i_charushin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691" y="3356993"/>
            <a:ext cx="2428892" cy="3053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8" name="Picture 4" descr="C:\Users\александр\Desktop\нв\62_sm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8691" y="3356993"/>
            <a:ext cx="2714644" cy="30673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9" name="Picture 5" descr="C:\Users\александр\Desktop\нв\fox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8691" y="3356992"/>
            <a:ext cx="2571768" cy="3086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9010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940" y="188640"/>
            <a:ext cx="4258816" cy="346050"/>
          </a:xfrm>
        </p:spPr>
        <p:txBody>
          <a:bodyPr>
            <a:noAutofit/>
          </a:bodyPr>
          <a:lstStyle/>
          <a:p>
            <a:r>
              <a:rPr lang="ru-RU" sz="2400" dirty="0"/>
              <a:t>Рисунки Евгения Чарушина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14301" y="3103210"/>
            <a:ext cx="2376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Умер Чарушин в Ленинграде 18 февраля 1965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0" y="548680"/>
            <a:ext cx="4123920" cy="3125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449" y="3674641"/>
            <a:ext cx="36358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Художник иллюстрировал собственные книги («</a:t>
            </a:r>
            <a:r>
              <a:rPr lang="ru-RU" sz="2000" dirty="0" err="1"/>
              <a:t>Волчишко</a:t>
            </a:r>
            <a:r>
              <a:rPr lang="ru-RU" sz="2000" dirty="0"/>
              <a:t> и другие», 1931; «Никитка и его друзья» (главный герой — сын автора, Н. Е. Чарушин), 1938; «Про Томку», 1957) и произведения других авторов («Детки в клетке» С. Я. Маршака, изд. в 1935). Прожил 63 года.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000" y="0"/>
            <a:ext cx="2519000" cy="396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858" y="2780928"/>
            <a:ext cx="3122086" cy="38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020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29058" y="785794"/>
            <a:ext cx="457203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Василий Алексеевич </a:t>
            </a:r>
            <a:r>
              <a:rPr lang="ru-RU" sz="2400" b="1" dirty="0" err="1">
                <a:solidFill>
                  <a:srgbClr val="C00000"/>
                </a:solidFill>
              </a:rPr>
              <a:t>Ватагин</a:t>
            </a:r>
            <a:r>
              <a:rPr lang="ru-RU" sz="2400" b="1" dirty="0">
                <a:solidFill>
                  <a:srgbClr val="C00000"/>
                </a:solidFill>
              </a:rPr>
              <a:t>  </a:t>
            </a:r>
            <a:r>
              <a:rPr lang="ru-RU" dirty="0"/>
              <a:t>- народный художник СССР, скульптор, график, анималист. По образованию  —биолог. Он закончил естественный </a:t>
            </a:r>
            <a:r>
              <a:rPr lang="ru-RU" dirty="0" err="1"/>
              <a:t>факуль-тет</a:t>
            </a:r>
            <a:r>
              <a:rPr lang="ru-RU" dirty="0"/>
              <a:t> Московского университета. Однако основной стала для него профессия </a:t>
            </a:r>
            <a:r>
              <a:rPr lang="ru-RU" dirty="0" err="1"/>
              <a:t>худож-ника</a:t>
            </a:r>
            <a:r>
              <a:rPr lang="ru-RU" dirty="0"/>
              <a:t>. «С тех пор, как я помню себя, моим любимым занятием было рисование»,—вспоминает </a:t>
            </a:r>
            <a:r>
              <a:rPr lang="ru-RU" dirty="0" err="1"/>
              <a:t>Ватагин</a:t>
            </a:r>
            <a:r>
              <a:rPr lang="ru-RU" dirty="0"/>
              <a:t> в своих </a:t>
            </a:r>
            <a:r>
              <a:rPr lang="ru-RU" dirty="0" err="1"/>
              <a:t>автобиографи-ческих</a:t>
            </a:r>
            <a:r>
              <a:rPr lang="ru-RU" dirty="0"/>
              <a:t> заметках. Следует добавить, что в этом рисовании главная роль была отведена животным и можно только удивляться </a:t>
            </a:r>
            <a:r>
              <a:rPr lang="ru-RU" dirty="0" err="1"/>
              <a:t>пора-зительной</a:t>
            </a:r>
            <a:r>
              <a:rPr lang="ru-RU" dirty="0"/>
              <a:t> верности </a:t>
            </a:r>
            <a:r>
              <a:rPr lang="ru-RU" dirty="0" err="1"/>
              <a:t>Ватагина</a:t>
            </a:r>
            <a:r>
              <a:rPr lang="ru-RU" dirty="0"/>
              <a:t> своему детскому пристрастию, так как вся жизнь художника была отдана изучению и изображению мира животных. </a:t>
            </a:r>
            <a:r>
              <a:rPr lang="ru-RU" dirty="0" err="1"/>
              <a:t>Произведе-ния</a:t>
            </a:r>
            <a:r>
              <a:rPr lang="ru-RU" dirty="0"/>
              <a:t> </a:t>
            </a:r>
            <a:r>
              <a:rPr lang="ru-RU" dirty="0" err="1"/>
              <a:t>Ватагина</a:t>
            </a:r>
            <a:r>
              <a:rPr lang="ru-RU" dirty="0"/>
              <a:t> хранятся во многих музеях страны, в том числе в Третьяковской галерее и в Русском музее.</a:t>
            </a:r>
          </a:p>
        </p:txBody>
      </p:sp>
      <p:pic>
        <p:nvPicPr>
          <p:cNvPr id="1026" name="Picture 2" descr="C:\Users\александр\Desktop\нв\06_12_26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2849920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александр\Desktop\нв\20081220_vatagin_tig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357562"/>
            <a:ext cx="3152781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александр\Desktop\нв\vatagina-maugl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571876"/>
            <a:ext cx="3340861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Users\александр\Desktop\нв\261e8d68a45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5" y="3500438"/>
            <a:ext cx="3471151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2500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490066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Василий Алексеевич </a:t>
            </a:r>
            <a:r>
              <a:rPr lang="ru-RU" sz="3600" dirty="0" err="1"/>
              <a:t>Вата́гин</a:t>
            </a:r>
            <a:br>
              <a:rPr lang="ru-RU" sz="3600" dirty="0"/>
            </a:br>
            <a:r>
              <a:rPr lang="ru-RU" sz="2200" dirty="0"/>
              <a:t>(1883/1884 - 1969)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80728"/>
            <a:ext cx="563375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353784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287910" cy="304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465313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Произведения художника находятся в экспозициях многих музеев, в том числе Третьяковской галереи и Русского музея. Крупнейшим собранием анималистической живописи, графики и скульптуры художника обладает Государственный Дарвиновский музей.</a:t>
            </a:r>
          </a:p>
        </p:txBody>
      </p:sp>
    </p:spTree>
    <p:extLst>
      <p:ext uri="{BB962C8B-B14F-4D97-AF65-F5344CB8AC3E}">
        <p14:creationId xmlns:p14="http://schemas.microsoft.com/office/powerpoint/2010/main" val="41836508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3"/>
          <a:stretch>
            <a:fillRect/>
          </a:stretch>
        </p:blipFill>
        <p:spPr bwMode="auto">
          <a:xfrm>
            <a:off x="4620646" y="980728"/>
            <a:ext cx="4523354" cy="541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0749"/>
            <a:ext cx="4919451" cy="351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337"/>
            <a:ext cx="4919451" cy="3322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693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2511152"/>
          </a:xfrm>
        </p:spPr>
        <p:txBody>
          <a:bodyPr>
            <a:normAutofit fontScale="90000"/>
          </a:bodyPr>
          <a:lstStyle/>
          <a:p>
            <a:r>
              <a:rPr lang="ru-RU" dirty="0"/>
              <a:t>Любите ли вы рисовать животных? </a:t>
            </a:r>
            <a:br>
              <a:rPr lang="ru-RU" dirty="0"/>
            </a:br>
            <a:r>
              <a:rPr lang="ru-RU" dirty="0"/>
              <a:t>А замечали ли вы, что каждое животное имеет свой характер? Что у животных бывают разные настроения?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293096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ds03.infourok.ru/uploads/ex/06dd/00060dd4-cdec9725/im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48241"/>
            <a:ext cx="3635895" cy="272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t03.kakprosto.ru/tumb/680/images/article/2011/5/13/1_5254ffda9aa455254ffda9aa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53902"/>
            <a:ext cx="4032448" cy="271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993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97152"/>
            <a:ext cx="8229600" cy="227687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Кто-то скажет: лепить – проще, чем рисовать. Но если в рисунке мы изображаем только одну-две стороны животного и какие-либо детали при желании можем не прорисовывать, то в скульптуре важна каждая деталь. Она видна. Скульптуру можно рассмотреть со всех сторон. И очень важно передать форму каждой части тела правильно. Для этого художнику-скульптору нужно много трудиться, изучать натуру (наблюдать за животными. Рисовать, лепить). Это нелегкий труд. Но, если работа выполнена, скульптура создана, результат труда – развитие мастерства.  Подумайте, почему?</a:t>
            </a:r>
          </a:p>
        </p:txBody>
      </p:sp>
      <p:pic>
        <p:nvPicPr>
          <p:cNvPr id="1026" name="Picture 2" descr="https://ped-kopilka.ru/upload/blogs/33675_4d65293212adaa02900b5c9cc0ca1cdb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881" y="1790140"/>
            <a:ext cx="383230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28612" cy="327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13737"/>
            <a:ext cx="3094104" cy="354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31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857232"/>
            <a:ext cx="428628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</a:rPr>
              <a:t>Рачёв</a:t>
            </a:r>
            <a:r>
              <a:rPr lang="ru-RU" sz="3200" b="1" dirty="0">
                <a:solidFill>
                  <a:srgbClr val="C00000"/>
                </a:solidFill>
              </a:rPr>
              <a:t>  Евгений Михайлович </a:t>
            </a:r>
            <a:r>
              <a:rPr lang="ru-RU" b="1" dirty="0"/>
              <a:t>– </a:t>
            </a:r>
          </a:p>
          <a:p>
            <a:r>
              <a:rPr lang="ru-RU" dirty="0"/>
              <a:t>художник-анималист, известный своей работой в области книжной графики. </a:t>
            </a:r>
          </a:p>
          <a:p>
            <a:r>
              <a:rPr lang="ru-RU" dirty="0"/>
              <a:t>С 1930 года начал сотрудничать в различных издательствах в качестве художника-иллюстратора. Он иллюстрировал преимущественно русские народные сказки, басни и сказки классиков русской литературы. Из всего многообразия сказочных сюжетов и басен </a:t>
            </a:r>
            <a:r>
              <a:rPr lang="ru-RU" dirty="0" err="1"/>
              <a:t>Рачев</a:t>
            </a:r>
            <a:r>
              <a:rPr lang="ru-RU" dirty="0"/>
              <a:t> выбирал те,  в которых главными, а иногда единственными героями выступают животные.</a:t>
            </a:r>
            <a:br>
              <a:rPr lang="ru-RU" dirty="0"/>
            </a:br>
            <a:r>
              <a:rPr lang="ru-RU" dirty="0" err="1"/>
              <a:t>Рачев</a:t>
            </a:r>
            <a:r>
              <a:rPr lang="ru-RU" dirty="0"/>
              <a:t> исполнил большую серию рисунков к басням И. А. Крылова.</a:t>
            </a:r>
          </a:p>
        </p:txBody>
      </p:sp>
      <p:pic>
        <p:nvPicPr>
          <p:cNvPr id="28674" name="Picture 2" descr="C:\Users\александр\Desktop\нв\_20120211_1945052918.jpg"/>
          <p:cNvPicPr>
            <a:picLocks noChangeAspect="1" noChangeArrowheads="1"/>
          </p:cNvPicPr>
          <p:nvPr/>
        </p:nvPicPr>
        <p:blipFill>
          <a:blip r:embed="rId2"/>
          <a:srcRect r="-210" b="4464"/>
          <a:stretch>
            <a:fillRect/>
          </a:stretch>
        </p:blipFill>
        <p:spPr bwMode="auto">
          <a:xfrm>
            <a:off x="928662" y="1142984"/>
            <a:ext cx="294217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5" name="Picture 3" descr="C:\Users\александр\Desktop\нв\6adf40d8ff4f4f865de24519080_p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142984"/>
            <a:ext cx="3141351" cy="4619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6" name="Picture 4" descr="C:\Users\александр\Desktop\нв\4c7428b093816e91d9aa103933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285860"/>
            <a:ext cx="3214710" cy="4239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7" name="Picture 5" descr="C:\Users\александр\Desktop\нв\5bb47b3f95a4a6a4f3e14e6b07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1142984"/>
            <a:ext cx="3279433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8" name="Picture 6" descr="C:\Users\александр\Desktop\нв\207dc4329cf72f651cb8bf47f8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1071546"/>
            <a:ext cx="3426139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79" name="Picture 7" descr="C:\Users\александр\Desktop\нв\45d18f3f55bffa977699c25758c_pre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071546"/>
            <a:ext cx="3478096" cy="4691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680" name="Picture 8" descr="C:\Users\александр\Desktop\нв\_20120211_121882472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1000108"/>
            <a:ext cx="3287806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799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00496" y="785794"/>
            <a:ext cx="442915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Флёров Константин Константинович </a:t>
            </a:r>
            <a:r>
              <a:rPr lang="ru-RU" dirty="0"/>
              <a:t>– советский палеонтолог, доктор биологических наук, профессор. Заведующий Палеонтологическим музеем им. Ю. А. Орлова , участник Советско-Монгольской палеонтологической экспедиции. </a:t>
            </a:r>
            <a:r>
              <a:rPr lang="ru-RU" dirty="0" err="1"/>
              <a:t>Художник-реконструктор</a:t>
            </a:r>
            <a:r>
              <a:rPr lang="ru-RU" dirty="0"/>
              <a:t> и анималист, воссоздал облик многих ископаемых животных.</a:t>
            </a:r>
            <a:br>
              <a:rPr lang="ru-RU" dirty="0"/>
            </a:br>
            <a:r>
              <a:rPr lang="ru-RU" dirty="0"/>
              <a:t>Художественные работы К. К. Флерова находятся в Зоологическом музее в Санкт-Петербурге, Дарвиновском музее, Палеонтологическом музее имени академика Ю. А. Орлова, в Народном музее Монголии и в Институте  палеонтологии в Германии. </a:t>
            </a:r>
          </a:p>
        </p:txBody>
      </p:sp>
      <p:pic>
        <p:nvPicPr>
          <p:cNvPr id="27650" name="Picture 2" descr="C:\Users\александр\Desktop\нв\npid_1137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1571636" cy="215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1" name="Picture 3" descr="C:\Users\александр\Desktop\нв\scuto_fler.jpg"/>
          <p:cNvPicPr>
            <a:picLocks noChangeAspect="1" noChangeArrowheads="1"/>
          </p:cNvPicPr>
          <p:nvPr/>
        </p:nvPicPr>
        <p:blipFill>
          <a:blip r:embed="rId3" cstate="email"/>
          <a:srcRect r="-430"/>
          <a:stretch>
            <a:fillRect/>
          </a:stretch>
        </p:blipFill>
        <p:spPr bwMode="auto">
          <a:xfrm>
            <a:off x="714348" y="3286124"/>
            <a:ext cx="3143272" cy="3338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652" name="Picture 4" descr="C:\Users\александр\Desktop\нв\archeo_fle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3286124"/>
            <a:ext cx="335758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1890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418680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Сколько на свете замечательных животных.. Но как же научиться их рисовать?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3429000"/>
            <a:ext cx="6779096" cy="2697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385449" cy="32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7684"/>
            <a:ext cx="432048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051" y="3861048"/>
            <a:ext cx="3573421" cy="268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136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589640" cy="1944216"/>
          </a:xfrm>
        </p:spPr>
        <p:txBody>
          <a:bodyPr>
            <a:noAutofit/>
          </a:bodyPr>
          <a:lstStyle/>
          <a:p>
            <a:r>
              <a:rPr lang="ru-RU" sz="2400" dirty="0"/>
              <a:t>Нарисовать любое животное нам помогают схемы. В такой схеме каждая часть тела животного сначала рисуется похожей на геометрическую фигуру. Например, голова собаки похожа на овал или треугольник, а голова кошки – на круг. Потом, когда каждая часть тела условно прорисована, начинаем рисовать форму более точно. Затем убираем линии-помощники.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4818" name="Picture 2" descr="http://zno.znaimo.com.ua/tw_files2/urls_2/207/d-206756/206756_html_m2905b5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66464"/>
            <a:ext cx="3491880" cy="434604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4048" y="2366464"/>
            <a:ext cx="3493021" cy="4350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3682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Поэтапное построение: котенок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 descr="http://cdn01.ru/files/users/images/61/31/61317ee6b2f2a9b87b479ed629916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904812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://img1.liveinternet.ru/images/attach/c/9/126/116/126116731_RSSR_R_RSRRRRRR_R__RRSRRRS_SRRRR_SRyoSRRRRRyoS_RRS_RRSRR_RS_SSRS_RRS__2007_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86" y="491393"/>
            <a:ext cx="4427984" cy="6177966"/>
          </a:xfrm>
          <a:prstGeom prst="rect">
            <a:avLst/>
          </a:prstGeom>
          <a:noFill/>
        </p:spPr>
      </p:pic>
      <p:pic>
        <p:nvPicPr>
          <p:cNvPr id="64516" name="Picture 4" descr="http://www.znanijamira.ru/img/25/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096" y="762962"/>
            <a:ext cx="4380904" cy="590639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04158" y="116632"/>
            <a:ext cx="4216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Есть очень много схем-помощников – от простых изображений до сложных.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152028" y="6165304"/>
            <a:ext cx="3771900" cy="960512"/>
          </a:xfrm>
        </p:spPr>
        <p:txBody>
          <a:bodyPr>
            <a:normAutofit/>
          </a:bodyPr>
          <a:lstStyle/>
          <a:p>
            <a:r>
              <a:rPr lang="ru-RU" sz="1800" dirty="0"/>
              <a:t>Посмотрите, как разнообразны схемы-помощники.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799"/>
            <a:ext cx="2448272" cy="355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107" y="3577117"/>
            <a:ext cx="4792777" cy="339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znanijamira.ru/img/25/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0681" y="0"/>
            <a:ext cx="2636549" cy="3564997"/>
          </a:xfrm>
          <a:prstGeom prst="rect">
            <a:avLst/>
          </a:prstGeom>
          <a:noFill/>
        </p:spPr>
      </p:pic>
      <p:pic>
        <p:nvPicPr>
          <p:cNvPr id="11" name="Picture 8" descr="http://intothewild.ucoz.ru/kartinki/Lesson/foto-koshek_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314" y="29924"/>
            <a:ext cx="2691517" cy="3588689"/>
          </a:xfrm>
          <a:prstGeom prst="rect">
            <a:avLst/>
          </a:prstGeom>
          <a:noFill/>
        </p:spPr>
      </p:pic>
      <p:pic>
        <p:nvPicPr>
          <p:cNvPr id="12" name="Picture 4" descr="http://www.znanijamira.ru/img/25/8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645286"/>
            <a:ext cx="3613891" cy="2506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03129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i99.beon.ru/ds467nsk.far.ru/drawing/ca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28107"/>
            <a:ext cx="8236883" cy="2635804"/>
          </a:xfrm>
          <a:prstGeom prst="rect">
            <a:avLst/>
          </a:prstGeom>
          <a:noFill/>
        </p:spPr>
      </p:pic>
      <p:pic>
        <p:nvPicPr>
          <p:cNvPr id="66562" name="Picture 2" descr="http://img.saifou.com/images/9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86"/>
            <a:ext cx="2808312" cy="3943815"/>
          </a:xfrm>
          <a:prstGeom prst="rect">
            <a:avLst/>
          </a:prstGeom>
          <a:noFill/>
        </p:spPr>
      </p:pic>
      <p:pic>
        <p:nvPicPr>
          <p:cNvPr id="66564" name="Picture 4" descr="https://pustunchik.ua/uploads/creation/cache/0c653833d5d156f486ce675d6c4d4b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2572225" cy="3914604"/>
          </a:xfrm>
          <a:prstGeom prst="rect">
            <a:avLst/>
          </a:prstGeom>
          <a:noFill/>
        </p:spPr>
      </p:pic>
      <p:pic>
        <p:nvPicPr>
          <p:cNvPr id="66566" name="Picture 6" descr="http://www.znanijamira.ru/img/25/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-2445"/>
            <a:ext cx="2808312" cy="3935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597948"/>
          </a:xfrm>
        </p:spPr>
        <p:txBody>
          <a:bodyPr>
            <a:normAutofit fontScale="90000"/>
          </a:bodyPr>
          <a:lstStyle/>
          <a:p>
            <a:r>
              <a:rPr lang="ru-RU" dirty="0"/>
              <a:t>Кошка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99602" y="764705"/>
            <a:ext cx="4513565" cy="266429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Посмотрите на следующих слайдах, как разнообразны и красивы животные, живущие рядом с нами – кошки.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51" y="872586"/>
            <a:ext cx="4139952" cy="283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01008"/>
            <a:ext cx="4431967" cy="317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4077072"/>
            <a:ext cx="2880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Обратите внимание на форму тела, головы, длину ушей, шерсти каждой кошки. Все ли они одинаковы? </a:t>
            </a:r>
          </a:p>
        </p:txBody>
      </p:sp>
    </p:spTree>
    <p:extLst>
      <p:ext uri="{BB962C8B-B14F-4D97-AF65-F5344CB8AC3E}">
        <p14:creationId xmlns:p14="http://schemas.microsoft.com/office/powerpoint/2010/main" val="1694690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31440"/>
            <a:ext cx="9144000" cy="3600400"/>
          </a:xfrm>
        </p:spPr>
        <p:txBody>
          <a:bodyPr>
            <a:noAutofit/>
          </a:bodyPr>
          <a:lstStyle/>
          <a:p>
            <a:r>
              <a:rPr lang="ru-RU" sz="2400" dirty="0"/>
              <a:t>Многие художники рисовали животных, в том числе и своих любимых, и в каждой работе старались передать особенности и настроение питомца  или дикого зверя, чтобы рисунок был более реалистичным. </a:t>
            </a:r>
            <a:br>
              <a:rPr lang="ru-RU" sz="2400" dirty="0"/>
            </a:br>
            <a:r>
              <a:rPr lang="ru-RU" sz="2400" dirty="0"/>
              <a:t>А вы знаете, как называет художников, которые рисуют животных?   Посмотрим презентацию и узнаем много нового и интересного.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demiart.ru/forum/journal_uploads3/j1045667_13007809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48172"/>
            <a:ext cx="3240360" cy="377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://screenheaven.com/walls/animals/by-garmashova-irina-cat-behind-751734-1440x9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8" descr="http://screenheaven.com/walls/animals/by-garmashova-irina-cat-behind-751734-1440x9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1274" name="Picture 10" descr="http://puzzleit.ru/files/puzzles/130/130011/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0" y="2636912"/>
            <a:ext cx="4427984" cy="368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7314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16"/>
          <p:cNvGrpSpPr>
            <a:grpSpLocks/>
          </p:cNvGrpSpPr>
          <p:nvPr/>
        </p:nvGrpSpPr>
        <p:grpSpPr bwMode="auto">
          <a:xfrm>
            <a:off x="395536" y="260648"/>
            <a:ext cx="7829550" cy="6480175"/>
            <a:chOff x="171" y="255"/>
            <a:chExt cx="4932" cy="3901"/>
          </a:xfrm>
        </p:grpSpPr>
        <p:pic>
          <p:nvPicPr>
            <p:cNvPr id="19460" name="Picture 7" descr="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" y="255"/>
              <a:ext cx="2618" cy="3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1" name="Picture 13" descr="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" y="709"/>
              <a:ext cx="2437" cy="3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9" name="Text Box 17"/>
          <p:cNvSpPr txBox="1">
            <a:spLocks noChangeArrowheads="1"/>
          </p:cNvSpPr>
          <p:nvPr/>
        </p:nvSpPr>
        <p:spPr bwMode="auto">
          <a:xfrm>
            <a:off x="4500563" y="333375"/>
            <a:ext cx="35274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000">
                <a:solidFill>
                  <a:srgbClr val="000099"/>
                </a:solidFill>
              </a:rPr>
              <a:t>Породы кошек</a:t>
            </a:r>
          </a:p>
        </p:txBody>
      </p:sp>
    </p:spTree>
    <p:extLst>
      <p:ext uri="{BB962C8B-B14F-4D97-AF65-F5344CB8AC3E}">
        <p14:creationId xmlns:p14="http://schemas.microsoft.com/office/powerpoint/2010/main" val="1643227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7"/>
          <p:cNvSpPr txBox="1">
            <a:spLocks noChangeArrowheads="1"/>
          </p:cNvSpPr>
          <p:nvPr/>
        </p:nvSpPr>
        <p:spPr bwMode="auto">
          <a:xfrm>
            <a:off x="2339975" y="5300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20483" name="Group 12"/>
          <p:cNvGrpSpPr>
            <a:grpSpLocks/>
          </p:cNvGrpSpPr>
          <p:nvPr/>
        </p:nvGrpSpPr>
        <p:grpSpPr bwMode="auto">
          <a:xfrm>
            <a:off x="1476375" y="404813"/>
            <a:ext cx="6335713" cy="6145212"/>
            <a:chOff x="930" y="255"/>
            <a:chExt cx="3991" cy="3871"/>
          </a:xfrm>
        </p:grpSpPr>
        <p:grpSp>
          <p:nvGrpSpPr>
            <p:cNvPr id="20484" name="Group 11"/>
            <p:cNvGrpSpPr>
              <a:grpSpLocks/>
            </p:cNvGrpSpPr>
            <p:nvPr/>
          </p:nvGrpSpPr>
          <p:grpSpPr bwMode="auto">
            <a:xfrm>
              <a:off x="930" y="255"/>
              <a:ext cx="3991" cy="3583"/>
              <a:chOff x="930" y="119"/>
              <a:chExt cx="3991" cy="3583"/>
            </a:xfrm>
          </p:grpSpPr>
          <p:sp>
            <p:nvSpPr>
              <p:cNvPr id="20486" name="Rectangle 9"/>
              <p:cNvSpPr>
                <a:spLocks noChangeArrowheads="1"/>
              </p:cNvSpPr>
              <p:nvPr/>
            </p:nvSpPr>
            <p:spPr bwMode="auto">
              <a:xfrm>
                <a:off x="930" y="119"/>
                <a:ext cx="3991" cy="358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0487" name="Picture 4" descr="ab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5" y="164"/>
                <a:ext cx="3901" cy="3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485" name="Text Box 8"/>
            <p:cNvSpPr txBox="1">
              <a:spLocks noChangeArrowheads="1"/>
            </p:cNvSpPr>
            <p:nvPr/>
          </p:nvSpPr>
          <p:spPr bwMode="auto">
            <a:xfrm>
              <a:off x="2064" y="3838"/>
              <a:ext cx="21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/>
                <a:t>Абиссинская кошка</a:t>
              </a:r>
              <a:endParaRPr lang="ru-RU" altLang="ru-RU" b="0"/>
            </a:p>
          </p:txBody>
        </p:sp>
      </p:grpSp>
    </p:spTree>
    <p:extLst>
      <p:ext uri="{BB962C8B-B14F-4D97-AF65-F5344CB8AC3E}">
        <p14:creationId xmlns:p14="http://schemas.microsoft.com/office/powerpoint/2010/main" val="30542696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4"/>
          <p:cNvGrpSpPr>
            <a:grpSpLocks/>
          </p:cNvGrpSpPr>
          <p:nvPr/>
        </p:nvGrpSpPr>
        <p:grpSpPr bwMode="auto">
          <a:xfrm>
            <a:off x="971550" y="908050"/>
            <a:ext cx="7704138" cy="5354638"/>
            <a:chOff x="612" y="572"/>
            <a:chExt cx="4853" cy="3373"/>
          </a:xfrm>
        </p:grpSpPr>
        <p:grpSp>
          <p:nvGrpSpPr>
            <p:cNvPr id="22531" name="Group 13"/>
            <p:cNvGrpSpPr>
              <a:grpSpLocks/>
            </p:cNvGrpSpPr>
            <p:nvPr/>
          </p:nvGrpSpPr>
          <p:grpSpPr bwMode="auto">
            <a:xfrm>
              <a:off x="612" y="572"/>
              <a:ext cx="4446" cy="2903"/>
              <a:chOff x="521" y="210"/>
              <a:chExt cx="4446" cy="2903"/>
            </a:xfrm>
          </p:grpSpPr>
          <p:sp>
            <p:nvSpPr>
              <p:cNvPr id="22533" name="Rectangle 11"/>
              <p:cNvSpPr>
                <a:spLocks noChangeArrowheads="1"/>
              </p:cNvSpPr>
              <p:nvPr/>
            </p:nvSpPr>
            <p:spPr bwMode="auto">
              <a:xfrm>
                <a:off x="521" y="210"/>
                <a:ext cx="4446" cy="290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2534" name="Picture 8" descr="Скоттиш фолд (шотландская вислоухая кошка)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" y="256"/>
                <a:ext cx="4354" cy="2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2532" name="Text Box 10"/>
            <p:cNvSpPr txBox="1">
              <a:spLocks noChangeArrowheads="1"/>
            </p:cNvSpPr>
            <p:nvPr/>
          </p:nvSpPr>
          <p:spPr bwMode="auto">
            <a:xfrm>
              <a:off x="793" y="3657"/>
              <a:ext cx="46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400"/>
                <a:t>Скоттиш фолд (шотландская вислоухая кошка)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2355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11"/>
          <p:cNvGrpSpPr>
            <a:grpSpLocks/>
          </p:cNvGrpSpPr>
          <p:nvPr/>
        </p:nvGrpSpPr>
        <p:grpSpPr bwMode="auto">
          <a:xfrm>
            <a:off x="1116013" y="188913"/>
            <a:ext cx="6696075" cy="6394450"/>
            <a:chOff x="703" y="119"/>
            <a:chExt cx="4218" cy="4028"/>
          </a:xfrm>
        </p:grpSpPr>
        <p:grpSp>
          <p:nvGrpSpPr>
            <p:cNvPr id="23555" name="Group 9"/>
            <p:cNvGrpSpPr>
              <a:grpSpLocks/>
            </p:cNvGrpSpPr>
            <p:nvPr/>
          </p:nvGrpSpPr>
          <p:grpSpPr bwMode="auto">
            <a:xfrm>
              <a:off x="703" y="119"/>
              <a:ext cx="4218" cy="3629"/>
              <a:chOff x="703" y="119"/>
              <a:chExt cx="4218" cy="3629"/>
            </a:xfrm>
          </p:grpSpPr>
          <p:sp>
            <p:nvSpPr>
              <p:cNvPr id="23557" name="Rectangle 8"/>
              <p:cNvSpPr>
                <a:spLocks noChangeArrowheads="1"/>
              </p:cNvSpPr>
              <p:nvPr/>
            </p:nvSpPr>
            <p:spPr bwMode="auto">
              <a:xfrm>
                <a:off x="703" y="119"/>
                <a:ext cx="4218" cy="3629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3558" name="Picture 4" descr="p1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8" y="164"/>
                <a:ext cx="4127" cy="3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56" name="Text Box 10"/>
            <p:cNvSpPr txBox="1">
              <a:spLocks noChangeArrowheads="1"/>
            </p:cNvSpPr>
            <p:nvPr/>
          </p:nvSpPr>
          <p:spPr bwMode="auto">
            <a:xfrm>
              <a:off x="1791" y="3859"/>
              <a:ext cx="195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/>
                <a:t>Персидская кошка</a:t>
              </a:r>
              <a:endParaRPr lang="ru-RU" altLang="ru-RU"/>
            </a:p>
          </p:txBody>
        </p:sp>
      </p:grpSp>
    </p:spTree>
    <p:extLst>
      <p:ext uri="{BB962C8B-B14F-4D97-AF65-F5344CB8AC3E}">
        <p14:creationId xmlns:p14="http://schemas.microsoft.com/office/powerpoint/2010/main" val="19894864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10"/>
          <p:cNvGrpSpPr>
            <a:grpSpLocks/>
          </p:cNvGrpSpPr>
          <p:nvPr/>
        </p:nvGrpSpPr>
        <p:grpSpPr bwMode="auto">
          <a:xfrm>
            <a:off x="0" y="0"/>
            <a:ext cx="7308850" cy="6858000"/>
            <a:chOff x="0" y="0"/>
            <a:chExt cx="4604" cy="4320"/>
          </a:xfrm>
        </p:grpSpPr>
        <p:grpSp>
          <p:nvGrpSpPr>
            <p:cNvPr id="25603" name="Group 8"/>
            <p:cNvGrpSpPr>
              <a:grpSpLocks/>
            </p:cNvGrpSpPr>
            <p:nvPr/>
          </p:nvGrpSpPr>
          <p:grpSpPr bwMode="auto">
            <a:xfrm>
              <a:off x="0" y="0"/>
              <a:ext cx="2971" cy="4320"/>
              <a:chOff x="0" y="0"/>
              <a:chExt cx="2971" cy="4320"/>
            </a:xfrm>
          </p:grpSpPr>
          <p:sp>
            <p:nvSpPr>
              <p:cNvPr id="25605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71" cy="432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5606" name="Picture 4" descr="Русская голубая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" y="73"/>
                <a:ext cx="2819" cy="4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604" name="Text Box 9"/>
            <p:cNvSpPr txBox="1">
              <a:spLocks noChangeArrowheads="1"/>
            </p:cNvSpPr>
            <p:nvPr/>
          </p:nvSpPr>
          <p:spPr bwMode="auto">
            <a:xfrm>
              <a:off x="3198" y="1661"/>
              <a:ext cx="1406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400"/>
                <a:t>Русская голубая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89251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9"/>
          <p:cNvGrpSpPr>
            <a:grpSpLocks/>
          </p:cNvGrpSpPr>
          <p:nvPr/>
        </p:nvGrpSpPr>
        <p:grpSpPr bwMode="auto">
          <a:xfrm>
            <a:off x="-36513" y="-11113"/>
            <a:ext cx="9180513" cy="6869113"/>
            <a:chOff x="-23" y="-7"/>
            <a:chExt cx="5783" cy="4327"/>
          </a:xfrm>
        </p:grpSpPr>
        <p:grpSp>
          <p:nvGrpSpPr>
            <p:cNvPr id="26627" name="Group 7"/>
            <p:cNvGrpSpPr>
              <a:grpSpLocks/>
            </p:cNvGrpSpPr>
            <p:nvPr/>
          </p:nvGrpSpPr>
          <p:grpSpPr bwMode="auto">
            <a:xfrm>
              <a:off x="-23" y="-7"/>
              <a:ext cx="5783" cy="4327"/>
              <a:chOff x="-23" y="-7"/>
              <a:chExt cx="5783" cy="4327"/>
            </a:xfrm>
          </p:grpSpPr>
          <p:pic>
            <p:nvPicPr>
              <p:cNvPr id="26629" name="Picture 4" descr="МЕЙН-КУН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" y="-7"/>
                <a:ext cx="5783" cy="3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30" name="Rectangle 6"/>
              <p:cNvSpPr>
                <a:spLocks noChangeArrowheads="1"/>
              </p:cNvSpPr>
              <p:nvPr/>
            </p:nvSpPr>
            <p:spPr bwMode="auto">
              <a:xfrm>
                <a:off x="0" y="3838"/>
                <a:ext cx="5760" cy="482"/>
              </a:xfrm>
              <a:prstGeom prst="rect">
                <a:avLst/>
              </a:prstGeom>
              <a:solidFill>
                <a:srgbClr val="08A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26628" name="Text Box 8"/>
            <p:cNvSpPr txBox="1">
              <a:spLocks noChangeArrowheads="1"/>
            </p:cNvSpPr>
            <p:nvPr/>
          </p:nvSpPr>
          <p:spPr bwMode="auto">
            <a:xfrm>
              <a:off x="2109" y="3884"/>
              <a:ext cx="14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2400"/>
                <a:t>МЕЙН-КУН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57651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17"/>
          <p:cNvGrpSpPr>
            <a:grpSpLocks/>
          </p:cNvGrpSpPr>
          <p:nvPr/>
        </p:nvGrpSpPr>
        <p:grpSpPr bwMode="auto">
          <a:xfrm>
            <a:off x="34925" y="188913"/>
            <a:ext cx="8424863" cy="6596062"/>
            <a:chOff x="22" y="119"/>
            <a:chExt cx="5307" cy="4155"/>
          </a:xfrm>
        </p:grpSpPr>
        <p:grpSp>
          <p:nvGrpSpPr>
            <p:cNvPr id="27651" name="Group 12"/>
            <p:cNvGrpSpPr>
              <a:grpSpLocks/>
            </p:cNvGrpSpPr>
            <p:nvPr/>
          </p:nvGrpSpPr>
          <p:grpSpPr bwMode="auto">
            <a:xfrm>
              <a:off x="2018" y="119"/>
              <a:ext cx="2858" cy="2268"/>
              <a:chOff x="2018" y="119"/>
              <a:chExt cx="2858" cy="2268"/>
            </a:xfrm>
          </p:grpSpPr>
          <p:sp>
            <p:nvSpPr>
              <p:cNvPr id="27657" name="Rectangle 11"/>
              <p:cNvSpPr>
                <a:spLocks noChangeArrowheads="1"/>
              </p:cNvSpPr>
              <p:nvPr/>
            </p:nvSpPr>
            <p:spPr bwMode="auto">
              <a:xfrm>
                <a:off x="2018" y="119"/>
                <a:ext cx="2858" cy="226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7658" name="Picture 4" descr="Донской сфинкс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4" y="176"/>
                <a:ext cx="2767" cy="2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7652" name="Group 14"/>
            <p:cNvGrpSpPr>
              <a:grpSpLocks/>
            </p:cNvGrpSpPr>
            <p:nvPr/>
          </p:nvGrpSpPr>
          <p:grpSpPr bwMode="auto">
            <a:xfrm>
              <a:off x="22" y="2432"/>
              <a:ext cx="3402" cy="1842"/>
              <a:chOff x="113" y="2432"/>
              <a:chExt cx="3402" cy="1842"/>
            </a:xfrm>
          </p:grpSpPr>
          <p:sp>
            <p:nvSpPr>
              <p:cNvPr id="27655" name="Rectangle 13"/>
              <p:cNvSpPr>
                <a:spLocks noChangeArrowheads="1"/>
              </p:cNvSpPr>
              <p:nvPr/>
            </p:nvSpPr>
            <p:spPr bwMode="auto">
              <a:xfrm>
                <a:off x="113" y="2432"/>
                <a:ext cx="3402" cy="184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pic>
            <p:nvPicPr>
              <p:cNvPr id="27656" name="Picture 7" descr="Европейская короткошерстная 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" y="2478"/>
                <a:ext cx="3311" cy="17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653" name="Text Box 15"/>
            <p:cNvSpPr txBox="1">
              <a:spLocks noChangeArrowheads="1"/>
            </p:cNvSpPr>
            <p:nvPr/>
          </p:nvSpPr>
          <p:spPr bwMode="auto">
            <a:xfrm>
              <a:off x="567" y="799"/>
              <a:ext cx="1361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400"/>
                <a:t>Донской сфинкс</a:t>
              </a:r>
            </a:p>
          </p:txBody>
        </p:sp>
        <p:sp>
          <p:nvSpPr>
            <p:cNvPr id="27654" name="Text Box 16"/>
            <p:cNvSpPr txBox="1">
              <a:spLocks noChangeArrowheads="1"/>
            </p:cNvSpPr>
            <p:nvPr/>
          </p:nvSpPr>
          <p:spPr bwMode="auto">
            <a:xfrm>
              <a:off x="3515" y="3022"/>
              <a:ext cx="1814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400"/>
                <a:t>Европейская короткошерстная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6043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8"/>
          <p:cNvGrpSpPr>
            <a:grpSpLocks/>
          </p:cNvGrpSpPr>
          <p:nvPr/>
        </p:nvGrpSpPr>
        <p:grpSpPr bwMode="auto">
          <a:xfrm>
            <a:off x="107950" y="188913"/>
            <a:ext cx="8567738" cy="6480175"/>
            <a:chOff x="68" y="119"/>
            <a:chExt cx="5397" cy="4082"/>
          </a:xfrm>
        </p:grpSpPr>
        <p:grpSp>
          <p:nvGrpSpPr>
            <p:cNvPr id="28675" name="Group 16"/>
            <p:cNvGrpSpPr>
              <a:grpSpLocks/>
            </p:cNvGrpSpPr>
            <p:nvPr/>
          </p:nvGrpSpPr>
          <p:grpSpPr bwMode="auto">
            <a:xfrm>
              <a:off x="68" y="119"/>
              <a:ext cx="2721" cy="3380"/>
              <a:chOff x="68" y="119"/>
              <a:chExt cx="2721" cy="3380"/>
            </a:xfrm>
          </p:grpSpPr>
          <p:grpSp>
            <p:nvGrpSpPr>
              <p:cNvPr id="28681" name="Group 11"/>
              <p:cNvGrpSpPr>
                <a:grpSpLocks/>
              </p:cNvGrpSpPr>
              <p:nvPr/>
            </p:nvGrpSpPr>
            <p:grpSpPr bwMode="auto">
              <a:xfrm>
                <a:off x="68" y="119"/>
                <a:ext cx="2495" cy="3084"/>
                <a:chOff x="68" y="119"/>
                <a:chExt cx="2495" cy="3084"/>
              </a:xfrm>
            </p:grpSpPr>
            <p:sp>
              <p:nvSpPr>
                <p:cNvPr id="28683" name="Rectangle 10"/>
                <p:cNvSpPr>
                  <a:spLocks noChangeArrowheads="1"/>
                </p:cNvSpPr>
                <p:nvPr/>
              </p:nvSpPr>
              <p:spPr bwMode="auto">
                <a:xfrm>
                  <a:off x="68" y="119"/>
                  <a:ext cx="2495" cy="308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pic>
              <p:nvPicPr>
                <p:cNvPr id="28684" name="Picture 4" descr="Бурманская короткошерстная 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3" y="164"/>
                  <a:ext cx="2405" cy="29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8682" name="Text Box 14"/>
              <p:cNvSpPr txBox="1">
                <a:spLocks noChangeArrowheads="1"/>
              </p:cNvSpPr>
              <p:nvPr/>
            </p:nvSpPr>
            <p:spPr bwMode="auto">
              <a:xfrm>
                <a:off x="158" y="3249"/>
                <a:ext cx="2631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altLang="ru-RU" sz="2000"/>
                  <a:t>Бурманская короткошерстная</a:t>
                </a:r>
                <a:r>
                  <a:rPr lang="ru-RU" altLang="ru-RU"/>
                  <a:t> </a:t>
                </a:r>
              </a:p>
            </p:txBody>
          </p:sp>
        </p:grpSp>
        <p:grpSp>
          <p:nvGrpSpPr>
            <p:cNvPr id="28676" name="Group 17"/>
            <p:cNvGrpSpPr>
              <a:grpSpLocks/>
            </p:cNvGrpSpPr>
            <p:nvPr/>
          </p:nvGrpSpPr>
          <p:grpSpPr bwMode="auto">
            <a:xfrm>
              <a:off x="2971" y="618"/>
              <a:ext cx="2494" cy="3583"/>
              <a:chOff x="2971" y="618"/>
              <a:chExt cx="2494" cy="3583"/>
            </a:xfrm>
          </p:grpSpPr>
          <p:grpSp>
            <p:nvGrpSpPr>
              <p:cNvPr id="28677" name="Group 13"/>
              <p:cNvGrpSpPr>
                <a:grpSpLocks/>
              </p:cNvGrpSpPr>
              <p:nvPr/>
            </p:nvGrpSpPr>
            <p:grpSpPr bwMode="auto">
              <a:xfrm>
                <a:off x="2971" y="1207"/>
                <a:ext cx="2494" cy="2994"/>
                <a:chOff x="2971" y="1207"/>
                <a:chExt cx="2494" cy="2994"/>
              </a:xfrm>
            </p:grpSpPr>
            <p:sp>
              <p:nvSpPr>
                <p:cNvPr id="28679" name="Rectangle 12"/>
                <p:cNvSpPr>
                  <a:spLocks noChangeArrowheads="1"/>
                </p:cNvSpPr>
                <p:nvPr/>
              </p:nvSpPr>
              <p:spPr bwMode="auto">
                <a:xfrm>
                  <a:off x="2971" y="1207"/>
                  <a:ext cx="2494" cy="299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Comic Sans MS" pitchFamily="66" charset="0"/>
                    </a:defRPr>
                  </a:lvl9pPr>
                </a:lstStyle>
                <a:p>
                  <a:pPr eaLnBrk="1" hangingPunct="1"/>
                  <a:endParaRPr lang="ru-RU" altLang="ru-RU"/>
                </a:p>
              </p:txBody>
            </p:sp>
            <p:pic>
              <p:nvPicPr>
                <p:cNvPr id="28680" name="Picture 7" descr="Экзотическая короткошерстная кошка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16" y="1253"/>
                  <a:ext cx="2395" cy="2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8678" name="Text Box 15"/>
              <p:cNvSpPr txBox="1">
                <a:spLocks noChangeArrowheads="1"/>
              </p:cNvSpPr>
              <p:nvPr/>
            </p:nvSpPr>
            <p:spPr bwMode="auto">
              <a:xfrm>
                <a:off x="3152" y="618"/>
                <a:ext cx="2132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Comic Sans MS" pitchFamily="66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ru-RU" altLang="ru-RU" sz="2000"/>
                  <a:t>Экзотическая короткошерстная кошка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20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8"/>
          <p:cNvGrpSpPr>
            <a:grpSpLocks/>
          </p:cNvGrpSpPr>
          <p:nvPr/>
        </p:nvGrpSpPr>
        <p:grpSpPr bwMode="auto">
          <a:xfrm>
            <a:off x="2124075" y="260350"/>
            <a:ext cx="5111750" cy="6264275"/>
            <a:chOff x="1338" y="164"/>
            <a:chExt cx="3220" cy="3946"/>
          </a:xfrm>
        </p:grpSpPr>
        <p:sp>
          <p:nvSpPr>
            <p:cNvPr id="33795" name="Rectangle 7"/>
            <p:cNvSpPr>
              <a:spLocks noChangeArrowheads="1"/>
            </p:cNvSpPr>
            <p:nvPr/>
          </p:nvSpPr>
          <p:spPr bwMode="auto">
            <a:xfrm>
              <a:off x="1338" y="164"/>
              <a:ext cx="3220" cy="394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pic>
          <p:nvPicPr>
            <p:cNvPr id="33796" name="Picture 6" descr="34165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9" y="255"/>
              <a:ext cx="3024" cy="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44947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3"/>
          <p:cNvGrpSpPr>
            <a:grpSpLocks/>
          </p:cNvGrpSpPr>
          <p:nvPr/>
        </p:nvGrpSpPr>
        <p:grpSpPr bwMode="auto">
          <a:xfrm>
            <a:off x="1187450" y="549275"/>
            <a:ext cx="6769100" cy="5111750"/>
            <a:chOff x="748" y="346"/>
            <a:chExt cx="4264" cy="3220"/>
          </a:xfrm>
        </p:grpSpPr>
        <p:sp>
          <p:nvSpPr>
            <p:cNvPr id="34819" name="Rectangle 22"/>
            <p:cNvSpPr>
              <a:spLocks noChangeArrowheads="1"/>
            </p:cNvSpPr>
            <p:nvPr/>
          </p:nvSpPr>
          <p:spPr bwMode="auto">
            <a:xfrm>
              <a:off x="748" y="346"/>
              <a:ext cx="4264" cy="32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pic>
          <p:nvPicPr>
            <p:cNvPr id="34820" name="Picture 20" descr="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" y="391"/>
              <a:ext cx="4173" cy="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01874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4525963"/>
          </a:xfrm>
        </p:spPr>
        <p:txBody>
          <a:bodyPr/>
          <a:lstStyle/>
          <a:p>
            <a:r>
              <a:rPr lang="ru-RU" altLang="ru-RU" b="1" dirty="0"/>
              <a:t>АНИМАЛИСТИЧЕСКИЙ ЖАНР</a:t>
            </a:r>
            <a:r>
              <a:rPr lang="ru-RU" altLang="ru-RU" dirty="0"/>
              <a:t> (от лат. </a:t>
            </a:r>
            <a:r>
              <a:rPr lang="en-US" altLang="ru-RU" dirty="0"/>
              <a:t>animal </a:t>
            </a:r>
            <a:r>
              <a:rPr lang="ru-RU" altLang="ru-RU" dirty="0"/>
              <a:t>— животное) — жанр изобразительного искусства, связанный с изображением животных в живописи, графике, скульптуре и декоративном искусстве. </a:t>
            </a:r>
          </a:p>
          <a:p>
            <a:r>
              <a:rPr lang="ru-RU" altLang="ru-RU" dirty="0"/>
              <a:t>Художника, который специализируется в этом жанре, называют анималистом.</a:t>
            </a:r>
            <a:endParaRPr lang="ru-RU" dirty="0"/>
          </a:p>
        </p:txBody>
      </p:sp>
      <p:pic>
        <p:nvPicPr>
          <p:cNvPr id="4" name="Picture 2" descr="http://images.fineartamerica.com/images-medium-large-5/mutt-pencil-portrait-mike-theu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3" y="4149079"/>
            <a:ext cx="3556942" cy="2683515"/>
          </a:xfrm>
          <a:prstGeom prst="rect">
            <a:avLst/>
          </a:prstGeom>
          <a:noFill/>
        </p:spPr>
      </p:pic>
      <p:pic>
        <p:nvPicPr>
          <p:cNvPr id="5" name="Picture 2" descr="http://www.artscroll.ru/Images/2008/d/Drew%20Rose/0000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6913" y="4123673"/>
            <a:ext cx="2194226" cy="27089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29830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278572" y="2564904"/>
            <a:ext cx="4918265" cy="4293215"/>
            <a:chOff x="204" y="119"/>
            <a:chExt cx="5025" cy="4464"/>
          </a:xfrm>
        </p:grpSpPr>
        <p:pic>
          <p:nvPicPr>
            <p:cNvPr id="35843" name="Picture 3" descr="DSCN107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19"/>
              <a:ext cx="2576" cy="3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4" name="Picture 4" descr="DSCN107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1071"/>
              <a:ext cx="2304" cy="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5" name="Text Box 5"/>
            <p:cNvSpPr txBox="1">
              <a:spLocks noChangeArrowheads="1"/>
            </p:cNvSpPr>
            <p:nvPr/>
          </p:nvSpPr>
          <p:spPr bwMode="auto">
            <a:xfrm>
              <a:off x="501" y="3727"/>
              <a:ext cx="2143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" b="0">
                  <a:solidFill>
                    <a:schemeClr val="bg1"/>
                  </a:solidFill>
                </a:rPr>
                <a:t>Некрасов К. 5 кл.</a:t>
              </a:r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3300" y="4259"/>
              <a:ext cx="1915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" b="0" dirty="0">
                  <a:solidFill>
                    <a:schemeClr val="bg1"/>
                  </a:solidFill>
                </a:rPr>
                <a:t>Пешкова Ю. 5 </a:t>
              </a:r>
              <a:r>
                <a:rPr lang="ru-RU" altLang="ru-RU" sz="1200" b="0" dirty="0" err="1">
                  <a:solidFill>
                    <a:schemeClr val="bg1"/>
                  </a:solidFill>
                </a:rPr>
                <a:t>кл</a:t>
              </a:r>
              <a:r>
                <a:rPr lang="ru-RU" altLang="ru-RU" sz="1200" b="0" dirty="0">
                  <a:solidFill>
                    <a:schemeClr val="bg1"/>
                  </a:solidFill>
                </a:rPr>
                <a:t>.  </a:t>
              </a:r>
            </a:p>
          </p:txBody>
        </p:sp>
      </p:grp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5196837" y="4856827"/>
            <a:ext cx="4369837" cy="1872556"/>
            <a:chOff x="703" y="324"/>
            <a:chExt cx="6816" cy="3197"/>
          </a:xfrm>
        </p:grpSpPr>
        <p:pic>
          <p:nvPicPr>
            <p:cNvPr id="8" name="Picture 3" descr="DSCN106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324"/>
              <a:ext cx="4264" cy="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4446" y="2717"/>
              <a:ext cx="3073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400">
                  <a:solidFill>
                    <a:schemeClr val="bg1"/>
                  </a:solidFill>
                </a:rPr>
                <a:t>Фролова Г. 5 кл.</a:t>
              </a:r>
            </a:p>
          </p:txBody>
        </p:sp>
      </p:grp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2799856" y="182620"/>
            <a:ext cx="6423401" cy="4542524"/>
            <a:chOff x="113" y="81"/>
            <a:chExt cx="5775" cy="4233"/>
          </a:xfrm>
        </p:grpSpPr>
        <p:pic>
          <p:nvPicPr>
            <p:cNvPr id="11" name="Picture 3" descr="DSCN107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81"/>
              <a:ext cx="2858" cy="2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DSCN107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7" y="2069"/>
              <a:ext cx="2993" cy="2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3108" y="1642"/>
              <a:ext cx="1706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400" dirty="0" err="1">
                  <a:solidFill>
                    <a:schemeClr val="bg1"/>
                  </a:solidFill>
                </a:rPr>
                <a:t>Мотуз</a:t>
              </a:r>
              <a:r>
                <a:rPr lang="ru-RU" altLang="ru-RU" sz="1400" dirty="0">
                  <a:solidFill>
                    <a:schemeClr val="bg1"/>
                  </a:solidFill>
                </a:rPr>
                <a:t> Н. 5 </a:t>
              </a:r>
              <a:r>
                <a:rPr lang="ru-RU" altLang="ru-RU" sz="1400" dirty="0" err="1">
                  <a:solidFill>
                    <a:schemeClr val="bg1"/>
                  </a:solidFill>
                </a:rPr>
                <a:t>кл</a:t>
              </a:r>
              <a:r>
                <a:rPr lang="ru-RU" altLang="ru-RU" sz="1400" dirty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4166" y="3840"/>
              <a:ext cx="1722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400" dirty="0" err="1">
                  <a:solidFill>
                    <a:schemeClr val="bg1"/>
                  </a:solidFill>
                </a:rPr>
                <a:t>Сизова</a:t>
              </a:r>
              <a:r>
                <a:rPr lang="ru-RU" altLang="ru-RU" sz="1400" dirty="0">
                  <a:solidFill>
                    <a:schemeClr val="bg1"/>
                  </a:solidFill>
                </a:rPr>
                <a:t> К. 5 </a:t>
              </a:r>
              <a:r>
                <a:rPr lang="ru-RU" altLang="ru-RU" sz="1400" dirty="0" err="1">
                  <a:solidFill>
                    <a:schemeClr val="bg1"/>
                  </a:solidFill>
                </a:rPr>
                <a:t>кл</a:t>
              </a:r>
              <a:r>
                <a:rPr lang="ru-RU" altLang="ru-RU" sz="1400" dirty="0">
                  <a:solidFill>
                    <a:schemeClr val="bg1"/>
                  </a:solidFill>
                </a:rPr>
                <a:t>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69263" y="332656"/>
            <a:ext cx="1914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Рисунки детей</a:t>
            </a:r>
          </a:p>
        </p:txBody>
      </p:sp>
    </p:spTree>
    <p:extLst>
      <p:ext uri="{BB962C8B-B14F-4D97-AF65-F5344CB8AC3E}">
        <p14:creationId xmlns:p14="http://schemas.microsoft.com/office/powerpoint/2010/main" val="34549048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6870700" cy="612775"/>
          </a:xfrm>
        </p:spPr>
        <p:txBody>
          <a:bodyPr/>
          <a:lstStyle/>
          <a:p>
            <a:pPr eaLnBrk="1" hangingPunct="1"/>
            <a:r>
              <a:rPr lang="ru-RU" altLang="ru-RU" sz="3000" b="1">
                <a:solidFill>
                  <a:srgbClr val="000099"/>
                </a:solidFill>
              </a:rPr>
              <a:t>Рисунки детей</a:t>
            </a:r>
          </a:p>
        </p:txBody>
      </p:sp>
      <p:grpSp>
        <p:nvGrpSpPr>
          <p:cNvPr id="38915" name="Group 24"/>
          <p:cNvGrpSpPr>
            <a:grpSpLocks/>
          </p:cNvGrpSpPr>
          <p:nvPr/>
        </p:nvGrpSpPr>
        <p:grpSpPr bwMode="auto">
          <a:xfrm>
            <a:off x="467959" y="1016534"/>
            <a:ext cx="5904241" cy="4518988"/>
            <a:chOff x="431" y="663"/>
            <a:chExt cx="5034" cy="3659"/>
          </a:xfrm>
        </p:grpSpPr>
        <p:pic>
          <p:nvPicPr>
            <p:cNvPr id="38916" name="Picture 7" descr="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663"/>
              <a:ext cx="2301" cy="16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917" name="Picture 14" descr="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663"/>
              <a:ext cx="2025" cy="16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918" name="Picture 17" descr="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" y="2387"/>
              <a:ext cx="3130" cy="176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919" name="Text Box 21"/>
            <p:cNvSpPr txBox="1">
              <a:spLocks noChangeArrowheads="1"/>
            </p:cNvSpPr>
            <p:nvPr/>
          </p:nvSpPr>
          <p:spPr bwMode="auto">
            <a:xfrm>
              <a:off x="1599" y="2184"/>
              <a:ext cx="1814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/>
              <a:r>
                <a:rPr lang="ru-RU" altLang="ru-RU" sz="1200" dirty="0"/>
                <a:t>Афанасьева А. 5 </a:t>
              </a:r>
              <a:r>
                <a:rPr lang="ru-RU" altLang="ru-RU" sz="1200" dirty="0" err="1"/>
                <a:t>кл</a:t>
              </a:r>
              <a:r>
                <a:rPr lang="ru-RU" altLang="ru-RU" sz="1200" dirty="0"/>
                <a:t>.</a:t>
              </a:r>
            </a:p>
          </p:txBody>
        </p:sp>
        <p:sp>
          <p:nvSpPr>
            <p:cNvPr id="38920" name="Text Box 22"/>
            <p:cNvSpPr txBox="1">
              <a:spLocks noChangeArrowheads="1"/>
            </p:cNvSpPr>
            <p:nvPr/>
          </p:nvSpPr>
          <p:spPr bwMode="auto">
            <a:xfrm>
              <a:off x="4059" y="2123"/>
              <a:ext cx="140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"/>
                <a:t>Бобриков С. 5 кл.</a:t>
              </a:r>
            </a:p>
          </p:txBody>
        </p:sp>
        <p:sp>
          <p:nvSpPr>
            <p:cNvPr id="38921" name="Text Box 23"/>
            <p:cNvSpPr txBox="1">
              <a:spLocks noChangeArrowheads="1"/>
            </p:cNvSpPr>
            <p:nvPr/>
          </p:nvSpPr>
          <p:spPr bwMode="auto">
            <a:xfrm>
              <a:off x="2664" y="4149"/>
              <a:ext cx="1497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" dirty="0"/>
                <a:t>Разуваев Е. 5 </a:t>
              </a:r>
              <a:r>
                <a:rPr lang="ru-RU" altLang="ru-RU" sz="1200" dirty="0" err="1"/>
                <a:t>кл</a:t>
              </a:r>
              <a:r>
                <a:rPr lang="ru-RU" altLang="ru-RU" sz="1200" dirty="0"/>
                <a:t>.</a:t>
              </a:r>
            </a:p>
          </p:txBody>
        </p:sp>
      </p:grpSp>
      <p:grpSp>
        <p:nvGrpSpPr>
          <p:cNvPr id="10" name="Group 21"/>
          <p:cNvGrpSpPr>
            <a:grpSpLocks/>
          </p:cNvGrpSpPr>
          <p:nvPr/>
        </p:nvGrpSpPr>
        <p:grpSpPr bwMode="auto">
          <a:xfrm>
            <a:off x="4931477" y="1016090"/>
            <a:ext cx="4213047" cy="5674098"/>
            <a:chOff x="1532" y="-2601"/>
            <a:chExt cx="3791" cy="6019"/>
          </a:xfrm>
        </p:grpSpPr>
        <p:grpSp>
          <p:nvGrpSpPr>
            <p:cNvPr id="11" name="Group 17"/>
            <p:cNvGrpSpPr>
              <a:grpSpLocks/>
            </p:cNvGrpSpPr>
            <p:nvPr/>
          </p:nvGrpSpPr>
          <p:grpSpPr bwMode="auto">
            <a:xfrm>
              <a:off x="1532" y="-2601"/>
              <a:ext cx="3272" cy="6019"/>
              <a:chOff x="1532" y="-2647"/>
              <a:chExt cx="3272" cy="6019"/>
            </a:xfrm>
          </p:grpSpPr>
          <p:pic>
            <p:nvPicPr>
              <p:cNvPr id="14" name="Picture 6" descr="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2" y="469"/>
                <a:ext cx="2195" cy="290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9" descr="3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5" y="-2647"/>
                <a:ext cx="2209" cy="290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Text Box 18"/>
            <p:cNvSpPr txBox="1">
              <a:spLocks noChangeArrowheads="1"/>
            </p:cNvSpPr>
            <p:nvPr/>
          </p:nvSpPr>
          <p:spPr bwMode="auto">
            <a:xfrm>
              <a:off x="3699" y="3090"/>
              <a:ext cx="1624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" dirty="0"/>
                <a:t>Комаров В. 5 </a:t>
              </a:r>
              <a:r>
                <a:rPr lang="ru-RU" altLang="ru-RU" sz="1200" dirty="0" err="1"/>
                <a:t>кл</a:t>
              </a:r>
              <a:r>
                <a:rPr lang="ru-RU" altLang="ru-RU" sz="1200" dirty="0"/>
                <a:t>.</a:t>
              </a: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3282" y="5"/>
              <a:ext cx="1814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Comic Sans MS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Comic Sans MS" pitchFamily="66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1200" dirty="0"/>
                <a:t>Ясинская Т. 5 </a:t>
              </a:r>
              <a:r>
                <a:rPr lang="ru-RU" altLang="ru-RU" sz="1200" dirty="0" err="1"/>
                <a:t>кл</a:t>
              </a:r>
              <a:r>
                <a:rPr lang="ru-RU" altLang="ru-RU" sz="1200" dirty="0"/>
                <a:t>.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95536" y="587727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Посмотрите, как они выразительны!</a:t>
            </a:r>
          </a:p>
        </p:txBody>
      </p:sp>
    </p:spTree>
    <p:extLst>
      <p:ext uri="{BB962C8B-B14F-4D97-AF65-F5344CB8AC3E}">
        <p14:creationId xmlns:p14="http://schemas.microsoft.com/office/powerpoint/2010/main" val="26491870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/>
              <a:t>Рисуем шерсть кошки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877272"/>
            <a:ext cx="8136904" cy="2725763"/>
          </a:xfrm>
        </p:spPr>
        <p:txBody>
          <a:bodyPr>
            <a:normAutofit/>
          </a:bodyPr>
          <a:lstStyle/>
          <a:p>
            <a:r>
              <a:rPr lang="ru-RU" sz="2000" dirty="0"/>
              <a:t>Шерсть рисуем длинными полосами – штрихами по направлению роста.</a:t>
            </a:r>
          </a:p>
        </p:txBody>
      </p:sp>
      <p:pic>
        <p:nvPicPr>
          <p:cNvPr id="14338" name="Picture 2" descr="http://picture06.narod.ru/koshka/kot/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00370"/>
            <a:ext cx="7560840" cy="470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8905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ttp://www.rita-bis.ru/img/kis8/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40"/>
            <a:ext cx="4572839" cy="351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mg-fotki.yandex.ru/get/61020/155295907.f62/0_1a5d5e_cf05993a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55750"/>
            <a:ext cx="2177516" cy="246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demiart.ru/forum/uploads3/post-137643-12359895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82" y="3603848"/>
            <a:ext cx="2225121" cy="307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s://thumbs.dreamstime.com/z/red-cat-119804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4"/>
          <a:stretch/>
        </p:blipFill>
        <p:spPr bwMode="auto">
          <a:xfrm>
            <a:off x="323528" y="188640"/>
            <a:ext cx="385166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://moziru.com/images/drawn-kitten-pencil-sketch-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18460"/>
            <a:ext cx="3560584" cy="286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16216" y="373465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Рисунки кошек</a:t>
            </a:r>
          </a:p>
        </p:txBody>
      </p:sp>
    </p:spTree>
    <p:extLst>
      <p:ext uri="{BB962C8B-B14F-4D97-AF65-F5344CB8AC3E}">
        <p14:creationId xmlns:p14="http://schemas.microsoft.com/office/powerpoint/2010/main" val="582009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i48.fastpic.ru/big/2012/1116/a5/b0092dde3573f40cde2e763251e722a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6813"/>
            <a:ext cx="5249067" cy="652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https://cs9.pikabu.ru/post_img/2017/08/03/7/150175891912351648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 descr="http://www.neizvestniy-geniy.ru/images/works/photo/1/102065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38" y="260648"/>
            <a:ext cx="3771092" cy="263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://img11.deviantart.net/33f6/i/2013/005/2/b/omg__tiger_is_freezing_by_borda-d5qhw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90" y="3140968"/>
            <a:ext cx="3396188" cy="247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0135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illustrators.ru/uploads/illustration/image/659794/main_659794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99392"/>
            <a:ext cx="583882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5197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cs5.livemaster.ru/storage/58/17/e741fad07f64f94413d9bc09e2j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15416"/>
            <a:ext cx="940117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1339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764704"/>
            <a:ext cx="5122912" cy="1143000"/>
          </a:xfrm>
        </p:spPr>
        <p:txBody>
          <a:bodyPr>
            <a:noAutofit/>
          </a:bodyPr>
          <a:lstStyle/>
          <a:p>
            <a:r>
              <a:rPr lang="ru-RU" sz="2800" dirty="0"/>
              <a:t>Практическое задание (на выбор – выбираете вариант №1 или №2). </a:t>
            </a:r>
            <a:br>
              <a:rPr lang="ru-RU" sz="2800" dirty="0"/>
            </a:br>
            <a:br>
              <a:rPr lang="ru-RU" sz="2800" dirty="0"/>
            </a:br>
            <a:r>
              <a:rPr lang="ru-RU" sz="2400" dirty="0"/>
              <a:t>Задание №1: выполнить рисунок кошки (на основе схемы или иллюстрации в презентации)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789040"/>
            <a:ext cx="2448272" cy="306896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Задание №2: выполнить рисунок любимого животного (кошки, собаки и других). Может быть, это ваш питомец, который живёт рядом с вами. </a:t>
            </a:r>
          </a:p>
        </p:txBody>
      </p:sp>
      <p:pic>
        <p:nvPicPr>
          <p:cNvPr id="4" name="Picture 2" descr="http://cdn01.ru/files/users/images/61/31/61317ee6b2f2a9b87b479ed629916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3578" y="2887944"/>
            <a:ext cx="6481692" cy="3983437"/>
          </a:xfrm>
          <a:prstGeom prst="rect">
            <a:avLst/>
          </a:prstGeom>
          <a:noFill/>
        </p:spPr>
      </p:pic>
      <p:pic>
        <p:nvPicPr>
          <p:cNvPr id="5" name="Picture 2" descr="http://illustrators.ru/uploads/illustration/image/659794/main_659794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796" y="0"/>
            <a:ext cx="290937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31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7418741" cy="4385725"/>
          </a:xfrm>
        </p:spPr>
      </p:pic>
      <p:sp>
        <p:nvSpPr>
          <p:cNvPr id="5" name="Прямоугольник 4"/>
          <p:cNvSpPr/>
          <p:nvPr/>
        </p:nvSpPr>
        <p:spPr>
          <a:xfrm>
            <a:off x="280052" y="4581128"/>
            <a:ext cx="83243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. </a:t>
            </a:r>
          </a:p>
          <a:p>
            <a:pPr algn="just"/>
            <a:r>
              <a:rPr lang="ru-RU" sz="2000" b="1" dirty="0"/>
              <a:t>Героями произведений </a:t>
            </a:r>
            <a:r>
              <a:rPr lang="ru-RU" sz="2000" b="1" dirty="0">
                <a:solidFill>
                  <a:srgbClr val="FF0000"/>
                </a:solidFill>
              </a:rPr>
              <a:t>художников-анималистов</a:t>
            </a:r>
            <a:r>
              <a:rPr lang="ru-RU" sz="2000" b="1" dirty="0"/>
              <a:t> выступают звери и птицы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с лат. «животное»)</a:t>
            </a:r>
            <a:r>
              <a:rPr lang="ru-RU" sz="2000" b="1" dirty="0"/>
              <a:t>. </a:t>
            </a:r>
          </a:p>
          <a:p>
            <a:pPr algn="just"/>
            <a:r>
              <a:rPr lang="ru-RU" sz="2000" b="1" dirty="0"/>
              <a:t>Любовь к жизни и природе, восприятие себя как частички живого мира — вот что движет кистью творцов, склоняющих головы перед созданиями, которым премного обязан человек.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70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1" y="1700808"/>
            <a:ext cx="3456384" cy="3266103"/>
          </a:xfrm>
        </p:spPr>
        <p:txBody>
          <a:bodyPr>
            <a:noAutofit/>
          </a:bodyPr>
          <a:lstStyle/>
          <a:p>
            <a:pPr marL="36900" indent="0" algn="just">
              <a:buNone/>
            </a:pPr>
            <a:r>
              <a:rPr lang="ru-RU" sz="2000" b="1" dirty="0"/>
              <a:t>Анималисты в своих работах пытаются соблюсти точность изображения животного и в то же время добавить образу художественной выразительности.</a:t>
            </a:r>
          </a:p>
          <a:p>
            <a:pPr marL="36900" indent="0" algn="just">
              <a:buNone/>
            </a:pPr>
            <a:endParaRPr lang="ru-RU" sz="2000" b="1" dirty="0"/>
          </a:p>
          <a:p>
            <a:pPr marL="36900" indent="0" algn="just">
              <a:buNone/>
            </a:pPr>
            <a:r>
              <a:rPr lang="ru-RU" sz="2000" b="1" dirty="0"/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46" y="406039"/>
            <a:ext cx="7765322" cy="97045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История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</a:rPr>
              <a:t>анималистики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 в живописи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556792"/>
            <a:ext cx="5142172" cy="33843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5127086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900" indent="0" algn="just">
              <a:buNone/>
            </a:pPr>
            <a:r>
              <a:rPr lang="ru-RU" b="1" dirty="0"/>
              <a:t>Часто зверя наделяют человеческими чертами, поступками и эмоциями. Истоки этого вида искусства лежат ещё в первобытном мире, когда в наскальных рисунках древние люди пытались передать анатомию животного, его красоту и опасность для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554430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8928" y="116791"/>
            <a:ext cx="4775174" cy="4058751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Скульптурные памятники животным и анималистическая керамика являются неотъемлемой частью истории Древней Африки, Америки и Востока. В Египте боги часто изображались с головами птиц и зверей. На древнегреческих вазах также присутствуют декоративные образы животных. Анималистика была одинаково развита во всех странах.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133" y="196486"/>
            <a:ext cx="4319867" cy="316050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2133" y="4229267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/>
              <a:t>Средние века добавили к изображениям животных аллегоричности и сказочности. Любимыми персонажами мастеров того времени были собаки. Верные друзья окружали человека в быту, на прогулке, охоте. </a:t>
            </a:r>
          </a:p>
        </p:txBody>
      </p:sp>
      <p:pic>
        <p:nvPicPr>
          <p:cNvPr id="1028" name="Picture 4" descr="https://i.pinimg.com/originals/0c/3d/6f/0c3d6f967dc3de05106840c63e7e2e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26031"/>
            <a:ext cx="3135147" cy="313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126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97152"/>
            <a:ext cx="8280920" cy="4730747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/>
              <a:t>Мастера эпохи Возрождения старались писать животных с натуры, что было довольно сложно. Никакого зверя не заставишь замереть и позировать</a:t>
            </a:r>
            <a:r>
              <a:rPr lang="ru-RU" sz="2000" dirty="0"/>
              <a:t>.</a:t>
            </a:r>
          </a:p>
          <a:p>
            <a:pPr algn="just"/>
            <a:r>
              <a:rPr lang="ru-RU" sz="2000" b="1" dirty="0"/>
              <a:t>Образы зверей можно встретить на картинах Рембрандта, Рубенса и Леонардо да Винчи.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92696"/>
            <a:ext cx="5896577" cy="36081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552" y="292494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П.П.Рубенс</a:t>
            </a:r>
            <a:r>
              <a:rPr lang="ru-RU" dirty="0"/>
              <a:t>. </a:t>
            </a:r>
          </a:p>
          <a:p>
            <a:r>
              <a:rPr lang="ru-RU" dirty="0"/>
              <a:t>Охота на львов.</a:t>
            </a:r>
          </a:p>
        </p:txBody>
      </p:sp>
    </p:spTree>
    <p:extLst>
      <p:ext uri="{BB962C8B-B14F-4D97-AF65-F5344CB8AC3E}">
        <p14:creationId xmlns:p14="http://schemas.microsoft.com/office/powerpoint/2010/main" val="1319837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065" y="411900"/>
            <a:ext cx="4189118" cy="4058751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/>
              <a:t>В 19 веке живописцы стараются точно передать анатомию (строение) животного. Окрас, поза, повадки — все настолько фотографично в картинах, что порой трудно разглядеть след кисти художника.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43" y="2852936"/>
            <a:ext cx="3437906" cy="38466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4102311" cy="337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039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1473</Words>
  <Application>Microsoft Office PowerPoint</Application>
  <PresentationFormat>Экран (4:3)</PresentationFormat>
  <Paragraphs>88</Paragraphs>
  <Slides>47</Slides>
  <Notes>1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Arial</vt:lpstr>
      <vt:lpstr>Calibri</vt:lpstr>
      <vt:lpstr>Comic Sans MS</vt:lpstr>
      <vt:lpstr>Тема Office</vt:lpstr>
      <vt:lpstr>Учимся  рисовать животных.  1 часть</vt:lpstr>
      <vt:lpstr>Любите ли вы рисовать животных?  А замечали ли вы, что каждое животное имеет свой характер? Что у животных бывают разные настроения? </vt:lpstr>
      <vt:lpstr>Многие художники рисовали животных, в том числе и своих любимых, и в каждой работе старались передать особенности и настроение питомца  или дикого зверя, чтобы рисунок был более реалистичным.  А вы знаете, как называет художников, которые рисуют животных?   Посмотрим презентацию и узнаем много нового и интересного. </vt:lpstr>
      <vt:lpstr>Презентация PowerPoint</vt:lpstr>
      <vt:lpstr>Презентация PowerPoint</vt:lpstr>
      <vt:lpstr>История анималистики в живописи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Евгений Чарушин</vt:lpstr>
      <vt:lpstr>Презентация PowerPoint</vt:lpstr>
      <vt:lpstr>Рисунки Евгения Чарушина</vt:lpstr>
      <vt:lpstr>Презентация PowerPoint</vt:lpstr>
      <vt:lpstr>Василий Алексеевич Вата́гин (1883/1884 - 1969) 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 свете замечательных животных.. Но как же научиться их рисовать?</vt:lpstr>
      <vt:lpstr>Нарисовать любое животное нам помогают схемы. В такой схеме каждая часть тела животного сначала рисуется похожей на геометрическую фигуру. Например, голова собаки похожа на овал или треугольник, а голова кошки – на круг. Потом, когда каждая часть тела условно прорисована, начинаем рисовать форму более точно. Затем убираем линии-помощники. </vt:lpstr>
      <vt:lpstr>Поэтапное построение: котенок</vt:lpstr>
      <vt:lpstr>Презентация PowerPoint</vt:lpstr>
      <vt:lpstr>Презентация PowerPoint</vt:lpstr>
      <vt:lpstr>Презентация PowerPoint</vt:lpstr>
      <vt:lpstr>Кошка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Рисунки детей</vt:lpstr>
      <vt:lpstr>Рисуем шерсть кошки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Практическое задание (на выбор – выбираете вариант №1 или №2).   Задание №1: выполнить рисунок кошки (на основе схемы или иллюстрации в презентации)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Изображение характера животных</dc:title>
  <dc:creator>Довольный пользователь Microsoft Office</dc:creator>
  <cp:lastModifiedBy>Тая</cp:lastModifiedBy>
  <cp:revision>76</cp:revision>
  <dcterms:created xsi:type="dcterms:W3CDTF">2014-01-11T20:59:54Z</dcterms:created>
  <dcterms:modified xsi:type="dcterms:W3CDTF">2022-10-10T18:35:42Z</dcterms:modified>
</cp:coreProperties>
</file>