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8"/>
  </p:notesMasterIdLst>
  <p:sldIdLst>
    <p:sldId id="273" r:id="rId2"/>
    <p:sldId id="274" r:id="rId3"/>
    <p:sldId id="270" r:id="rId4"/>
    <p:sldId id="275" r:id="rId5"/>
    <p:sldId id="276" r:id="rId6"/>
    <p:sldId id="256" r:id="rId7"/>
    <p:sldId id="277" r:id="rId8"/>
    <p:sldId id="278" r:id="rId9"/>
    <p:sldId id="279" r:id="rId10"/>
    <p:sldId id="280" r:id="rId11"/>
    <p:sldId id="257" r:id="rId12"/>
    <p:sldId id="281" r:id="rId13"/>
    <p:sldId id="295" r:id="rId14"/>
    <p:sldId id="317" r:id="rId15"/>
    <p:sldId id="318" r:id="rId16"/>
    <p:sldId id="319" r:id="rId17"/>
    <p:sldId id="320" r:id="rId18"/>
    <p:sldId id="288" r:id="rId19"/>
    <p:sldId id="289" r:id="rId20"/>
    <p:sldId id="321" r:id="rId21"/>
    <p:sldId id="322" r:id="rId22"/>
    <p:sldId id="290" r:id="rId23"/>
    <p:sldId id="323" r:id="rId24"/>
    <p:sldId id="325" r:id="rId25"/>
    <p:sldId id="324" r:id="rId26"/>
    <p:sldId id="329" r:id="rId27"/>
    <p:sldId id="291" r:id="rId28"/>
    <p:sldId id="330" r:id="rId29"/>
    <p:sldId id="292" r:id="rId30"/>
    <p:sldId id="331" r:id="rId31"/>
    <p:sldId id="293" r:id="rId32"/>
    <p:sldId id="308" r:id="rId33"/>
    <p:sldId id="294" r:id="rId34"/>
    <p:sldId id="309" r:id="rId35"/>
    <p:sldId id="312" r:id="rId36"/>
    <p:sldId id="314" r:id="rId37"/>
    <p:sldId id="315" r:id="rId38"/>
    <p:sldId id="316" r:id="rId39"/>
    <p:sldId id="296" r:id="rId40"/>
    <p:sldId id="297" r:id="rId41"/>
    <p:sldId id="310" r:id="rId42"/>
    <p:sldId id="311" r:id="rId43"/>
    <p:sldId id="313" r:id="rId44"/>
    <p:sldId id="298" r:id="rId45"/>
    <p:sldId id="326" r:id="rId46"/>
    <p:sldId id="332" r:id="rId47"/>
    <p:sldId id="304" r:id="rId48"/>
    <p:sldId id="305" r:id="rId49"/>
    <p:sldId id="306" r:id="rId50"/>
    <p:sldId id="307" r:id="rId51"/>
    <p:sldId id="327" r:id="rId52"/>
    <p:sldId id="282" r:id="rId53"/>
    <p:sldId id="283" r:id="rId54"/>
    <p:sldId id="284" r:id="rId55"/>
    <p:sldId id="286" r:id="rId56"/>
    <p:sldId id="385" r:id="rId57"/>
    <p:sldId id="333" r:id="rId58"/>
    <p:sldId id="375" r:id="rId59"/>
    <p:sldId id="334" r:id="rId60"/>
    <p:sldId id="335" r:id="rId61"/>
    <p:sldId id="336" r:id="rId62"/>
    <p:sldId id="378" r:id="rId63"/>
    <p:sldId id="379" r:id="rId64"/>
    <p:sldId id="380" r:id="rId65"/>
    <p:sldId id="381" r:id="rId66"/>
    <p:sldId id="382" r:id="rId67"/>
    <p:sldId id="383" r:id="rId68"/>
    <p:sldId id="384" r:id="rId69"/>
    <p:sldId id="337" r:id="rId70"/>
    <p:sldId id="338" r:id="rId71"/>
    <p:sldId id="347" r:id="rId72"/>
    <p:sldId id="377" r:id="rId73"/>
    <p:sldId id="339" r:id="rId74"/>
    <p:sldId id="340" r:id="rId75"/>
    <p:sldId id="341" r:id="rId76"/>
    <p:sldId id="342" r:id="rId77"/>
    <p:sldId id="343" r:id="rId78"/>
    <p:sldId id="344" r:id="rId79"/>
    <p:sldId id="345" r:id="rId80"/>
    <p:sldId id="348" r:id="rId81"/>
    <p:sldId id="349" r:id="rId82"/>
    <p:sldId id="350" r:id="rId83"/>
    <p:sldId id="351" r:id="rId84"/>
    <p:sldId id="352" r:id="rId85"/>
    <p:sldId id="353" r:id="rId86"/>
    <p:sldId id="354" r:id="rId87"/>
    <p:sldId id="355" r:id="rId88"/>
    <p:sldId id="356" r:id="rId89"/>
    <p:sldId id="357" r:id="rId90"/>
    <p:sldId id="359" r:id="rId91"/>
    <p:sldId id="360" r:id="rId92"/>
    <p:sldId id="361" r:id="rId93"/>
    <p:sldId id="362" r:id="rId94"/>
    <p:sldId id="363" r:id="rId95"/>
    <p:sldId id="364" r:id="rId96"/>
    <p:sldId id="365" r:id="rId97"/>
    <p:sldId id="366" r:id="rId98"/>
    <p:sldId id="367" r:id="rId99"/>
    <p:sldId id="368" r:id="rId100"/>
    <p:sldId id="376" r:id="rId101"/>
    <p:sldId id="369" r:id="rId102"/>
    <p:sldId id="370" r:id="rId103"/>
    <p:sldId id="371" r:id="rId104"/>
    <p:sldId id="372" r:id="rId105"/>
    <p:sldId id="373" r:id="rId106"/>
    <p:sldId id="374" r:id="rId10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F5F3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020" y="96"/>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8E6D3E-F97E-4AA6-A6C4-9E244A50B8F3}" type="datetimeFigureOut">
              <a:rPr lang="ru-RU" smtClean="0"/>
              <a:t>10.10.2022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1999C6-21DE-4407-8F85-1DAE3A107CB6}" type="slidenum">
              <a:rPr lang="ru-RU" smtClean="0"/>
              <a:t>‹#›</a:t>
            </a:fld>
            <a:endParaRPr lang="ru-RU"/>
          </a:p>
        </p:txBody>
      </p:sp>
    </p:spTree>
    <p:extLst>
      <p:ext uri="{BB962C8B-B14F-4D97-AF65-F5344CB8AC3E}">
        <p14:creationId xmlns:p14="http://schemas.microsoft.com/office/powerpoint/2010/main" val="1798653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61999C6-21DE-4407-8F85-1DAE3A107CB6}" type="slidenum">
              <a:rPr lang="ru-RU" smtClean="0"/>
              <a:t>5</a:t>
            </a:fld>
            <a:endParaRPr lang="ru-RU"/>
          </a:p>
        </p:txBody>
      </p:sp>
    </p:spTree>
    <p:extLst>
      <p:ext uri="{BB962C8B-B14F-4D97-AF65-F5344CB8AC3E}">
        <p14:creationId xmlns:p14="http://schemas.microsoft.com/office/powerpoint/2010/main" val="4028412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634643" algn="l"/>
                <a:tab pos="1269286" algn="l"/>
                <a:tab pos="1903929" algn="l"/>
                <a:tab pos="2538573" algn="l"/>
              </a:tabLst>
              <a:defRPr>
                <a:solidFill>
                  <a:schemeClr val="tx1"/>
                </a:solidFill>
                <a:latin typeface="Arial" pitchFamily="34" charset="0"/>
                <a:ea typeface="MS Gothic" pitchFamily="49" charset="-128"/>
              </a:defRPr>
            </a:lvl1pPr>
            <a:lvl2pPr eaLnBrk="0">
              <a:tabLst>
                <a:tab pos="634643" algn="l"/>
                <a:tab pos="1269286" algn="l"/>
                <a:tab pos="1903929" algn="l"/>
                <a:tab pos="2538573" algn="l"/>
              </a:tabLst>
              <a:defRPr>
                <a:solidFill>
                  <a:schemeClr val="tx1"/>
                </a:solidFill>
                <a:latin typeface="Arial" pitchFamily="34" charset="0"/>
                <a:ea typeface="MS Gothic" pitchFamily="49" charset="-128"/>
              </a:defRPr>
            </a:lvl2pPr>
            <a:lvl3pPr eaLnBrk="0">
              <a:tabLst>
                <a:tab pos="634643" algn="l"/>
                <a:tab pos="1269286" algn="l"/>
                <a:tab pos="1903929" algn="l"/>
                <a:tab pos="2538573" algn="l"/>
              </a:tabLst>
              <a:defRPr>
                <a:solidFill>
                  <a:schemeClr val="tx1"/>
                </a:solidFill>
                <a:latin typeface="Arial" pitchFamily="34" charset="0"/>
                <a:ea typeface="MS Gothic" pitchFamily="49" charset="-128"/>
              </a:defRPr>
            </a:lvl3pPr>
            <a:lvl4pPr eaLnBrk="0">
              <a:tabLst>
                <a:tab pos="634643" algn="l"/>
                <a:tab pos="1269286" algn="l"/>
                <a:tab pos="1903929" algn="l"/>
                <a:tab pos="2538573" algn="l"/>
              </a:tabLst>
              <a:defRPr>
                <a:solidFill>
                  <a:schemeClr val="tx1"/>
                </a:solidFill>
                <a:latin typeface="Arial" pitchFamily="34" charset="0"/>
                <a:ea typeface="MS Gothic" pitchFamily="49" charset="-128"/>
              </a:defRPr>
            </a:lvl4pPr>
            <a:lvl5pPr eaLnBrk="0">
              <a:tabLst>
                <a:tab pos="634643" algn="l"/>
                <a:tab pos="1269286" algn="l"/>
                <a:tab pos="1903929" algn="l"/>
                <a:tab pos="2538573" algn="l"/>
              </a:tabLst>
              <a:defRPr>
                <a:solidFill>
                  <a:schemeClr val="tx1"/>
                </a:solidFill>
                <a:latin typeface="Arial" pitchFamily="34" charset="0"/>
                <a:ea typeface="MS Gothic" pitchFamily="49" charset="-128"/>
              </a:defRPr>
            </a:lvl5pPr>
            <a:lvl6pPr marL="2204550" indent="-200414" defTabSz="393869" eaLnBrk="0" fontAlgn="base" hangingPunct="0">
              <a:lnSpc>
                <a:spcPct val="93000"/>
              </a:lnSpc>
              <a:spcBef>
                <a:spcPct val="0"/>
              </a:spcBef>
              <a:spcAft>
                <a:spcPct val="0"/>
              </a:spcAft>
              <a:buClr>
                <a:srgbClr val="000000"/>
              </a:buClr>
              <a:buSzPct val="100000"/>
              <a:buFont typeface="Times New Roman" pitchFamily="18" charset="0"/>
              <a:tabLst>
                <a:tab pos="634643" algn="l"/>
                <a:tab pos="1269286" algn="l"/>
                <a:tab pos="1903929" algn="l"/>
                <a:tab pos="2538573" algn="l"/>
              </a:tabLst>
              <a:defRPr>
                <a:solidFill>
                  <a:schemeClr val="tx1"/>
                </a:solidFill>
                <a:latin typeface="Arial" pitchFamily="34" charset="0"/>
                <a:ea typeface="MS Gothic" pitchFamily="49" charset="-128"/>
              </a:defRPr>
            </a:lvl6pPr>
            <a:lvl7pPr marL="2605377" indent="-200414" defTabSz="393869" eaLnBrk="0" fontAlgn="base" hangingPunct="0">
              <a:lnSpc>
                <a:spcPct val="93000"/>
              </a:lnSpc>
              <a:spcBef>
                <a:spcPct val="0"/>
              </a:spcBef>
              <a:spcAft>
                <a:spcPct val="0"/>
              </a:spcAft>
              <a:buClr>
                <a:srgbClr val="000000"/>
              </a:buClr>
              <a:buSzPct val="100000"/>
              <a:buFont typeface="Times New Roman" pitchFamily="18" charset="0"/>
              <a:tabLst>
                <a:tab pos="634643" algn="l"/>
                <a:tab pos="1269286" algn="l"/>
                <a:tab pos="1903929" algn="l"/>
                <a:tab pos="2538573" algn="l"/>
              </a:tabLst>
              <a:defRPr>
                <a:solidFill>
                  <a:schemeClr val="tx1"/>
                </a:solidFill>
                <a:latin typeface="Arial" pitchFamily="34" charset="0"/>
                <a:ea typeface="MS Gothic" pitchFamily="49" charset="-128"/>
              </a:defRPr>
            </a:lvl7pPr>
            <a:lvl8pPr marL="3006204" indent="-200414" defTabSz="393869" eaLnBrk="0" fontAlgn="base" hangingPunct="0">
              <a:lnSpc>
                <a:spcPct val="93000"/>
              </a:lnSpc>
              <a:spcBef>
                <a:spcPct val="0"/>
              </a:spcBef>
              <a:spcAft>
                <a:spcPct val="0"/>
              </a:spcAft>
              <a:buClr>
                <a:srgbClr val="000000"/>
              </a:buClr>
              <a:buSzPct val="100000"/>
              <a:buFont typeface="Times New Roman" pitchFamily="18" charset="0"/>
              <a:tabLst>
                <a:tab pos="634643" algn="l"/>
                <a:tab pos="1269286" algn="l"/>
                <a:tab pos="1903929" algn="l"/>
                <a:tab pos="2538573" algn="l"/>
              </a:tabLst>
              <a:defRPr>
                <a:solidFill>
                  <a:schemeClr val="tx1"/>
                </a:solidFill>
                <a:latin typeface="Arial" pitchFamily="34" charset="0"/>
                <a:ea typeface="MS Gothic" pitchFamily="49" charset="-128"/>
              </a:defRPr>
            </a:lvl8pPr>
            <a:lvl9pPr marL="3407032" indent="-200414" defTabSz="393869" eaLnBrk="0" fontAlgn="base" hangingPunct="0">
              <a:lnSpc>
                <a:spcPct val="93000"/>
              </a:lnSpc>
              <a:spcBef>
                <a:spcPct val="0"/>
              </a:spcBef>
              <a:spcAft>
                <a:spcPct val="0"/>
              </a:spcAft>
              <a:buClr>
                <a:srgbClr val="000000"/>
              </a:buClr>
              <a:buSzPct val="100000"/>
              <a:buFont typeface="Times New Roman" pitchFamily="18" charset="0"/>
              <a:tabLst>
                <a:tab pos="634643" algn="l"/>
                <a:tab pos="1269286" algn="l"/>
                <a:tab pos="1903929" algn="l"/>
                <a:tab pos="2538573" algn="l"/>
              </a:tabLst>
              <a:defRPr>
                <a:solidFill>
                  <a:schemeClr val="tx1"/>
                </a:solidFill>
                <a:latin typeface="Arial" pitchFamily="34" charset="0"/>
                <a:ea typeface="MS Gothic" pitchFamily="49" charset="-128"/>
              </a:defRPr>
            </a:lvl9pPr>
          </a:lstStyle>
          <a:p>
            <a:pPr eaLnBrk="1">
              <a:buFont typeface="Times New Roman" pitchFamily="18" charset="0"/>
              <a:buNone/>
            </a:pPr>
            <a:fld id="{7EC81276-EE8C-46B8-8F23-E42B3AB7878A}" type="slidenum">
              <a:rPr lang="ru-RU" altLang="ru-RU" smtClean="0">
                <a:solidFill>
                  <a:srgbClr val="000000"/>
                </a:solidFill>
                <a:latin typeface="Times New Roman" pitchFamily="18" charset="0"/>
                <a:ea typeface="Arial Unicode MS" pitchFamily="34" charset="-128"/>
              </a:rPr>
              <a:pPr eaLnBrk="1">
                <a:buFont typeface="Times New Roman" pitchFamily="18" charset="0"/>
                <a:buNone/>
              </a:pPr>
              <a:t>13</a:t>
            </a:fld>
            <a:endParaRPr lang="ru-RU" altLang="ru-RU">
              <a:solidFill>
                <a:srgbClr val="000000"/>
              </a:solidFill>
              <a:latin typeface="Times New Roman" pitchFamily="18" charset="0"/>
              <a:ea typeface="Arial Unicode MS" pitchFamily="34" charset="-128"/>
            </a:endParaRPr>
          </a:p>
        </p:txBody>
      </p:sp>
      <p:sp>
        <p:nvSpPr>
          <p:cNvPr id="40963" name="Rectangle 1"/>
          <p:cNvSpPr>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headEnd/>
            <a:tailEnd/>
          </a:ln>
        </p:spPr>
      </p:sp>
      <p:sp>
        <p:nvSpPr>
          <p:cNvPr id="40964" name="Rectangle 2"/>
          <p:cNvSpPr>
            <a:spLocks noGrp="1" noChangeArrowheads="1"/>
          </p:cNvSpPr>
          <p:nvPr>
            <p:ph type="body" idx="1"/>
          </p:nvPr>
        </p:nvSpPr>
        <p:spPr>
          <a:xfrm>
            <a:off x="685512" y="4343231"/>
            <a:ext cx="5486976" cy="403775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ru-RU" altLang="ru-RU">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34146560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178526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2721377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a:t>Образец заголовка</a:t>
            </a:r>
          </a:p>
        </p:txBody>
      </p:sp>
      <p:sp>
        <p:nvSpPr>
          <p:cNvPr id="3" name="Объект 2"/>
          <p:cNvSpPr>
            <a:spLocks noGrp="1"/>
          </p:cNvSpPr>
          <p:nvPr>
            <p:ph sz="quarter" idx="1"/>
          </p:nvPr>
        </p:nvSpPr>
        <p:spPr>
          <a:xfrm>
            <a:off x="457200" y="1600200"/>
            <a:ext cx="4038600" cy="2171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quarter" idx="2"/>
          </p:nvPr>
        </p:nvSpPr>
        <p:spPr>
          <a:xfrm>
            <a:off x="4648200" y="1600200"/>
            <a:ext cx="4038600" cy="2171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Объект 4"/>
          <p:cNvSpPr>
            <a:spLocks noGrp="1"/>
          </p:cNvSpPr>
          <p:nvPr>
            <p:ph sz="quarter" idx="3"/>
          </p:nvPr>
        </p:nvSpPr>
        <p:spPr>
          <a:xfrm>
            <a:off x="457200" y="3924300"/>
            <a:ext cx="4038600" cy="2171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Объект 5"/>
          <p:cNvSpPr>
            <a:spLocks noGrp="1"/>
          </p:cNvSpPr>
          <p:nvPr>
            <p:ph sz="quarter" idx="4"/>
          </p:nvPr>
        </p:nvSpPr>
        <p:spPr>
          <a:xfrm>
            <a:off x="4648200" y="3924300"/>
            <a:ext cx="4038600" cy="21717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457200" y="6248400"/>
            <a:ext cx="2133600" cy="457200"/>
          </a:xfrm>
        </p:spPr>
        <p:txBody>
          <a:bodyPr/>
          <a:lstStyle>
            <a:lvl1pPr>
              <a:defRPr/>
            </a:lvl1pPr>
          </a:lstStyle>
          <a:p>
            <a:endParaRPr lang="ru-RU"/>
          </a:p>
        </p:txBody>
      </p:sp>
      <p:sp>
        <p:nvSpPr>
          <p:cNvPr id="8" name="Нижний колонтитул 7"/>
          <p:cNvSpPr>
            <a:spLocks noGrp="1"/>
          </p:cNvSpPr>
          <p:nvPr>
            <p:ph type="ftr" sz="quarter" idx="11"/>
          </p:nvPr>
        </p:nvSpPr>
        <p:spPr>
          <a:xfrm>
            <a:off x="3124200" y="6248400"/>
            <a:ext cx="2895600" cy="457200"/>
          </a:xfrm>
        </p:spPr>
        <p:txBody>
          <a:bodyPr/>
          <a:lstStyle>
            <a:lvl1pPr>
              <a:defRPr/>
            </a:lvl1pPr>
          </a:lstStyle>
          <a:p>
            <a:endParaRPr lang="ru-RU"/>
          </a:p>
        </p:txBody>
      </p:sp>
      <p:sp>
        <p:nvSpPr>
          <p:cNvPr id="9" name="Номер слайда 8"/>
          <p:cNvSpPr>
            <a:spLocks noGrp="1"/>
          </p:cNvSpPr>
          <p:nvPr>
            <p:ph type="sldNum" sz="quarter" idx="12"/>
          </p:nvPr>
        </p:nvSpPr>
        <p:spPr>
          <a:xfrm>
            <a:off x="6553200" y="6248400"/>
            <a:ext cx="2133600" cy="457200"/>
          </a:xfrm>
        </p:spPr>
        <p:txBody>
          <a:bodyPr/>
          <a:lstStyle>
            <a:lvl1pPr>
              <a:defRPr/>
            </a:lvl1pPr>
          </a:lstStyle>
          <a:p>
            <a:fld id="{FE4571CD-45CD-42C2-A4CC-337975972563}" type="slidenum">
              <a:rPr lang="ru-RU"/>
              <a:pPr/>
              <a:t>‹#›</a:t>
            </a:fld>
            <a:endParaRPr lang="ru-RU"/>
          </a:p>
        </p:txBody>
      </p:sp>
    </p:spTree>
    <p:extLst>
      <p:ext uri="{BB962C8B-B14F-4D97-AF65-F5344CB8AC3E}">
        <p14:creationId xmlns:p14="http://schemas.microsoft.com/office/powerpoint/2010/main" val="3945943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Obj">
  <p:cSld name="Заголовок, 2 маленьких объекта и 1 большой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a:t>Образец заголовка</a:t>
            </a:r>
          </a:p>
        </p:txBody>
      </p:sp>
      <p:sp>
        <p:nvSpPr>
          <p:cNvPr id="3" name="Содержимое 2"/>
          <p:cNvSpPr>
            <a:spLocks noGrp="1"/>
          </p:cNvSpPr>
          <p:nvPr>
            <p:ph sz="quarter" idx="1"/>
          </p:nvPr>
        </p:nvSpPr>
        <p:spPr>
          <a:xfrm>
            <a:off x="457200" y="1600200"/>
            <a:ext cx="4038600" cy="21859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457200" y="3938588"/>
            <a:ext cx="4038600" cy="2187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Содержимое 4"/>
          <p:cNvSpPr>
            <a:spLocks noGrp="1"/>
          </p:cNvSpPr>
          <p:nvPr>
            <p:ph sz="half" idx="3"/>
          </p:nvPr>
        </p:nvSpPr>
        <p:spPr>
          <a:xfrm>
            <a:off x="4648200" y="1600200"/>
            <a:ext cx="40386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D361299E-EE9A-4AEC-89C7-9C4DD67C89F9}" type="slidenum">
              <a:rPr lang="ru-RU"/>
              <a:pPr>
                <a:defRPr/>
              </a:pPr>
              <a:t>‹#›</a:t>
            </a:fld>
            <a:endParaRPr lang="ru-RU"/>
          </a:p>
        </p:txBody>
      </p:sp>
    </p:spTree>
    <p:extLst>
      <p:ext uri="{BB962C8B-B14F-4D97-AF65-F5344CB8AC3E}">
        <p14:creationId xmlns:p14="http://schemas.microsoft.com/office/powerpoint/2010/main" val="3524507833"/>
      </p:ext>
    </p:extLst>
  </p:cSld>
  <p:clrMapOvr>
    <a:masterClrMapping/>
  </p:clrMapOvr>
  <p:transition>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4" y="103188"/>
            <a:ext cx="8243887" cy="1314450"/>
          </a:xfrm>
        </p:spPr>
        <p:txBody>
          <a:bodyPr/>
          <a:lstStyle/>
          <a:p>
            <a:r>
              <a:rPr lang="ru-RU"/>
              <a:t>Образец заголовка</a:t>
            </a:r>
          </a:p>
        </p:txBody>
      </p:sp>
      <p:sp>
        <p:nvSpPr>
          <p:cNvPr id="3" name="Текст 2"/>
          <p:cNvSpPr>
            <a:spLocks noGrp="1"/>
          </p:cNvSpPr>
          <p:nvPr>
            <p:ph type="body" sz="half" idx="1"/>
          </p:nvPr>
        </p:nvSpPr>
        <p:spPr>
          <a:xfrm>
            <a:off x="457200" y="1600201"/>
            <a:ext cx="4038600" cy="445611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1"/>
            <a:ext cx="4038600" cy="445611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456481" y="6243056"/>
            <a:ext cx="2134080" cy="457968"/>
          </a:xfrm>
        </p:spPr>
        <p:txBody>
          <a:bodyPr/>
          <a:lstStyle>
            <a:lvl1pPr>
              <a:defRPr/>
            </a:lvl1pPr>
          </a:lstStyle>
          <a:p>
            <a:pPr>
              <a:defRPr/>
            </a:pPr>
            <a:endParaRPr lang="ru-RU"/>
          </a:p>
        </p:txBody>
      </p:sp>
      <p:sp>
        <p:nvSpPr>
          <p:cNvPr id="6" name="Нижний колонтитул 5"/>
          <p:cNvSpPr>
            <a:spLocks noGrp="1"/>
          </p:cNvSpPr>
          <p:nvPr>
            <p:ph type="ftr" sz="quarter" idx="11"/>
          </p:nvPr>
        </p:nvSpPr>
        <p:spPr>
          <a:xfrm>
            <a:off x="3124800" y="6248817"/>
            <a:ext cx="2894400" cy="456527"/>
          </a:xfrm>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6553441" y="6243056"/>
            <a:ext cx="2134080" cy="457968"/>
          </a:xfrm>
        </p:spPr>
        <p:txBody>
          <a:bodyPr/>
          <a:lstStyle>
            <a:lvl1pPr>
              <a:defRPr/>
            </a:lvl1pPr>
          </a:lstStyle>
          <a:p>
            <a:pPr>
              <a:defRPr/>
            </a:pPr>
            <a:fld id="{37D96348-5488-40DD-BDA7-EDE6FF403CEE}" type="slidenum">
              <a:rPr lang="ru-RU"/>
              <a:pPr>
                <a:defRPr/>
              </a:pPr>
              <a:t>‹#›</a:t>
            </a:fld>
            <a:endParaRPr lang="ru-RU"/>
          </a:p>
        </p:txBody>
      </p:sp>
    </p:spTree>
    <p:extLst>
      <p:ext uri="{BB962C8B-B14F-4D97-AF65-F5344CB8AC3E}">
        <p14:creationId xmlns:p14="http://schemas.microsoft.com/office/powerpoint/2010/main" val="3511359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481" y="273629"/>
            <a:ext cx="8226720" cy="1143480"/>
          </a:xfrm>
        </p:spPr>
        <p:txBody>
          <a:bodyPr/>
          <a:lstStyle/>
          <a:p>
            <a:r>
              <a:rPr lang="ru-RU"/>
              <a:t>Образец заголовка</a:t>
            </a:r>
          </a:p>
        </p:txBody>
      </p:sp>
      <p:sp>
        <p:nvSpPr>
          <p:cNvPr id="3" name="Rectangle 3"/>
          <p:cNvSpPr>
            <a:spLocks noGrp="1" noChangeArrowheads="1"/>
          </p:cNvSpPr>
          <p:nvPr>
            <p:ph type="dt" idx="10"/>
          </p:nvPr>
        </p:nvSpPr>
        <p:spPr>
          <a:ln/>
        </p:spPr>
        <p:txBody>
          <a:bodyPr/>
          <a:lstStyle>
            <a:lvl1pPr>
              <a:defRPr/>
            </a:lvl1pPr>
          </a:lstStyle>
          <a:p>
            <a:pPr>
              <a:defRPr/>
            </a:pPr>
            <a:endParaRPr lang="ru-RU"/>
          </a:p>
        </p:txBody>
      </p:sp>
      <p:sp>
        <p:nvSpPr>
          <p:cNvPr id="4" name="Rectangle 4"/>
          <p:cNvSpPr>
            <a:spLocks noGrp="1" noChangeArrowheads="1"/>
          </p:cNvSpPr>
          <p:nvPr>
            <p:ph type="ftr" idx="11"/>
          </p:nvPr>
        </p:nvSpPr>
        <p:spPr>
          <a:ln/>
        </p:spPr>
        <p:txBody>
          <a:bodyPr/>
          <a:lstStyle>
            <a:lvl1pPr>
              <a:defRPr/>
            </a:lvl1pPr>
          </a:lstStyle>
          <a:p>
            <a:pPr>
              <a:defRPr/>
            </a:pPr>
            <a:endParaRPr lang="ru-RU"/>
          </a:p>
        </p:txBody>
      </p:sp>
      <p:sp>
        <p:nvSpPr>
          <p:cNvPr id="5" name="Rectangle 5"/>
          <p:cNvSpPr>
            <a:spLocks noGrp="1" noChangeArrowheads="1"/>
          </p:cNvSpPr>
          <p:nvPr>
            <p:ph type="sldNum" idx="12"/>
          </p:nvPr>
        </p:nvSpPr>
        <p:spPr>
          <a:ln/>
        </p:spPr>
        <p:txBody>
          <a:bodyPr/>
          <a:lstStyle>
            <a:lvl1pPr>
              <a:defRPr/>
            </a:lvl1pPr>
          </a:lstStyle>
          <a:p>
            <a:pPr>
              <a:defRPr/>
            </a:pPr>
            <a:fld id="{91ADB80C-86A5-430C-B497-73D1C2747B45}" type="slidenum">
              <a:rPr lang="ru-RU"/>
              <a:pPr>
                <a:defRPr/>
              </a:pPr>
              <a:t>‹#›</a:t>
            </a:fld>
            <a:endParaRPr lang="ru-RU"/>
          </a:p>
        </p:txBody>
      </p:sp>
    </p:spTree>
    <p:extLst>
      <p:ext uri="{BB962C8B-B14F-4D97-AF65-F5344CB8AC3E}">
        <p14:creationId xmlns:p14="http://schemas.microsoft.com/office/powerpoint/2010/main" val="2092977200"/>
      </p:ext>
    </p:extLst>
  </p:cSld>
  <p:clrMapOvr>
    <a:masterClrMapping/>
  </p:clrMapOvr>
  <p:transition spd="slow">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301625" y="228600"/>
            <a:ext cx="8540750" cy="587057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Дата 2"/>
          <p:cNvSpPr>
            <a:spLocks noGrp="1"/>
          </p:cNvSpPr>
          <p:nvPr>
            <p:ph type="dt" sz="half" idx="10"/>
          </p:nvPr>
        </p:nvSpPr>
        <p:spPr>
          <a:xfrm>
            <a:off x="304800" y="6245225"/>
            <a:ext cx="2286000" cy="476250"/>
          </a:xfrm>
        </p:spPr>
        <p:txBody>
          <a:bodyPr/>
          <a:lstStyle>
            <a:lvl1pPr>
              <a:defRPr/>
            </a:lvl1pPr>
          </a:lstStyle>
          <a:p>
            <a:endParaRPr lang="ru-RU"/>
          </a:p>
        </p:txBody>
      </p:sp>
      <p:sp>
        <p:nvSpPr>
          <p:cNvPr id="4" name="Нижний колонтитул 3"/>
          <p:cNvSpPr>
            <a:spLocks noGrp="1"/>
          </p:cNvSpPr>
          <p:nvPr>
            <p:ph type="ftr" sz="quarter" idx="11"/>
          </p:nvPr>
        </p:nvSpPr>
        <p:spPr>
          <a:xfrm>
            <a:off x="3124200" y="6245225"/>
            <a:ext cx="2895600" cy="476250"/>
          </a:xfrm>
        </p:spPr>
        <p:txBody>
          <a:bodyPr/>
          <a:lstStyle>
            <a:lvl1pPr>
              <a:defRPr/>
            </a:lvl1pPr>
          </a:lstStyle>
          <a:p>
            <a:endParaRPr lang="ru-RU"/>
          </a:p>
        </p:txBody>
      </p:sp>
      <p:sp>
        <p:nvSpPr>
          <p:cNvPr id="5" name="Номер слайда 4"/>
          <p:cNvSpPr>
            <a:spLocks noGrp="1"/>
          </p:cNvSpPr>
          <p:nvPr>
            <p:ph type="sldNum" sz="quarter" idx="12"/>
          </p:nvPr>
        </p:nvSpPr>
        <p:spPr>
          <a:xfrm>
            <a:off x="6553200" y="6245225"/>
            <a:ext cx="2286000" cy="476250"/>
          </a:xfrm>
        </p:spPr>
        <p:txBody>
          <a:bodyPr/>
          <a:lstStyle>
            <a:lvl1pPr>
              <a:defRPr/>
            </a:lvl1pPr>
          </a:lstStyle>
          <a:p>
            <a:fld id="{8F9109AF-EB48-4CA4-98C2-0446A88B60C0}" type="slidenum">
              <a:rPr lang="ru-RU"/>
              <a:pPr/>
              <a:t>‹#›</a:t>
            </a:fld>
            <a:endParaRPr lang="ru-RU"/>
          </a:p>
        </p:txBody>
      </p:sp>
    </p:spTree>
    <p:extLst>
      <p:ext uri="{BB962C8B-B14F-4D97-AF65-F5344CB8AC3E}">
        <p14:creationId xmlns:p14="http://schemas.microsoft.com/office/powerpoint/2010/main" val="3537218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2117856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1860648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42C399E3-65AA-4303-8007-D3B6B8FF3D90}"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40593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42C399E3-65AA-4303-8007-D3B6B8FF3D90}" type="datetimeFigureOut">
              <a:rPr lang="ru-RU" smtClean="0"/>
              <a:t>10.10.2022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1317230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42C399E3-65AA-4303-8007-D3B6B8FF3D90}" type="datetimeFigureOut">
              <a:rPr lang="ru-RU" smtClean="0"/>
              <a:t>10.10.2022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3908212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2C399E3-65AA-4303-8007-D3B6B8FF3D90}" type="datetimeFigureOut">
              <a:rPr lang="ru-RU" smtClean="0"/>
              <a:t>10.10.2022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2172926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2C399E3-65AA-4303-8007-D3B6B8FF3D90}"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1393335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42C399E3-65AA-4303-8007-D3B6B8FF3D90}" type="datetimeFigureOut">
              <a:rPr lang="ru-RU" smtClean="0"/>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75EF64-35EF-41C2-90C4-9D3E8FDB672C}" type="slidenum">
              <a:rPr lang="ru-RU" smtClean="0"/>
              <a:t>‹#›</a:t>
            </a:fld>
            <a:endParaRPr lang="ru-RU"/>
          </a:p>
        </p:txBody>
      </p:sp>
    </p:spTree>
    <p:extLst>
      <p:ext uri="{BB962C8B-B14F-4D97-AF65-F5344CB8AC3E}">
        <p14:creationId xmlns:p14="http://schemas.microsoft.com/office/powerpoint/2010/main" val="888886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3C3">
            <a:alpha val="93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C399E3-65AA-4303-8007-D3B6B8FF3D90}" type="datetimeFigureOut">
              <a:rPr lang="ru-RU" smtClean="0"/>
              <a:t>10.10.2022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5EF64-35EF-41C2-90C4-9D3E8FDB672C}" type="slidenum">
              <a:rPr lang="ru-RU" smtClean="0"/>
              <a:t>‹#›</a:t>
            </a:fld>
            <a:endParaRPr lang="ru-RU"/>
          </a:p>
        </p:txBody>
      </p:sp>
    </p:spTree>
    <p:extLst>
      <p:ext uri="{BB962C8B-B14F-4D97-AF65-F5344CB8AC3E}">
        <p14:creationId xmlns:p14="http://schemas.microsoft.com/office/powerpoint/2010/main" val="2547985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0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101.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2.xml"/><Relationship Id="rId4" Type="http://schemas.openxmlformats.org/officeDocument/2006/relationships/image" Target="../media/image176.png"/></Relationships>
</file>

<file path=ppt/slides/_rels/slide102.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78.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24.gif"/><Relationship Id="rId2" Type="http://schemas.openxmlformats.org/officeDocument/2006/relationships/image" Target="../media/image180.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81.jpeg"/><Relationship Id="rId1" Type="http://schemas.openxmlformats.org/officeDocument/2006/relationships/slideLayout" Target="../slideLayouts/slideLayout2.xml"/><Relationship Id="rId5" Type="http://schemas.openxmlformats.org/officeDocument/2006/relationships/image" Target="../media/image183.jpeg"/><Relationship Id="rId4" Type="http://schemas.openxmlformats.org/officeDocument/2006/relationships/image" Target="../media/image182.gif"/></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4.xml"/><Relationship Id="rId5" Type="http://schemas.openxmlformats.org/officeDocument/2006/relationships/image" Target="../media/image63.jpeg"/><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4.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png"/><Relationship Id="rId1" Type="http://schemas.openxmlformats.org/officeDocument/2006/relationships/slideLayout" Target="../slideLayouts/slideLayout7.xml"/><Relationship Id="rId5" Type="http://schemas.openxmlformats.org/officeDocument/2006/relationships/image" Target="../media/image77.jpeg"/><Relationship Id="rId4" Type="http://schemas.openxmlformats.org/officeDocument/2006/relationships/image" Target="../media/image76.jpeg"/></Relationships>
</file>

<file path=ppt/slides/_rels/slide4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4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4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7.xml"/><Relationship Id="rId1" Type="http://schemas.openxmlformats.org/officeDocument/2006/relationships/video" Target="file:///D:\&#1055;&#1088;&#1077;&#1079;&#1077;&#1085;&#1090;&#1072;&#1094;&#1080;&#1080;\&#1087;&#1090;&#1080;&#1094;&#1099;\&#1091;&#1095;&#1080;&#1084;&#1089;&#1103;%20&#1088;&#1080;&#1089;&#1086;&#1074;&#1072;&#1090;&#1100;%20&#1087;&#1090;&#1080;&#1094;\&#1075;&#1086;&#1083;&#1091;&#1073;&#1080;.wmv" TargetMode="External"/><Relationship Id="rId4" Type="http://schemas.openxmlformats.org/officeDocument/2006/relationships/image" Target="../media/image85.jpeg"/></Relationships>
</file>

<file path=ppt/slides/_rels/slide4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49.xml.rels><?xml version="1.0" encoding="UTF-8" standalone="yes"?>
<Relationships xmlns="http://schemas.openxmlformats.org/package/2006/relationships"><Relationship Id="rId8" Type="http://schemas.openxmlformats.org/officeDocument/2006/relationships/hyperlink" Target="http://guazzo.ru/forblog/risovanie/karandash/risuem-vorona/voron-big-4.jpg" TargetMode="External"/><Relationship Id="rId3" Type="http://schemas.openxmlformats.org/officeDocument/2006/relationships/image" Target="../media/image96.jpeg"/><Relationship Id="rId7" Type="http://schemas.openxmlformats.org/officeDocument/2006/relationships/image" Target="../media/image98.jpeg"/><Relationship Id="rId12" Type="http://schemas.openxmlformats.org/officeDocument/2006/relationships/image" Target="../media/image101.jpeg"/><Relationship Id="rId2" Type="http://schemas.openxmlformats.org/officeDocument/2006/relationships/hyperlink" Target="http://guazzo.ru/forblog/risovanie/karandash/risuem-vorona/voron-big-1.jpg" TargetMode="External"/><Relationship Id="rId1" Type="http://schemas.openxmlformats.org/officeDocument/2006/relationships/slideLayout" Target="../slideLayouts/slideLayout2.xml"/><Relationship Id="rId6" Type="http://schemas.openxmlformats.org/officeDocument/2006/relationships/hyperlink" Target="http://guazzo.ru/forblog/risovanie/karandash/risuem-vorona/voron-big-3.jpg" TargetMode="External"/><Relationship Id="rId11" Type="http://schemas.openxmlformats.org/officeDocument/2006/relationships/image" Target="../media/image100.jpeg"/><Relationship Id="rId5" Type="http://schemas.openxmlformats.org/officeDocument/2006/relationships/image" Target="../media/image97.jpeg"/><Relationship Id="rId10" Type="http://schemas.openxmlformats.org/officeDocument/2006/relationships/hyperlink" Target="http://guazzo.ru/forblog/risovanie/karandash/risuem-vorona/voron-big-5.jpg" TargetMode="External"/><Relationship Id="rId4" Type="http://schemas.openxmlformats.org/officeDocument/2006/relationships/hyperlink" Target="http://guazzo.ru/forblog/risovanie/karandash/risuem-vorona/voron-big-2.jpg" TargetMode="External"/><Relationship Id="rId9" Type="http://schemas.openxmlformats.org/officeDocument/2006/relationships/image" Target="../media/image99.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5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52.xml.rels><?xml version="1.0" encoding="UTF-8" standalone="yes"?>
<Relationships xmlns="http://schemas.openxmlformats.org/package/2006/relationships"><Relationship Id="rId3" Type="http://schemas.openxmlformats.org/officeDocument/2006/relationships/image" Target="../media/image111.gif"/><Relationship Id="rId2" Type="http://schemas.openxmlformats.org/officeDocument/2006/relationships/image" Target="../media/image110.gif"/><Relationship Id="rId1" Type="http://schemas.openxmlformats.org/officeDocument/2006/relationships/slideLayout" Target="../slideLayouts/slideLayout2.xml"/><Relationship Id="rId5" Type="http://schemas.openxmlformats.org/officeDocument/2006/relationships/image" Target="../media/image113.gif"/><Relationship Id="rId4" Type="http://schemas.openxmlformats.org/officeDocument/2006/relationships/image" Target="../media/image112.gif"/></Relationships>
</file>

<file path=ppt/slides/_rels/slide53.xml.rels><?xml version="1.0" encoding="UTF-8" standalone="yes"?>
<Relationships xmlns="http://schemas.openxmlformats.org/package/2006/relationships"><Relationship Id="rId3" Type="http://schemas.openxmlformats.org/officeDocument/2006/relationships/image" Target="../media/image101.jpeg"/><Relationship Id="rId7" Type="http://schemas.openxmlformats.org/officeDocument/2006/relationships/image" Target="../media/image116.jpeg"/><Relationship Id="rId2" Type="http://schemas.openxmlformats.org/officeDocument/2006/relationships/image" Target="../media/image114.jpeg"/><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115.jpeg"/><Relationship Id="rId4" Type="http://schemas.openxmlformats.org/officeDocument/2006/relationships/image" Target="../media/image33.jpeg"/></Relationships>
</file>

<file path=ppt/slides/_rels/slide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13.xml"/><Relationship Id="rId5" Type="http://schemas.openxmlformats.org/officeDocument/2006/relationships/image" Target="../media/image121.jpeg"/><Relationship Id="rId4" Type="http://schemas.openxmlformats.org/officeDocument/2006/relationships/image" Target="../media/image120.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4.gif"/><Relationship Id="rId2" Type="http://schemas.openxmlformats.org/officeDocument/2006/relationships/image" Target="../media/image123.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hyperlink" Target="https://commons.wikimedia.org/wiki/File:Grus_grus_flocks.jpg?uselang=ru"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7.xml"/><Relationship Id="rId4" Type="http://schemas.openxmlformats.org/officeDocument/2006/relationships/image" Target="../media/image141.jpeg"/></Relationships>
</file>

<file path=ppt/slides/_rels/slide73.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80.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0.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image" Target="../media/image163.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2.xml"/><Relationship Id="rId5" Type="http://schemas.openxmlformats.org/officeDocument/2006/relationships/image" Target="../media/image170.jpeg"/><Relationship Id="rId4" Type="http://schemas.openxmlformats.org/officeDocument/2006/relationships/image" Target="../media/image169.jpeg"/></Relationships>
</file>

<file path=ppt/slides/_rels/slide96.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16.xml"/></Relationships>
</file>

<file path=ppt/slides/_rels/slide97.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Documents and Settings\Татьяна\Мои документы\Мои рисунки\74432481.gif"/>
          <p:cNvPicPr>
            <a:picLocks noGrp="1"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24128" y="0"/>
            <a:ext cx="3168352" cy="3168352"/>
          </a:xfrm>
        </p:spPr>
      </p:pic>
      <p:sp>
        <p:nvSpPr>
          <p:cNvPr id="2" name="Прямоугольник 1"/>
          <p:cNvSpPr/>
          <p:nvPr/>
        </p:nvSpPr>
        <p:spPr>
          <a:xfrm>
            <a:off x="1763688" y="980728"/>
            <a:ext cx="3888432" cy="2308324"/>
          </a:xfrm>
          <a:prstGeom prst="rect">
            <a:avLst/>
          </a:prstGeom>
        </p:spPr>
        <p:txBody>
          <a:bodyPr wrap="square">
            <a:spAutoFit/>
          </a:bodyPr>
          <a:lstStyle/>
          <a:p>
            <a:pPr>
              <a:buNone/>
            </a:pPr>
            <a:r>
              <a:rPr lang="ru-RU" sz="2400" b="1" i="1" dirty="0">
                <a:solidFill>
                  <a:srgbClr val="800000"/>
                </a:solidFill>
                <a:latin typeface="Times New Roman" panose="02020603050405020304" pitchFamily="18" charset="0"/>
                <a:cs typeface="Times New Roman" panose="02020603050405020304" pitchFamily="18" charset="0"/>
              </a:rPr>
              <a:t>Прозвенел и смолк звонок,</a:t>
            </a:r>
          </a:p>
          <a:p>
            <a:pPr>
              <a:buNone/>
            </a:pPr>
            <a:r>
              <a:rPr lang="ru-RU" sz="2400" b="1" i="1" dirty="0">
                <a:solidFill>
                  <a:srgbClr val="800000"/>
                </a:solidFill>
                <a:latin typeface="Times New Roman" panose="02020603050405020304" pitchFamily="18" charset="0"/>
                <a:cs typeface="Times New Roman" panose="02020603050405020304" pitchFamily="18" charset="0"/>
              </a:rPr>
              <a:t>Начинается урок.</a:t>
            </a:r>
          </a:p>
          <a:p>
            <a:pPr>
              <a:buNone/>
            </a:pPr>
            <a:r>
              <a:rPr lang="ru-RU" sz="2400" b="1" i="1" dirty="0">
                <a:solidFill>
                  <a:srgbClr val="800000"/>
                </a:solidFill>
                <a:latin typeface="Times New Roman" panose="02020603050405020304" pitchFamily="18" charset="0"/>
                <a:cs typeface="Times New Roman" panose="02020603050405020304" pitchFamily="18" charset="0"/>
              </a:rPr>
              <a:t>Мы за парту дружно сели</a:t>
            </a:r>
          </a:p>
          <a:p>
            <a:pPr>
              <a:buNone/>
            </a:pPr>
            <a:r>
              <a:rPr lang="ru-RU" sz="2400" b="1" i="1" dirty="0">
                <a:solidFill>
                  <a:srgbClr val="800000"/>
                </a:solidFill>
                <a:latin typeface="Times New Roman" panose="02020603050405020304" pitchFamily="18" charset="0"/>
                <a:cs typeface="Times New Roman" panose="02020603050405020304" pitchFamily="18" charset="0"/>
              </a:rPr>
              <a:t>И на доску посмотрели.</a:t>
            </a:r>
          </a:p>
          <a:p>
            <a:pPr>
              <a:buNone/>
            </a:pPr>
            <a:r>
              <a:rPr lang="ru-RU" sz="2400" b="1" i="1" dirty="0">
                <a:solidFill>
                  <a:srgbClr val="800000"/>
                </a:solidFill>
                <a:latin typeface="Times New Roman" panose="02020603050405020304" pitchFamily="18" charset="0"/>
                <a:cs typeface="Times New Roman" panose="02020603050405020304" pitchFamily="18" charset="0"/>
              </a:rPr>
              <a:t>Мы сегодня опять </a:t>
            </a:r>
          </a:p>
          <a:p>
            <a:pPr>
              <a:buNone/>
            </a:pPr>
            <a:r>
              <a:rPr lang="ru-RU" sz="2400" b="1" i="1" dirty="0">
                <a:solidFill>
                  <a:srgbClr val="800000"/>
                </a:solidFill>
                <a:latin typeface="Times New Roman" panose="02020603050405020304" pitchFamily="18" charset="0"/>
                <a:cs typeface="Times New Roman" panose="02020603050405020304" pitchFamily="18" charset="0"/>
              </a:rPr>
              <a:t>Учиться будем рисовать.</a:t>
            </a:r>
          </a:p>
        </p:txBody>
      </p:sp>
      <p:pic>
        <p:nvPicPr>
          <p:cNvPr id="5" name="Picture 2" descr="http://mediasubs.ru/group/uploads/ho/hochu-vsyo-znyitpoleznyie-sovetyi/image2/kNDI5MTM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3788915"/>
            <a:ext cx="7254201" cy="3069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096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260648"/>
            <a:ext cx="8229600" cy="706090"/>
          </a:xfrm>
        </p:spPr>
        <p:txBody>
          <a:bodyPr>
            <a:normAutofit fontScale="90000"/>
          </a:bodyPr>
          <a:lstStyle/>
          <a:p>
            <a:r>
              <a:rPr lang="ru-RU" sz="4000" dirty="0">
                <a:latin typeface="Times New Roman" panose="02020603050405020304" pitchFamily="18" charset="0"/>
                <a:cs typeface="Times New Roman" panose="02020603050405020304" pitchFamily="18" charset="0"/>
              </a:rPr>
              <a:t>Василий Алексеевич </a:t>
            </a:r>
            <a:r>
              <a:rPr lang="ru-RU" sz="4000" dirty="0" err="1">
                <a:latin typeface="Times New Roman" panose="02020603050405020304" pitchFamily="18" charset="0"/>
                <a:cs typeface="Times New Roman" panose="02020603050405020304" pitchFamily="18" charset="0"/>
              </a:rPr>
              <a:t>Ватагин</a:t>
            </a:r>
            <a:br>
              <a:rPr lang="ru-RU" dirty="0"/>
            </a:br>
            <a:endParaRPr lang="ru-RU" dirty="0"/>
          </a:p>
        </p:txBody>
      </p:sp>
      <p:sp>
        <p:nvSpPr>
          <p:cNvPr id="3" name="Объект 2"/>
          <p:cNvSpPr>
            <a:spLocks noGrp="1"/>
          </p:cNvSpPr>
          <p:nvPr>
            <p:ph idx="1"/>
          </p:nvPr>
        </p:nvSpPr>
        <p:spPr>
          <a:xfrm>
            <a:off x="107504" y="4927770"/>
            <a:ext cx="2427440" cy="1761059"/>
          </a:xfrm>
        </p:spPr>
        <p:txBody>
          <a:bodyPr>
            <a:normAutofit/>
          </a:bodyPr>
          <a:lstStyle/>
          <a:p>
            <a:pPr marL="0" indent="0">
              <a:buNone/>
            </a:pPr>
            <a:r>
              <a:rPr lang="ru-RU" sz="2000" i="1" dirty="0">
                <a:latin typeface="Times New Roman" panose="02020603050405020304" pitchFamily="18" charset="0"/>
                <a:cs typeface="Times New Roman" panose="02020603050405020304" pitchFamily="18" charset="0"/>
              </a:rPr>
              <a:t>Как называют художников, которые изображают животных? </a:t>
            </a:r>
          </a:p>
        </p:txBody>
      </p:sp>
      <p:pic>
        <p:nvPicPr>
          <p:cNvPr id="2050" name="Picture 2" descr="http://www.apus.ru/im.xp/0500540540570500510560561240530480481240520480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615425"/>
            <a:ext cx="1944744" cy="31468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017.radikal.ru/i437/1111/ec/aa7cc9a0300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682646"/>
            <a:ext cx="2232248" cy="310500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c.pics.livejournal.com/dochka_evi/30749360/59204/59204_origina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4" y="709433"/>
            <a:ext cx="2315230" cy="30012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cientificrussia.ru/data/shared/vatagin/0_e31e3_f133eada_XX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9534" y="3787653"/>
            <a:ext cx="4501824" cy="290117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861358" y="5085184"/>
            <a:ext cx="2282642" cy="1015663"/>
          </a:xfrm>
          <a:prstGeom prst="rect">
            <a:avLst/>
          </a:prstGeom>
        </p:spPr>
        <p:txBody>
          <a:bodyPr wrap="square">
            <a:spAutoFit/>
          </a:bodyPr>
          <a:lstStyle/>
          <a:p>
            <a:pPr algn="ctr"/>
            <a:r>
              <a:rPr lang="ru-RU" sz="2000" i="1" dirty="0">
                <a:latin typeface="Times New Roman" panose="02020603050405020304" pitchFamily="18" charset="0"/>
                <a:cs typeface="Times New Roman" panose="02020603050405020304" pitchFamily="18" charset="0"/>
              </a:rPr>
              <a:t>Какие изображения они создают?</a:t>
            </a:r>
          </a:p>
        </p:txBody>
      </p:sp>
    </p:spTree>
    <p:extLst>
      <p:ext uri="{BB962C8B-B14F-4D97-AF65-F5344CB8AC3E}">
        <p14:creationId xmlns:p14="http://schemas.microsoft.com/office/powerpoint/2010/main" val="898937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ИЗО и ХТ\наброски к уроку рисования\рисование\j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3789040"/>
            <a:ext cx="5424639" cy="273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20079" y="260648"/>
            <a:ext cx="7056784" cy="369332"/>
          </a:xfrm>
          <a:prstGeom prst="rect">
            <a:avLst/>
          </a:prstGeom>
          <a:noFill/>
        </p:spPr>
        <p:txBody>
          <a:bodyPr wrap="square" rtlCol="0">
            <a:spAutoFit/>
          </a:bodyPr>
          <a:lstStyle/>
          <a:p>
            <a:r>
              <a:rPr lang="ru-RU" dirty="0"/>
              <a:t>Рисунок летящей птицы</a:t>
            </a:r>
          </a:p>
        </p:txBody>
      </p:sp>
      <p:pic>
        <p:nvPicPr>
          <p:cNvPr id="4" name="Picture 22" descr="http://guguza.ru/_ph/346/91850229.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908720"/>
            <a:ext cx="3240360" cy="2734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4" descr="https://static7.depositphotos.com/1064646/749/v/950/depositphotos_7490766-stock-illustration-pigeons-a-bird-symbol-th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8167" y="947999"/>
            <a:ext cx="2592288" cy="272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359780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026" name="Picture 2" descr="http://clipart-library.com/images/8cGbj4M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88640"/>
            <a:ext cx="4584401" cy="30243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p:cNvPicPr>
            <a:picLocks noChangeAspect="1" noChangeArrowheads="1"/>
          </p:cNvPicPr>
          <p:nvPr/>
        </p:nvPicPr>
        <p:blipFill>
          <a:blip r:embed="rId3"/>
          <a:srcRect/>
          <a:stretch>
            <a:fillRect/>
          </a:stretch>
        </p:blipFill>
        <p:spPr bwMode="auto">
          <a:xfrm>
            <a:off x="30831" y="620688"/>
            <a:ext cx="4223256" cy="2016224"/>
          </a:xfrm>
          <a:prstGeom prst="rect">
            <a:avLst/>
          </a:prstGeom>
          <a:noFill/>
          <a:ln w="9525">
            <a:noFill/>
            <a:miter lim="800000"/>
            <a:headEnd/>
            <a:tailEnd/>
          </a:ln>
        </p:spPr>
      </p:pic>
      <p:pic>
        <p:nvPicPr>
          <p:cNvPr id="6" name="Picture 4" descr="http://topref.ru/main/images/150234/3fe58e9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9793" y="3258499"/>
            <a:ext cx="6217258" cy="3288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51793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28674" name="Picture 2" descr="http://topref.ru/main/images/150234/3fe58e9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08720"/>
            <a:ext cx="8736172" cy="4621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2408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http://itd1.mycdn.me/image?id=836911052131&amp;t=20&amp;plc=WEB&amp;tkn=*P-P23HuGin727Iv8pM0ZUzcm0B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116" y="2060848"/>
            <a:ext cx="8096250" cy="5495926"/>
          </a:xfrm>
          <a:prstGeom prst="rect">
            <a:avLst/>
          </a:prstGeom>
          <a:noFill/>
          <a:extLst>
            <a:ext uri="{909E8E84-426E-40DD-AFC4-6F175D3DCCD1}">
              <a14:hiddenFill xmlns:a14="http://schemas.microsoft.com/office/drawing/2010/main">
                <a:solidFill>
                  <a:srgbClr val="FFFFFF"/>
                </a:solidFill>
              </a14:hiddenFill>
            </a:ext>
          </a:extLst>
        </p:spPr>
      </p:pic>
      <p:pic>
        <p:nvPicPr>
          <p:cNvPr id="30722" name="Picture 2" descr="http://referatyk.com/uploads/bestreferat/images-ref-02-5438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61" y="23620"/>
            <a:ext cx="8931474" cy="2886759"/>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325564029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29698" name="Picture 2" descr="http://setter.dog/images/2017/8/article-527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127" y="116632"/>
            <a:ext cx="8136904" cy="682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2288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cdn.pixabay.com/photo/2014/11/06/06/58/sky-518792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0728" y="116632"/>
            <a:ext cx="12696922" cy="712879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32770" name="Picture 2" descr="http://img-fotki.yandex.ru/get/9150/181450557.8b/0_afdba_745e0efa_orig.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5576" y="908720"/>
            <a:ext cx="6610350" cy="6791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73998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8" name="Picture 10" descr="https://s.poembook.ru/theme/af/be/66/753b2f7345888d9e9f0cd2b0219def90e8e482ad.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45" y="142852"/>
            <a:ext cx="4716016" cy="272481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860032" y="274638"/>
            <a:ext cx="3826768" cy="274042"/>
          </a:xfrm>
        </p:spPr>
        <p:txBody>
          <a:bodyPr>
            <a:normAutofit fontScale="90000"/>
          </a:bodyPr>
          <a:lstStyle/>
          <a:p>
            <a:endParaRPr lang="ru-RU" dirty="0"/>
          </a:p>
        </p:txBody>
      </p:sp>
      <p:sp>
        <p:nvSpPr>
          <p:cNvPr id="3" name="Объект 2"/>
          <p:cNvSpPr>
            <a:spLocks noGrp="1"/>
          </p:cNvSpPr>
          <p:nvPr>
            <p:ph idx="1"/>
          </p:nvPr>
        </p:nvSpPr>
        <p:spPr>
          <a:xfrm>
            <a:off x="6496147" y="5085184"/>
            <a:ext cx="3240360" cy="1580844"/>
          </a:xfrm>
        </p:spPr>
        <p:txBody>
          <a:bodyPr/>
          <a:lstStyle/>
          <a:p>
            <a:r>
              <a:rPr lang="ru-RU" dirty="0"/>
              <a:t>Удачной работы!</a:t>
            </a:r>
          </a:p>
        </p:txBody>
      </p:sp>
      <p:pic>
        <p:nvPicPr>
          <p:cNvPr id="27650" name="Picture 2" descr="http://clipart-library.com/images/8cGbj4M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170" y="3140968"/>
            <a:ext cx="5238851" cy="3456078"/>
          </a:xfrm>
          <a:prstGeom prst="rect">
            <a:avLst/>
          </a:prstGeom>
          <a:noFill/>
          <a:extLst>
            <a:ext uri="{909E8E84-426E-40DD-AFC4-6F175D3DCCD1}">
              <a14:hiddenFill xmlns:a14="http://schemas.microsoft.com/office/drawing/2010/main">
                <a:solidFill>
                  <a:srgbClr val="FFFFFF"/>
                </a:solidFill>
              </a14:hiddenFill>
            </a:ext>
          </a:extLst>
        </p:spPr>
      </p:pic>
      <p:pic>
        <p:nvPicPr>
          <p:cNvPr id="27656" name="Picture 8" descr="https://s010.radikal.ru/i314/1102/64/5b363d2b88f7.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444442"/>
            <a:ext cx="2144236" cy="1584176"/>
          </a:xfrm>
          <a:prstGeom prst="rect">
            <a:avLst/>
          </a:prstGeom>
          <a:noFill/>
          <a:extLst>
            <a:ext uri="{909E8E84-426E-40DD-AFC4-6F175D3DCCD1}">
              <a14:hiddenFill xmlns:a14="http://schemas.microsoft.com/office/drawing/2010/main">
                <a:solidFill>
                  <a:srgbClr val="FFFFFF"/>
                </a:solidFill>
              </a14:hiddenFill>
            </a:ext>
          </a:extLst>
        </p:spPr>
      </p:pic>
      <p:pic>
        <p:nvPicPr>
          <p:cNvPr id="27660" name="Picture 12" descr="https://avatarko.ru/img/kartinka/11/zhivotnye_ptica_golub_106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4053" y="142852"/>
            <a:ext cx="3859948" cy="335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892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Птицы родного края.</a:t>
            </a:r>
            <a:br>
              <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endParaRPr lang="ru-RU" dirty="0"/>
          </a:p>
        </p:txBody>
      </p:sp>
      <p:sp>
        <p:nvSpPr>
          <p:cNvPr id="3" name="Объект 2"/>
          <p:cNvSpPr>
            <a:spLocks noGrp="1"/>
          </p:cNvSpPr>
          <p:nvPr>
            <p:ph idx="1"/>
          </p:nvPr>
        </p:nvSpPr>
        <p:spPr>
          <a:xfrm>
            <a:off x="3066313" y="905266"/>
            <a:ext cx="2834736" cy="852311"/>
          </a:xfrm>
        </p:spPr>
        <p:txBody>
          <a:bodyPr>
            <a:noAutofit/>
          </a:bodyPr>
          <a:lstStyle/>
          <a:p>
            <a:pPr marL="0" indent="0">
              <a:buNone/>
            </a:pPr>
            <a:r>
              <a:rPr lang="ru-RU" sz="2000" i="1" dirty="0">
                <a:latin typeface="Times New Roman" panose="02020603050405020304" pitchFamily="18" charset="0"/>
                <a:cs typeface="Times New Roman" panose="02020603050405020304" pitchFamily="18" charset="0"/>
              </a:rPr>
              <a:t>Верст не считала,</a:t>
            </a:r>
          </a:p>
          <a:p>
            <a:pPr marL="0" indent="0">
              <a:buNone/>
            </a:pPr>
            <a:r>
              <a:rPr lang="ru-RU" sz="2000" i="1" dirty="0">
                <a:latin typeface="Times New Roman" panose="02020603050405020304" pitchFamily="18" charset="0"/>
                <a:cs typeface="Times New Roman" panose="02020603050405020304" pitchFamily="18" charset="0"/>
              </a:rPr>
              <a:t>По дорогам не </a:t>
            </a:r>
            <a:r>
              <a:rPr lang="ru-RU" sz="2000" i="1" dirty="0" err="1">
                <a:latin typeface="Times New Roman" panose="02020603050405020304" pitchFamily="18" charset="0"/>
                <a:cs typeface="Times New Roman" panose="02020603050405020304" pitchFamily="18" charset="0"/>
              </a:rPr>
              <a:t>езжала</a:t>
            </a:r>
            <a:r>
              <a:rPr lang="ru-RU" sz="2000" i="1" dirty="0">
                <a:latin typeface="Times New Roman" panose="02020603050405020304" pitchFamily="18" charset="0"/>
                <a:cs typeface="Times New Roman" panose="02020603050405020304" pitchFamily="18" charset="0"/>
              </a:rPr>
              <a:t>, </a:t>
            </a:r>
          </a:p>
          <a:p>
            <a:pPr marL="0" indent="0">
              <a:buNone/>
            </a:pPr>
            <a:r>
              <a:rPr lang="ru-RU" sz="2000" i="1" dirty="0">
                <a:latin typeface="Times New Roman" panose="02020603050405020304" pitchFamily="18" charset="0"/>
                <a:cs typeface="Times New Roman" panose="02020603050405020304" pitchFamily="18" charset="0"/>
              </a:rPr>
              <a:t>А за морем бывала</a:t>
            </a:r>
            <a:r>
              <a:rPr lang="ru-RU" sz="2000" dirty="0">
                <a:latin typeface="Times New Roman" panose="02020603050405020304" pitchFamily="18" charset="0"/>
                <a:cs typeface="Times New Roman" panose="02020603050405020304" pitchFamily="18" charset="0"/>
              </a:rPr>
              <a:t>.</a:t>
            </a:r>
          </a:p>
        </p:txBody>
      </p:sp>
      <p:sp>
        <p:nvSpPr>
          <p:cNvPr id="4" name="Прямоугольник 3"/>
          <p:cNvSpPr/>
          <p:nvPr/>
        </p:nvSpPr>
        <p:spPr>
          <a:xfrm>
            <a:off x="4644008" y="2061555"/>
            <a:ext cx="1008546" cy="400110"/>
          </a:xfrm>
          <a:prstGeom prst="rect">
            <a:avLst/>
          </a:prstGeom>
        </p:spPr>
        <p:txBody>
          <a:bodyPr wrap="none">
            <a:spAutoFit/>
          </a:bodyPr>
          <a:lstStyle/>
          <a:p>
            <a:r>
              <a:rPr lang="ru-RU" sz="2000" i="1" dirty="0">
                <a:latin typeface="Times New Roman" panose="02020603050405020304" pitchFamily="18" charset="0"/>
                <a:cs typeface="Times New Roman" panose="02020603050405020304" pitchFamily="18" charset="0"/>
              </a:rPr>
              <a:t>Птица</a:t>
            </a:r>
            <a:r>
              <a:rPr lang="ru-RU" sz="2000" dirty="0">
                <a:latin typeface="Times New Roman" panose="02020603050405020304" pitchFamily="18" charset="0"/>
                <a:cs typeface="Times New Roman" panose="02020603050405020304" pitchFamily="18" charset="0"/>
              </a:rPr>
              <a:t> </a:t>
            </a:r>
          </a:p>
        </p:txBody>
      </p:sp>
      <p:pic>
        <p:nvPicPr>
          <p:cNvPr id="3074" name="Picture 2" descr="http://volgabirds.ru/images/photoalbum/album_21/dsc_3858_1_t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37" y="3961094"/>
            <a:ext cx="3002128" cy="234166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3.photosight.ru/4a1/3451043_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5208" y="882260"/>
            <a:ext cx="3090273" cy="2709822"/>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6605150" y="3592081"/>
            <a:ext cx="2327368" cy="369332"/>
          </a:xfrm>
          <a:prstGeom prst="rect">
            <a:avLst/>
          </a:prstGeom>
        </p:spPr>
        <p:txBody>
          <a:bodyPr wrap="none">
            <a:spAutoFit/>
          </a:bodyPr>
          <a:lstStyle/>
          <a:p>
            <a:pPr fontAlgn="base"/>
            <a:r>
              <a:rPr lang="ru-RU" b="1" dirty="0"/>
              <a:t>Ястреб перепелятник</a:t>
            </a:r>
          </a:p>
        </p:txBody>
      </p:sp>
      <p:pic>
        <p:nvPicPr>
          <p:cNvPr id="3078" name="Picture 6" descr="http://img-e.photosight.ru/7f4/3440222_large.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4016224"/>
            <a:ext cx="3434062" cy="2286531"/>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7846414" y="6365881"/>
            <a:ext cx="1039067" cy="369332"/>
          </a:xfrm>
          <a:prstGeom prst="rect">
            <a:avLst/>
          </a:prstGeom>
        </p:spPr>
        <p:txBody>
          <a:bodyPr wrap="none">
            <a:spAutoFit/>
          </a:bodyPr>
          <a:lstStyle/>
          <a:p>
            <a:pPr fontAlgn="base"/>
            <a:r>
              <a:rPr lang="ru-RU" b="1" dirty="0"/>
              <a:t>Синица  </a:t>
            </a:r>
          </a:p>
        </p:txBody>
      </p:sp>
      <p:pic>
        <p:nvPicPr>
          <p:cNvPr id="3080" name="Picture 8" descr="http://img-d.photosight.ru/e91/3437373_large.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588" y="958122"/>
            <a:ext cx="2802687" cy="2322388"/>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61061" y="3407415"/>
            <a:ext cx="1613968" cy="369332"/>
          </a:xfrm>
          <a:prstGeom prst="rect">
            <a:avLst/>
          </a:prstGeom>
        </p:spPr>
        <p:txBody>
          <a:bodyPr wrap="none">
            <a:spAutoFit/>
          </a:bodyPr>
          <a:lstStyle/>
          <a:p>
            <a:pPr fontAlgn="base"/>
            <a:r>
              <a:rPr lang="ru-RU" b="1" dirty="0"/>
              <a:t>Белый лебедь</a:t>
            </a:r>
          </a:p>
        </p:txBody>
      </p:sp>
      <p:sp>
        <p:nvSpPr>
          <p:cNvPr id="8" name="Прямоугольник 7"/>
          <p:cNvSpPr/>
          <p:nvPr/>
        </p:nvSpPr>
        <p:spPr>
          <a:xfrm>
            <a:off x="823138" y="6365881"/>
            <a:ext cx="1051891" cy="369332"/>
          </a:xfrm>
          <a:prstGeom prst="rect">
            <a:avLst/>
          </a:prstGeom>
        </p:spPr>
        <p:txBody>
          <a:bodyPr wrap="none">
            <a:spAutoFit/>
          </a:bodyPr>
          <a:lstStyle/>
          <a:p>
            <a:pPr fontAlgn="base"/>
            <a:r>
              <a:rPr lang="ru-RU" b="1" dirty="0"/>
              <a:t>Воробей</a:t>
            </a:r>
          </a:p>
        </p:txBody>
      </p:sp>
    </p:spTree>
    <p:extLst>
      <p:ext uri="{BB962C8B-B14F-4D97-AF65-F5344CB8AC3E}">
        <p14:creationId xmlns:p14="http://schemas.microsoft.com/office/powerpoint/2010/main" val="3787944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451" y="4052886"/>
            <a:ext cx="2738295" cy="1008112"/>
          </a:xfrm>
        </p:spPr>
        <p:txBody>
          <a:bodyPr>
            <a:normAutofit/>
          </a:bodyPr>
          <a:lstStyle/>
          <a:p>
            <a:pPr marL="0" indent="0">
              <a:buNone/>
            </a:pPr>
            <a:r>
              <a:rPr lang="ru-RU" sz="2000" i="1" dirty="0">
                <a:latin typeface="Times New Roman" panose="02020603050405020304" pitchFamily="18" charset="0"/>
                <a:cs typeface="Times New Roman" panose="02020603050405020304" pitchFamily="18" charset="0"/>
              </a:rPr>
              <a:t>Какую птицу считают символом мудрости? </a:t>
            </a:r>
          </a:p>
        </p:txBody>
      </p:sp>
      <p:pic>
        <p:nvPicPr>
          <p:cNvPr id="4098" name="Picture 2" descr="http://img-d.photosight.ru/0a9/3433650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415" y="201751"/>
            <a:ext cx="2736304" cy="364840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610473" y="3852831"/>
            <a:ext cx="723275" cy="400110"/>
          </a:xfrm>
          <a:prstGeom prst="rect">
            <a:avLst/>
          </a:prstGeom>
        </p:spPr>
        <p:txBody>
          <a:bodyPr wrap="none">
            <a:spAutoFit/>
          </a:bodyPr>
          <a:lstStyle/>
          <a:p>
            <a:r>
              <a:rPr lang="ru-RU" sz="2000" i="1" dirty="0">
                <a:latin typeface="Times New Roman" panose="02020603050405020304" pitchFamily="18" charset="0"/>
                <a:cs typeface="Times New Roman" panose="02020603050405020304" pitchFamily="18" charset="0"/>
              </a:rPr>
              <a:t>Сова</a:t>
            </a:r>
          </a:p>
        </p:txBody>
      </p:sp>
      <p:sp>
        <p:nvSpPr>
          <p:cNvPr id="5" name="Прямоугольник 4"/>
          <p:cNvSpPr/>
          <p:nvPr/>
        </p:nvSpPr>
        <p:spPr>
          <a:xfrm>
            <a:off x="323528" y="5001952"/>
            <a:ext cx="2664297" cy="646331"/>
          </a:xfrm>
          <a:prstGeom prst="rect">
            <a:avLst/>
          </a:prstGeom>
        </p:spPr>
        <p:txBody>
          <a:bodyPr wrap="square">
            <a:spAutoFit/>
          </a:bodyPr>
          <a:lstStyle/>
          <a:p>
            <a:r>
              <a:rPr lang="ru-RU" i="1" dirty="0">
                <a:latin typeface="Times New Roman" panose="02020603050405020304" pitchFamily="18" charset="0"/>
                <a:cs typeface="Times New Roman" panose="02020603050405020304" pitchFamily="18" charset="0"/>
              </a:rPr>
              <a:t>Какую птицу называют птицей мира? </a:t>
            </a:r>
          </a:p>
        </p:txBody>
      </p:sp>
      <p:sp>
        <p:nvSpPr>
          <p:cNvPr id="6" name="Прямоугольник 5"/>
          <p:cNvSpPr/>
          <p:nvPr/>
        </p:nvSpPr>
        <p:spPr>
          <a:xfrm>
            <a:off x="4425605" y="3140211"/>
            <a:ext cx="835613" cy="369332"/>
          </a:xfrm>
          <a:prstGeom prst="rect">
            <a:avLst/>
          </a:prstGeom>
        </p:spPr>
        <p:txBody>
          <a:bodyPr wrap="none">
            <a:spAutoFit/>
          </a:bodyPr>
          <a:lstStyle/>
          <a:p>
            <a:r>
              <a:rPr lang="ru-RU" i="1" dirty="0">
                <a:latin typeface="Times New Roman" panose="02020603050405020304" pitchFamily="18" charset="0"/>
                <a:cs typeface="Times New Roman" panose="02020603050405020304" pitchFamily="18" charset="0"/>
              </a:rPr>
              <a:t>Голубь</a:t>
            </a:r>
          </a:p>
        </p:txBody>
      </p:sp>
      <p:pic>
        <p:nvPicPr>
          <p:cNvPr id="4100" name="Picture 4" descr="https://st8.gismeteo.ru/static/news/img/src/12305/b7262cf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28153"/>
            <a:ext cx="4477233" cy="2984823"/>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4608005" y="6443487"/>
            <a:ext cx="872355" cy="400110"/>
          </a:xfrm>
          <a:prstGeom prst="rect">
            <a:avLst/>
          </a:prstGeom>
        </p:spPr>
        <p:txBody>
          <a:bodyPr wrap="none">
            <a:spAutoFit/>
          </a:bodyPr>
          <a:lstStyle/>
          <a:p>
            <a:r>
              <a:rPr lang="ru-RU" sz="2000" i="1" dirty="0">
                <a:latin typeface="Times New Roman" panose="02020603050405020304" pitchFamily="18" charset="0"/>
                <a:cs typeface="Times New Roman" panose="02020603050405020304" pitchFamily="18" charset="0"/>
              </a:rPr>
              <a:t>Дятел</a:t>
            </a:r>
          </a:p>
        </p:txBody>
      </p:sp>
      <p:sp>
        <p:nvSpPr>
          <p:cNvPr id="8" name="Прямоугольник 7"/>
          <p:cNvSpPr/>
          <p:nvPr/>
        </p:nvSpPr>
        <p:spPr>
          <a:xfrm>
            <a:off x="323528" y="5720212"/>
            <a:ext cx="2746471" cy="646331"/>
          </a:xfrm>
          <a:prstGeom prst="rect">
            <a:avLst/>
          </a:prstGeom>
        </p:spPr>
        <p:txBody>
          <a:bodyPr wrap="square">
            <a:spAutoFit/>
          </a:bodyPr>
          <a:lstStyle/>
          <a:p>
            <a:r>
              <a:rPr lang="ru-RU" i="1" dirty="0">
                <a:latin typeface="Times New Roman" panose="02020603050405020304" pitchFamily="18" charset="0"/>
                <a:cs typeface="Times New Roman" panose="02020603050405020304" pitchFamily="18" charset="0"/>
              </a:rPr>
              <a:t>Какую птицу  можно назвать доктором леса?</a:t>
            </a:r>
            <a:endParaRPr lang="ru-RU" dirty="0"/>
          </a:p>
        </p:txBody>
      </p:sp>
      <p:pic>
        <p:nvPicPr>
          <p:cNvPr id="4102" name="Picture 6" descr="http://scienceblog.ru/wp-content/uploads/9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509542"/>
            <a:ext cx="4477233" cy="2984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448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 calcmode="lin" valueType="num">
                                      <p:cBhvr additive="base">
                                        <p:cTn id="19" dur="500" fill="hold"/>
                                        <p:tgtEl>
                                          <p:spTgt spid="4100"/>
                                        </p:tgtEl>
                                        <p:attrNameLst>
                                          <p:attrName>ppt_x</p:attrName>
                                        </p:attrNameLst>
                                      </p:cBhvr>
                                      <p:tavLst>
                                        <p:tav tm="0">
                                          <p:val>
                                            <p:strVal val="#ppt_x"/>
                                          </p:val>
                                        </p:tav>
                                        <p:tav tm="100000">
                                          <p:val>
                                            <p:strVal val="#ppt_x"/>
                                          </p:val>
                                        </p:tav>
                                      </p:tavLst>
                                    </p:anim>
                                    <p:anim calcmode="lin" valueType="num">
                                      <p:cBhvr additive="base">
                                        <p:cTn id="2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02"/>
                                        </p:tgtEl>
                                        <p:attrNameLst>
                                          <p:attrName>style.visibility</p:attrName>
                                        </p:attrNameLst>
                                      </p:cBhvr>
                                      <p:to>
                                        <p:strVal val="visible"/>
                                      </p:to>
                                    </p:set>
                                    <p:anim calcmode="lin" valueType="num">
                                      <p:cBhvr additive="base">
                                        <p:cTn id="31" dur="500" fill="hold"/>
                                        <p:tgtEl>
                                          <p:spTgt spid="4102"/>
                                        </p:tgtEl>
                                        <p:attrNameLst>
                                          <p:attrName>ppt_x</p:attrName>
                                        </p:attrNameLst>
                                      </p:cBhvr>
                                      <p:tavLst>
                                        <p:tav tm="0">
                                          <p:val>
                                            <p:strVal val="#ppt_x"/>
                                          </p:val>
                                        </p:tav>
                                        <p:tav tm="100000">
                                          <p:val>
                                            <p:strVal val="#ppt_x"/>
                                          </p:val>
                                        </p:tav>
                                      </p:tavLst>
                                    </p:anim>
                                    <p:anim calcmode="lin" valueType="num">
                                      <p:cBhvr additive="base">
                                        <p:cTn id="32"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830274" y="116632"/>
            <a:ext cx="8032320" cy="914496"/>
          </a:xfrm>
        </p:spPr>
        <p:txBody>
          <a:bodyPr tIns="35203"/>
          <a:lstStyle/>
          <a:p>
            <a:pPr eaLnBrk="1">
              <a:buFont typeface="Times New Roman" pitchFamily="16" charset="0"/>
              <a:buNone/>
              <a:defRPr/>
            </a:pPr>
            <a:r>
              <a:rPr lang="ru-RU" altLang="ru-RU" sz="3300" b="1" dirty="0">
                <a:solidFill>
                  <a:srgbClr val="00B050"/>
                </a:solidFill>
                <a:latin typeface="+mn-lt"/>
                <a:ea typeface="+mn-ea"/>
                <a:cs typeface="+mn-cs"/>
              </a:rPr>
              <a:t>Птицы родного края.</a:t>
            </a:r>
          </a:p>
        </p:txBody>
      </p:sp>
      <p:pic>
        <p:nvPicPr>
          <p:cNvPr id="2355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44" y="2213988"/>
            <a:ext cx="4187520" cy="313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5"/>
          <p:cNvSpPr>
            <a:spLocks noChangeArrowheads="1"/>
          </p:cNvSpPr>
          <p:nvPr/>
        </p:nvSpPr>
        <p:spPr bwMode="auto">
          <a:xfrm>
            <a:off x="4956480" y="2213988"/>
            <a:ext cx="4187520" cy="320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45" tIns="41473" rIns="82945" bIns="41473" anchor="ctr">
            <a:spAutoFit/>
          </a:bodyPr>
          <a:lstStyle/>
          <a:p>
            <a:pPr indent="133922" eaLnBrk="0"/>
            <a:r>
              <a:rPr lang="en-GB" altLang="ru-RU" sz="2800" dirty="0" err="1">
                <a:solidFill>
                  <a:srgbClr val="000000"/>
                </a:solidFill>
                <a:latin typeface="Helvetica Neue"/>
              </a:rPr>
              <a:t>Словно</a:t>
            </a:r>
            <a:r>
              <a:rPr lang="en-GB" altLang="ru-RU" sz="2800" dirty="0">
                <a:solidFill>
                  <a:srgbClr val="000000"/>
                </a:solidFill>
                <a:latin typeface="Helvetica Neue"/>
              </a:rPr>
              <a:t> </a:t>
            </a:r>
            <a:r>
              <a:rPr lang="en-GB" altLang="ru-RU" sz="2800" dirty="0" err="1">
                <a:solidFill>
                  <a:srgbClr val="000000"/>
                </a:solidFill>
                <a:latin typeface="Helvetica Neue"/>
              </a:rPr>
              <a:t>кошки</a:t>
            </a:r>
            <a:r>
              <a:rPr lang="en-GB" altLang="ru-RU" sz="2800" dirty="0">
                <a:solidFill>
                  <a:srgbClr val="000000"/>
                </a:solidFill>
                <a:latin typeface="Helvetica Neue"/>
              </a:rPr>
              <a:t> </a:t>
            </a:r>
            <a:r>
              <a:rPr lang="en-GB" altLang="ru-RU" sz="2800" dirty="0" err="1">
                <a:solidFill>
                  <a:srgbClr val="000000"/>
                </a:solidFill>
                <a:latin typeface="Helvetica Neue"/>
              </a:rPr>
              <a:t>не</a:t>
            </a:r>
            <a:r>
              <a:rPr lang="en-GB" altLang="ru-RU" sz="2800" dirty="0">
                <a:solidFill>
                  <a:srgbClr val="000000"/>
                </a:solidFill>
                <a:latin typeface="Helvetica Neue"/>
              </a:rPr>
              <a:t> </a:t>
            </a:r>
            <a:r>
              <a:rPr lang="en-GB" altLang="ru-RU" sz="2800" dirty="0" err="1">
                <a:solidFill>
                  <a:srgbClr val="000000"/>
                </a:solidFill>
                <a:latin typeface="Helvetica Neue"/>
              </a:rPr>
              <a:t>боится</a:t>
            </a:r>
            <a:r>
              <a:rPr lang="en-GB" altLang="ru-RU" sz="2800" dirty="0">
                <a:solidFill>
                  <a:srgbClr val="000000"/>
                </a:solidFill>
                <a:latin typeface="Helvetica Neue"/>
              </a:rPr>
              <a:t> </a:t>
            </a:r>
            <a:r>
              <a:rPr lang="en-GB" altLang="ru-RU" sz="2800" dirty="0">
                <a:solidFill>
                  <a:srgbClr val="000000"/>
                </a:solidFill>
              </a:rPr>
              <a:t>—</a:t>
            </a:r>
            <a:endParaRPr lang="en-GB" altLang="ru-RU" sz="2800" dirty="0"/>
          </a:p>
          <a:p>
            <a:pPr indent="133922" eaLnBrk="0"/>
            <a:r>
              <a:rPr lang="en-GB" altLang="ru-RU" sz="2800" dirty="0" err="1">
                <a:solidFill>
                  <a:srgbClr val="000000"/>
                </a:solidFill>
                <a:latin typeface="Helvetica Neue"/>
              </a:rPr>
              <a:t>Собирает</a:t>
            </a:r>
            <a:r>
              <a:rPr lang="en-GB" altLang="ru-RU" sz="2800" dirty="0">
                <a:solidFill>
                  <a:srgbClr val="000000"/>
                </a:solidFill>
                <a:latin typeface="Helvetica Neue"/>
              </a:rPr>
              <a:t> </a:t>
            </a:r>
            <a:r>
              <a:rPr lang="en-GB" altLang="ru-RU" sz="2800" dirty="0" err="1">
                <a:solidFill>
                  <a:srgbClr val="000000"/>
                </a:solidFill>
                <a:latin typeface="Helvetica Neue"/>
              </a:rPr>
              <a:t>крошки</a:t>
            </a:r>
            <a:r>
              <a:rPr lang="en-GB" altLang="ru-RU" sz="2800" dirty="0">
                <a:solidFill>
                  <a:srgbClr val="000000"/>
                </a:solidFill>
                <a:latin typeface="Helvetica Neue"/>
              </a:rPr>
              <a:t>,</a:t>
            </a:r>
            <a:endParaRPr lang="en-GB" altLang="ru-RU" sz="2800" dirty="0"/>
          </a:p>
          <a:p>
            <a:pPr indent="133922" eaLnBrk="0"/>
            <a:r>
              <a:rPr lang="en-GB" altLang="ru-RU" sz="2800" dirty="0">
                <a:solidFill>
                  <a:srgbClr val="000000"/>
                </a:solidFill>
                <a:latin typeface="Helvetica Neue"/>
              </a:rPr>
              <a:t>А </a:t>
            </a:r>
            <a:r>
              <a:rPr lang="en-GB" altLang="ru-RU" sz="2800" dirty="0" err="1">
                <a:solidFill>
                  <a:srgbClr val="000000"/>
                </a:solidFill>
                <a:latin typeface="Helvetica Neue"/>
              </a:rPr>
              <a:t>потом</a:t>
            </a:r>
            <a:r>
              <a:rPr lang="en-GB" altLang="ru-RU" sz="2800" dirty="0">
                <a:solidFill>
                  <a:srgbClr val="000000"/>
                </a:solidFill>
                <a:latin typeface="Helvetica Neue"/>
              </a:rPr>
              <a:t> </a:t>
            </a:r>
            <a:r>
              <a:rPr lang="en-GB" altLang="ru-RU" sz="2800" dirty="0" err="1">
                <a:solidFill>
                  <a:srgbClr val="000000"/>
                </a:solidFill>
                <a:latin typeface="Helvetica Neue"/>
              </a:rPr>
              <a:t>на</a:t>
            </a:r>
            <a:r>
              <a:rPr lang="en-GB" altLang="ru-RU" sz="2800" dirty="0">
                <a:solidFill>
                  <a:srgbClr val="000000"/>
                </a:solidFill>
                <a:latin typeface="Helvetica Neue"/>
              </a:rPr>
              <a:t> </a:t>
            </a:r>
            <a:r>
              <a:rPr lang="en-GB" altLang="ru-RU" sz="2800" dirty="0" err="1">
                <a:solidFill>
                  <a:srgbClr val="000000"/>
                </a:solidFill>
                <a:latin typeface="Helvetica Neue"/>
              </a:rPr>
              <a:t>ветку</a:t>
            </a:r>
            <a:r>
              <a:rPr lang="en-GB" altLang="ru-RU" sz="2800" dirty="0">
                <a:solidFill>
                  <a:srgbClr val="000000"/>
                </a:solidFill>
                <a:latin typeface="Helvetica Neue"/>
              </a:rPr>
              <a:t> </a:t>
            </a:r>
            <a:r>
              <a:rPr lang="en-GB" altLang="ru-RU" sz="2800" dirty="0">
                <a:solidFill>
                  <a:srgbClr val="000000"/>
                </a:solidFill>
              </a:rPr>
              <a:t>—</a:t>
            </a:r>
            <a:r>
              <a:rPr lang="en-GB" altLang="ru-RU" sz="2800" dirty="0">
                <a:solidFill>
                  <a:srgbClr val="000000"/>
                </a:solidFill>
                <a:latin typeface="Helvetica Neue"/>
              </a:rPr>
              <a:t> </a:t>
            </a:r>
            <a:r>
              <a:rPr lang="en-GB" altLang="ru-RU" sz="2800" dirty="0" err="1">
                <a:solidFill>
                  <a:srgbClr val="000000"/>
                </a:solidFill>
                <a:latin typeface="Helvetica Neue"/>
              </a:rPr>
              <a:t>прыг</a:t>
            </a:r>
            <a:endParaRPr lang="en-GB" altLang="ru-RU" sz="2800" dirty="0"/>
          </a:p>
          <a:p>
            <a:pPr indent="133922" eaLnBrk="0"/>
            <a:r>
              <a:rPr lang="en-GB" altLang="ru-RU" sz="2800" dirty="0">
                <a:solidFill>
                  <a:srgbClr val="000000"/>
                </a:solidFill>
                <a:latin typeface="Helvetica Neue"/>
              </a:rPr>
              <a:t>И </a:t>
            </a:r>
            <a:r>
              <a:rPr lang="en-GB" altLang="ru-RU" sz="2800" dirty="0" err="1">
                <a:solidFill>
                  <a:srgbClr val="000000"/>
                </a:solidFill>
                <a:latin typeface="Helvetica Neue"/>
              </a:rPr>
              <a:t>чирикнет</a:t>
            </a:r>
            <a:r>
              <a:rPr lang="en-GB" altLang="ru-RU" sz="2800" dirty="0">
                <a:solidFill>
                  <a:srgbClr val="000000"/>
                </a:solidFill>
                <a:latin typeface="Helvetica Neue"/>
              </a:rPr>
              <a:t>: </a:t>
            </a:r>
            <a:r>
              <a:rPr lang="en-GB" altLang="ru-RU" sz="2800" dirty="0">
                <a:solidFill>
                  <a:srgbClr val="000000"/>
                </a:solidFill>
              </a:rPr>
              <a:t>«</a:t>
            </a:r>
            <a:r>
              <a:rPr lang="en-GB" altLang="ru-RU" sz="2800" dirty="0" err="1">
                <a:solidFill>
                  <a:srgbClr val="000000"/>
                </a:solidFill>
                <a:latin typeface="Helvetica Neue"/>
              </a:rPr>
              <a:t>Чик-чирик</a:t>
            </a:r>
            <a:r>
              <a:rPr lang="en-GB" altLang="ru-RU" sz="2800" dirty="0">
                <a:solidFill>
                  <a:srgbClr val="000000"/>
                </a:solidFill>
                <a:latin typeface="Helvetica Neue"/>
              </a:rPr>
              <a:t>!</a:t>
            </a:r>
            <a:r>
              <a:rPr lang="en-GB" altLang="ru-RU" sz="2800" dirty="0">
                <a:solidFill>
                  <a:srgbClr val="000000"/>
                </a:solidFill>
              </a:rPr>
              <a:t>»</a:t>
            </a:r>
            <a:endParaRPr lang="en-GB" altLang="ru-RU" sz="2800" dirty="0"/>
          </a:p>
        </p:txBody>
      </p:sp>
    </p:spTree>
    <p:extLst>
      <p:ext uri="{BB962C8B-B14F-4D97-AF65-F5344CB8AC3E}">
        <p14:creationId xmlns:p14="http://schemas.microsoft.com/office/powerpoint/2010/main" val="1258994836"/>
      </p:ext>
    </p:extLst>
  </p:cSld>
  <p:clrMapOvr>
    <a:masterClrMapping/>
  </p:clrMapOvr>
  <p:transition spd="slow">
    <p:circle/>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481" y="273629"/>
            <a:ext cx="8226720" cy="851115"/>
          </a:xfrm>
        </p:spPr>
        <p:txBody>
          <a:bodyPr/>
          <a:lstStyle/>
          <a:p>
            <a:r>
              <a:rPr lang="ru-RU" dirty="0"/>
              <a:t>Рисунок воробья</a:t>
            </a:r>
          </a:p>
        </p:txBody>
      </p:sp>
      <p:pic>
        <p:nvPicPr>
          <p:cNvPr id="5" name="Picture 2" descr="https://i.ytimg.com/vi/ARJashuUZxg/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9" y="981766"/>
            <a:ext cx="5758794" cy="32393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4" descr="http://img1.liveinternet.ru/images/attach/c/10/110/676/110676659_large_495pxThe_House_Sparrow_at_Home_and_Abroad_frontispiece_Smithsoni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0638" y="2420888"/>
            <a:ext cx="3473362" cy="420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99127"/>
      </p:ext>
    </p:extLst>
  </p:cSld>
  <p:clrMapOvr>
    <a:masterClrMapping/>
  </p:clrMapOvr>
  <p:transition spd="slow">
    <p:circl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66346"/>
            <a:ext cx="6276960" cy="1800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s://steshka.ru/wp-content/uploads/2015/05/sparrow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5764" y="2420888"/>
            <a:ext cx="5976664" cy="4301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059977"/>
      </p:ext>
    </p:extLst>
  </p:cSld>
  <p:clrMapOvr>
    <a:masterClrMapping/>
  </p:clrMapOvr>
  <p:transition spd="slow">
    <p:circl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1746" name="Picture 2" descr="https://demiart.ru/forum/uploads7/post-284698-131191717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09600"/>
            <a:ext cx="85725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622771"/>
      </p:ext>
    </p:extLst>
  </p:cSld>
  <p:clrMapOvr>
    <a:masterClrMapping/>
  </p:clrMapOvr>
  <p:transition spd="slow">
    <p:circl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2770" name="Picture 2" descr="https://i.pinimg.com/736x/a4/a8/f7/a4a8f7508e3c466f3f68692c48c728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0"/>
            <a:ext cx="7010400" cy="7010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9581137"/>
      </p:ext>
    </p:extLst>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628800"/>
            <a:ext cx="8143200" cy="3142410"/>
          </a:xfrm>
        </p:spPr>
        <p:txBody>
          <a:bodyPr>
            <a:normAutofit fontScale="90000"/>
          </a:bodyPr>
          <a:lstStyle/>
          <a:p>
            <a:pPr>
              <a:defRPr/>
            </a:pPr>
            <a:r>
              <a:rPr lang="ru-RU" dirty="0"/>
              <a:t>- Кар-кар-кар! - кричит плутовка. </a:t>
            </a:r>
            <a:br>
              <a:rPr lang="ru-RU" dirty="0"/>
            </a:br>
            <a:r>
              <a:rPr lang="ru-RU" dirty="0"/>
              <a:t>Ну и ловкая воровка! </a:t>
            </a:r>
            <a:br>
              <a:rPr lang="ru-RU" dirty="0"/>
            </a:br>
            <a:r>
              <a:rPr lang="ru-RU" dirty="0"/>
              <a:t>Все блестящие вещицы </a:t>
            </a:r>
            <a:br>
              <a:rPr lang="ru-RU" dirty="0"/>
            </a:br>
            <a:r>
              <a:rPr lang="ru-RU" dirty="0"/>
              <a:t>Очень любит эта птица! </a:t>
            </a:r>
            <a:br>
              <a:rPr lang="ru-RU" dirty="0"/>
            </a:br>
            <a:r>
              <a:rPr lang="ru-RU" dirty="0"/>
              <a:t>И она вам всем знакома, </a:t>
            </a:r>
            <a:br>
              <a:rPr lang="ru-RU" dirty="0"/>
            </a:br>
            <a:r>
              <a:rPr lang="ru-RU" dirty="0"/>
              <a:t>Как зовут ее? ... </a:t>
            </a:r>
            <a:br>
              <a:rPr lang="ru-RU" dirty="0"/>
            </a:br>
            <a:endParaRPr lang="ru-RU" dirty="0"/>
          </a:p>
        </p:txBody>
      </p:sp>
      <p:pic>
        <p:nvPicPr>
          <p:cNvPr id="4" name="Рисунок 3" descr="вор1.jpg"/>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1360" y="3071844"/>
            <a:ext cx="6636960" cy="474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19611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otpugivateli.ru/files/pages/page_10096/seraya%20vorona%2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021899"/>
      </p:ext>
    </p:extLst>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descr="http://s018.radikal.ru/i528/1212/7e/7f675374ac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487" y="813144"/>
            <a:ext cx="3260513" cy="2454864"/>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ssp66.ru/images/Of806e23f77b5de332908c2819d5d90e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3747" y="3446815"/>
            <a:ext cx="3427530" cy="3427530"/>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www.kanzopt-vrn.ru/resources/upload/b9d03f643203e00dbd4ece79b43689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7944" y="5127835"/>
            <a:ext cx="2126111" cy="1638479"/>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http://www.skrepo.ru/upload/shop_1/4/3/8/item_43855/shop_items_catalog_image4385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9000" y="813144"/>
            <a:ext cx="3225185" cy="322518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hudognik.mk.ua/images/_gallery/182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528" y="3798377"/>
            <a:ext cx="3603292" cy="288817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auto.ur.ru/img/toys/100313519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4953" y="2400990"/>
            <a:ext cx="2952328" cy="29523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http://www.phototopic.ru/imagepost/pen/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813144"/>
            <a:ext cx="3275676" cy="2669478"/>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8742" y="244205"/>
            <a:ext cx="8875443" cy="400110"/>
          </a:xfrm>
          <a:prstGeom prst="rect">
            <a:avLst/>
          </a:prstGeom>
        </p:spPr>
        <p:txBody>
          <a:bodyPr wrap="none">
            <a:spAutoFit/>
          </a:bodyPr>
          <a:lstStyle/>
          <a:p>
            <a:r>
              <a:rPr lang="ru-RU" sz="2000" i="1" dirty="0">
                <a:latin typeface="Times New Roman" panose="02020603050405020304" pitchFamily="18" charset="0"/>
                <a:cs typeface="Times New Roman" panose="02020603050405020304" pitchFamily="18" charset="0"/>
              </a:rPr>
              <a:t>В </a:t>
            </a:r>
            <a:r>
              <a:rPr lang="en-US" sz="2000" i="1" dirty="0">
                <a:latin typeface="Times New Roman" panose="02020603050405020304" pitchFamily="18" charset="0"/>
                <a:cs typeface="Times New Roman" panose="02020603050405020304" pitchFamily="18" charset="0"/>
              </a:rPr>
              <a:t>I </a:t>
            </a:r>
            <a:r>
              <a:rPr lang="ru-RU" sz="2000" i="1" dirty="0">
                <a:latin typeface="Times New Roman" panose="02020603050405020304" pitchFamily="18" charset="0"/>
                <a:cs typeface="Times New Roman" panose="02020603050405020304" pitchFamily="18" charset="0"/>
              </a:rPr>
              <a:t>четверти  состоялось наше знакомство с художественными материалами</a:t>
            </a:r>
          </a:p>
        </p:txBody>
      </p:sp>
    </p:spTree>
    <p:extLst>
      <p:ext uri="{BB962C8B-B14F-4D97-AF65-F5344CB8AC3E}">
        <p14:creationId xmlns:p14="http://schemas.microsoft.com/office/powerpoint/2010/main" val="3156574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s://printonic.ru/uploads/images/2016/03/14/img_56e65aa24eb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0524" y="1340768"/>
            <a:ext cx="6959769" cy="45365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19672" y="620688"/>
            <a:ext cx="6192688" cy="369332"/>
          </a:xfrm>
          <a:prstGeom prst="rect">
            <a:avLst/>
          </a:prstGeom>
          <a:noFill/>
        </p:spPr>
        <p:txBody>
          <a:bodyPr wrap="square" rtlCol="0">
            <a:spAutoFit/>
          </a:bodyPr>
          <a:lstStyle/>
          <a:p>
            <a:r>
              <a:rPr lang="ru-RU" dirty="0"/>
              <a:t>Рисунок вороны</a:t>
            </a:r>
          </a:p>
        </p:txBody>
      </p:sp>
    </p:spTree>
    <p:extLst>
      <p:ext uri="{BB962C8B-B14F-4D97-AF65-F5344CB8AC3E}">
        <p14:creationId xmlns:p14="http://schemas.microsoft.com/office/powerpoint/2010/main" val="540471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proprikol.ru/wp-content/uploads/2019/08/kartinki-vorony-dlya-detej-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21296"/>
            <a:ext cx="8361836" cy="633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645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840" y="1141557"/>
            <a:ext cx="4016120" cy="466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3"/>
          <p:cNvSpPr>
            <a:spLocks noChangeArrowheads="1"/>
          </p:cNvSpPr>
          <p:nvPr/>
        </p:nvSpPr>
        <p:spPr bwMode="auto">
          <a:xfrm>
            <a:off x="4499991" y="1830283"/>
            <a:ext cx="3664809" cy="3653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45" tIns="41473" rIns="82945" bIns="41473" anchor="ctr">
            <a:spAutoFit/>
          </a:bodyPr>
          <a:lstStyle/>
          <a:p>
            <a:pPr indent="133922" eaLnBrk="0"/>
            <a:r>
              <a:rPr lang="en-GB" altLang="ru-RU" sz="2900" dirty="0" err="1">
                <a:solidFill>
                  <a:srgbClr val="000000"/>
                </a:solidFill>
                <a:latin typeface="Helvetica Neue"/>
              </a:rPr>
              <a:t>Когти</a:t>
            </a:r>
            <a:r>
              <a:rPr lang="en-GB" altLang="ru-RU" sz="2900" dirty="0">
                <a:solidFill>
                  <a:srgbClr val="000000"/>
                </a:solidFill>
                <a:latin typeface="Helvetica Neue"/>
              </a:rPr>
              <a:t> </a:t>
            </a:r>
            <a:r>
              <a:rPr lang="ru-RU" altLang="ru-RU" sz="2900" dirty="0">
                <a:solidFill>
                  <a:srgbClr val="000000"/>
                </a:solidFill>
                <a:latin typeface="Helvetica Neue"/>
              </a:rPr>
              <a:t> </a:t>
            </a:r>
            <a:r>
              <a:rPr lang="en-GB" altLang="ru-RU" sz="2900" dirty="0" err="1">
                <a:solidFill>
                  <a:srgbClr val="000000"/>
                </a:solidFill>
                <a:latin typeface="Helvetica Neue"/>
              </a:rPr>
              <a:t>остры</a:t>
            </a:r>
            <a:r>
              <a:rPr lang="en-GB" altLang="ru-RU" sz="2900" dirty="0">
                <a:solidFill>
                  <a:srgbClr val="000000"/>
                </a:solidFill>
                <a:latin typeface="Helvetica Neue"/>
              </a:rPr>
              <a:t>, </a:t>
            </a:r>
            <a:r>
              <a:rPr lang="en-GB" altLang="ru-RU" sz="2900" dirty="0" err="1">
                <a:solidFill>
                  <a:srgbClr val="000000"/>
                </a:solidFill>
                <a:latin typeface="Helvetica Neue"/>
              </a:rPr>
              <a:t>глаза</a:t>
            </a:r>
            <a:r>
              <a:rPr lang="en-GB" altLang="ru-RU" sz="2900" dirty="0">
                <a:solidFill>
                  <a:srgbClr val="000000"/>
                </a:solidFill>
                <a:latin typeface="Helvetica Neue"/>
              </a:rPr>
              <a:t> </a:t>
            </a:r>
            <a:r>
              <a:rPr lang="en-GB" altLang="ru-RU" sz="2900" dirty="0" err="1">
                <a:solidFill>
                  <a:srgbClr val="000000"/>
                </a:solidFill>
                <a:latin typeface="Helvetica Neue"/>
              </a:rPr>
              <a:t>зорки</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Тонкий</a:t>
            </a:r>
            <a:r>
              <a:rPr lang="en-GB" altLang="ru-RU" sz="2900" dirty="0">
                <a:solidFill>
                  <a:srgbClr val="000000"/>
                </a:solidFill>
                <a:latin typeface="Helvetica Neue"/>
              </a:rPr>
              <a:t> </a:t>
            </a:r>
            <a:r>
              <a:rPr lang="en-GB" altLang="ru-RU" sz="2900" dirty="0" err="1">
                <a:solidFill>
                  <a:srgbClr val="000000"/>
                </a:solidFill>
                <a:latin typeface="Helvetica Neue"/>
              </a:rPr>
              <a:t>слух</a:t>
            </a:r>
            <a:r>
              <a:rPr lang="en-GB" altLang="ru-RU" sz="2900" dirty="0">
                <a:solidFill>
                  <a:srgbClr val="000000"/>
                </a:solidFill>
                <a:latin typeface="Helvetica Neue"/>
              </a:rPr>
              <a:t> </a:t>
            </a:r>
            <a:r>
              <a:rPr lang="en-GB" altLang="ru-RU" sz="2900" dirty="0" err="1">
                <a:solidFill>
                  <a:srgbClr val="000000"/>
                </a:solidFill>
                <a:latin typeface="Helvetica Neue"/>
              </a:rPr>
              <a:t>отменный</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Если</a:t>
            </a:r>
            <a:r>
              <a:rPr lang="en-GB" altLang="ru-RU" sz="2900" dirty="0">
                <a:solidFill>
                  <a:srgbClr val="000000"/>
                </a:solidFill>
                <a:latin typeface="Helvetica Neue"/>
              </a:rPr>
              <a:t> </a:t>
            </a:r>
            <a:r>
              <a:rPr lang="en-GB" altLang="ru-RU" sz="2900" dirty="0" err="1">
                <a:solidFill>
                  <a:srgbClr val="000000"/>
                </a:solidFill>
                <a:latin typeface="Helvetica Neue"/>
              </a:rPr>
              <a:t>мышь</a:t>
            </a:r>
            <a:r>
              <a:rPr lang="en-GB" altLang="ru-RU" sz="2900" dirty="0">
                <a:solidFill>
                  <a:srgbClr val="000000"/>
                </a:solidFill>
                <a:latin typeface="Helvetica Neue"/>
              </a:rPr>
              <a:t> </a:t>
            </a:r>
            <a:r>
              <a:rPr lang="en-GB" altLang="ru-RU" sz="2900" dirty="0" err="1">
                <a:solidFill>
                  <a:srgbClr val="000000"/>
                </a:solidFill>
                <a:latin typeface="Helvetica Neue"/>
              </a:rPr>
              <a:t>услышит</a:t>
            </a:r>
            <a:r>
              <a:rPr lang="en-GB" altLang="ru-RU" sz="2900" dirty="0">
                <a:solidFill>
                  <a:srgbClr val="000000"/>
                </a:solidFill>
                <a:latin typeface="Helvetica Neue"/>
              </a:rPr>
              <a:t> в </a:t>
            </a:r>
            <a:r>
              <a:rPr lang="en-GB" altLang="ru-RU" sz="2900" dirty="0" err="1">
                <a:solidFill>
                  <a:srgbClr val="000000"/>
                </a:solidFill>
                <a:latin typeface="Helvetica Neue"/>
              </a:rPr>
              <a:t>норке</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Схватит</a:t>
            </a:r>
            <a:r>
              <a:rPr lang="en-GB" altLang="ru-RU" sz="2900" dirty="0">
                <a:solidFill>
                  <a:srgbClr val="000000"/>
                </a:solidFill>
                <a:latin typeface="Helvetica Neue"/>
              </a:rPr>
              <a:t> </a:t>
            </a:r>
            <a:r>
              <a:rPr lang="en-GB" altLang="ru-RU" sz="2900" dirty="0" err="1">
                <a:solidFill>
                  <a:srgbClr val="000000"/>
                </a:solidFill>
                <a:latin typeface="Helvetica Neue"/>
              </a:rPr>
              <a:t>непременно</a:t>
            </a:r>
            <a:r>
              <a:rPr lang="en-GB" altLang="ru-RU" sz="2900" dirty="0">
                <a:solidFill>
                  <a:srgbClr val="000000"/>
                </a:solidFill>
                <a:latin typeface="Helvetica Neue"/>
              </a:rPr>
              <a:t>.</a:t>
            </a:r>
          </a:p>
        </p:txBody>
      </p:sp>
    </p:spTree>
    <p:extLst>
      <p:ext uri="{BB962C8B-B14F-4D97-AF65-F5344CB8AC3E}">
        <p14:creationId xmlns:p14="http://schemas.microsoft.com/office/powerpoint/2010/main" val="1180352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s://i.pinimg.com/originals/d3/0f/0d/d30f0d1835415386079a21b324cfe1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476672"/>
            <a:ext cx="5021213" cy="610795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084168" y="394656"/>
            <a:ext cx="3168352" cy="369332"/>
          </a:xfrm>
          <a:prstGeom prst="rect">
            <a:avLst/>
          </a:prstGeom>
          <a:noFill/>
        </p:spPr>
        <p:txBody>
          <a:bodyPr wrap="square" rtlCol="0">
            <a:spAutoFit/>
          </a:bodyPr>
          <a:lstStyle/>
          <a:p>
            <a:r>
              <a:rPr lang="ru-RU" dirty="0"/>
              <a:t>Рисунок совы</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2939100"/>
            <a:ext cx="3600400" cy="364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4" name="Picture 4" descr="https://im0-tub-ru.yandex.net/i?id=1e18f8dbecfc0d7e3eed5378c0b111f5&amp;n=33&amp;w=150&amp;h=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9792" y="871799"/>
            <a:ext cx="2010519" cy="2010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513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s://i.pinimg.com/736x/55/a7/53/55a753ea4d44c44a66644e5a908d9f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72008"/>
            <a:ext cx="4526980" cy="656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7331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avatars.mds.yandex.net/get-pdb/2092521/8af82b7e-7e26-4844-9b47-7ae2534793da/s1200?webp=fal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620688"/>
            <a:ext cx="6782689"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2435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8" name="Picture 4" descr="https://img14.postila.ru/resize?w=595&amp;src=%2Fdata%2F73%2Ff0%2F89%2Fd5%2F73f089d52523ecd1e61fa8c586710071ea2fb0c477b39db4ba8bc6480abd3e9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548680"/>
            <a:ext cx="4618593" cy="5821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595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757" y="1412776"/>
            <a:ext cx="4587999" cy="3381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Прямоугольник 1"/>
          <p:cNvSpPr>
            <a:spLocks noChangeArrowheads="1"/>
          </p:cNvSpPr>
          <p:nvPr/>
        </p:nvSpPr>
        <p:spPr bwMode="auto">
          <a:xfrm>
            <a:off x="5364088" y="2492896"/>
            <a:ext cx="3136320" cy="18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spAutoFit/>
          </a:bodyPr>
          <a:lstStyle/>
          <a:p>
            <a:pPr indent="133922" eaLnBrk="0"/>
            <a:r>
              <a:rPr lang="ru-RU" altLang="ru-RU" sz="2900" dirty="0">
                <a:solidFill>
                  <a:srgbClr val="000000"/>
                </a:solidFill>
                <a:latin typeface="Helvetica Neue"/>
              </a:rPr>
              <a:t>Птица сверху налетает</a:t>
            </a:r>
            <a:br>
              <a:rPr lang="ru-RU" altLang="ru-RU" sz="2900" dirty="0">
                <a:solidFill>
                  <a:srgbClr val="000000"/>
                </a:solidFill>
                <a:latin typeface="Helvetica Neue"/>
              </a:rPr>
            </a:br>
            <a:r>
              <a:rPr lang="ru-RU" altLang="ru-RU" sz="2900" dirty="0">
                <a:solidFill>
                  <a:srgbClr val="000000"/>
                </a:solidFill>
                <a:latin typeface="Helvetica Neue"/>
              </a:rPr>
              <a:t>И цыплят внизу хватает.</a:t>
            </a:r>
          </a:p>
        </p:txBody>
      </p:sp>
    </p:spTree>
    <p:extLst>
      <p:ext uri="{BB962C8B-B14F-4D97-AF65-F5344CB8AC3E}">
        <p14:creationId xmlns:p14="http://schemas.microsoft.com/office/powerpoint/2010/main" val="2016431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s://4.bp.blogspot.com/-rBzJvMmpFTo/WGE26PulAjI/AAAAAAAAAxs/nMrAkdXFH18Mtr8pUJGiR5Iv-kjTcZlegCLcB/s1600/eagle_draw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340768"/>
            <a:ext cx="6254820" cy="4609021"/>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www.sibirds.ru/taxons/108/fronpic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TextBox 2"/>
          <p:cNvSpPr txBox="1"/>
          <p:nvPr/>
        </p:nvSpPr>
        <p:spPr>
          <a:xfrm>
            <a:off x="1979712" y="620688"/>
            <a:ext cx="4176464" cy="369332"/>
          </a:xfrm>
          <a:prstGeom prst="rect">
            <a:avLst/>
          </a:prstGeom>
          <a:noFill/>
        </p:spPr>
        <p:txBody>
          <a:bodyPr wrap="square" rtlCol="0">
            <a:spAutoFit/>
          </a:bodyPr>
          <a:lstStyle/>
          <a:p>
            <a:r>
              <a:rPr lang="ru-RU" dirty="0"/>
              <a:t>Орёл (подвиды - беркут, коршун, кречет) </a:t>
            </a:r>
          </a:p>
        </p:txBody>
      </p:sp>
    </p:spTree>
    <p:extLst>
      <p:ext uri="{BB962C8B-B14F-4D97-AF65-F5344CB8AC3E}">
        <p14:creationId xmlns:p14="http://schemas.microsoft.com/office/powerpoint/2010/main" val="282808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885" y="1268760"/>
            <a:ext cx="5626080" cy="418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3"/>
          <p:cNvSpPr>
            <a:spLocks noChangeArrowheads="1"/>
          </p:cNvSpPr>
          <p:nvPr/>
        </p:nvSpPr>
        <p:spPr bwMode="auto">
          <a:xfrm>
            <a:off x="6204961" y="2841419"/>
            <a:ext cx="2939040" cy="164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nchor="ctr">
            <a:spAutoFit/>
          </a:bodyPr>
          <a:lstStyle/>
          <a:p>
            <a:pPr indent="133922" eaLnBrk="0"/>
            <a:r>
              <a:rPr lang="en-GB" altLang="ru-RU" sz="2500">
                <a:solidFill>
                  <a:srgbClr val="000000"/>
                </a:solidFill>
                <a:latin typeface="Helvetica Neue"/>
              </a:rPr>
              <a:t>Эта птица никогда</a:t>
            </a:r>
          </a:p>
          <a:p>
            <a:pPr indent="133922" eaLnBrk="0"/>
            <a:r>
              <a:rPr lang="en-GB" altLang="ru-RU" sz="2500">
                <a:solidFill>
                  <a:srgbClr val="000000"/>
                </a:solidFill>
                <a:latin typeface="Helvetica Neue"/>
              </a:rPr>
              <a:t>Для птенцов не вьет гнезда.</a:t>
            </a:r>
          </a:p>
        </p:txBody>
      </p:sp>
    </p:spTree>
    <p:extLst>
      <p:ext uri="{BB962C8B-B14F-4D97-AF65-F5344CB8AC3E}">
        <p14:creationId xmlns:p14="http://schemas.microsoft.com/office/powerpoint/2010/main" val="1252753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706090"/>
          </a:xfrm>
        </p:spPr>
        <p:txBody>
          <a:bodyPr>
            <a:normAutofit/>
          </a:bodyPr>
          <a:lstStyle/>
          <a:p>
            <a:r>
              <a:rPr lang="ru-RU" sz="3600" b="1" i="1" dirty="0">
                <a:solidFill>
                  <a:srgbClr val="800000"/>
                </a:solidFill>
                <a:latin typeface="Times New Roman" panose="02020603050405020304" pitchFamily="18" charset="0"/>
                <a:cs typeface="Times New Roman" panose="02020603050405020304" pitchFamily="18" charset="0"/>
              </a:rPr>
              <a:t>Стихотворение - загадка</a:t>
            </a:r>
          </a:p>
        </p:txBody>
      </p:sp>
      <p:sp>
        <p:nvSpPr>
          <p:cNvPr id="5" name="Объект 4"/>
          <p:cNvSpPr>
            <a:spLocks noGrp="1"/>
          </p:cNvSpPr>
          <p:nvPr>
            <p:ph idx="1"/>
          </p:nvPr>
        </p:nvSpPr>
        <p:spPr>
          <a:xfrm>
            <a:off x="467544" y="1052736"/>
            <a:ext cx="8229600" cy="4813995"/>
          </a:xfrm>
        </p:spPr>
        <p:txBody>
          <a:bodyPr>
            <a:noAutofit/>
          </a:bodyPr>
          <a:lstStyle/>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Мы рисуем, украшаем, строим.</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Нам ничего это не стоит:</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Взмахнуть волшебной кистью,</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Украсить ткань, игрушку, мебель,</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Построить уникальные дома</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И радовать людей</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Своим присутствием всегда.</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Живем мы вместе, дружно.</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Волшебниками все считают нас.</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И мы придем, когда кому-то нужно,</a:t>
            </a:r>
          </a:p>
          <a:p>
            <a:pPr marL="0" indent="0" algn="just">
              <a:spcAft>
                <a:spcPts val="0"/>
              </a:spcAft>
              <a:buNone/>
            </a:pPr>
            <a:r>
              <a:rPr lang="ru-RU" sz="2400" dirty="0">
                <a:latin typeface="Times New Roman" panose="02020603050405020304" pitchFamily="18" charset="0"/>
                <a:ea typeface="Times New Roman"/>
                <a:cs typeface="Times New Roman" panose="02020603050405020304" pitchFamily="18" charset="0"/>
              </a:rPr>
              <a:t>И сделаем прекрасным мир наш в тот же час.</a:t>
            </a:r>
          </a:p>
        </p:txBody>
      </p:sp>
      <p:sp>
        <p:nvSpPr>
          <p:cNvPr id="6" name="Прямоугольник 5"/>
          <p:cNvSpPr/>
          <p:nvPr/>
        </p:nvSpPr>
        <p:spPr>
          <a:xfrm>
            <a:off x="764138" y="5930101"/>
            <a:ext cx="6912768" cy="400110"/>
          </a:xfrm>
          <a:prstGeom prst="rect">
            <a:avLst/>
          </a:prstGeom>
        </p:spPr>
        <p:txBody>
          <a:bodyPr wrap="square">
            <a:spAutoFit/>
          </a:bodyPr>
          <a:lstStyle/>
          <a:p>
            <a:pPr algn="ctr"/>
            <a:r>
              <a:rPr lang="ru-RU" sz="2000" i="1" dirty="0">
                <a:latin typeface="Times New Roman"/>
                <a:cs typeface="Times New Roman"/>
              </a:rPr>
              <a:t>Вы догадались, о ком идет речь?</a:t>
            </a:r>
            <a:endParaRPr lang="ru-RU" sz="2000" i="1" dirty="0"/>
          </a:p>
        </p:txBody>
      </p:sp>
    </p:spTree>
    <p:extLst>
      <p:ext uri="{BB962C8B-B14F-4D97-AF65-F5344CB8AC3E}">
        <p14:creationId xmlns:p14="http://schemas.microsoft.com/office/powerpoint/2010/main" val="10939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s://avatars.mds.yandex.net/get-pdb/215709/f7b49c43-103d-4c56-a075-7bf571b89bd2/s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96752"/>
            <a:ext cx="8501605" cy="47750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63688" y="260648"/>
            <a:ext cx="6480720" cy="369332"/>
          </a:xfrm>
          <a:prstGeom prst="rect">
            <a:avLst/>
          </a:prstGeom>
          <a:noFill/>
        </p:spPr>
        <p:txBody>
          <a:bodyPr wrap="square" rtlCol="0">
            <a:spAutoFit/>
          </a:bodyPr>
          <a:lstStyle/>
          <a:p>
            <a:r>
              <a:rPr lang="ru-RU" dirty="0"/>
              <a:t>Рисунок кукушки</a:t>
            </a:r>
          </a:p>
        </p:txBody>
      </p:sp>
    </p:spTree>
    <p:extLst>
      <p:ext uri="{BB962C8B-B14F-4D97-AF65-F5344CB8AC3E}">
        <p14:creationId xmlns:p14="http://schemas.microsoft.com/office/powerpoint/2010/main" val="194926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ChangeArrowheads="1"/>
          </p:cNvSpPr>
          <p:nvPr/>
        </p:nvSpPr>
        <p:spPr bwMode="auto">
          <a:xfrm>
            <a:off x="499680" y="1071472"/>
            <a:ext cx="3358080" cy="50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spAutoFit/>
          </a:bodyPr>
          <a:lstStyle/>
          <a:p>
            <a:pPr defTabSz="912973"/>
            <a:r>
              <a:rPr lang="ru-RU" altLang="ru-RU" sz="3200" i="1">
                <a:solidFill>
                  <a:srgbClr val="000000"/>
                </a:solidFill>
                <a:latin typeface="Verdana" pitchFamily="34" charset="0"/>
                <a:cs typeface="Times New Roman" pitchFamily="18" charset="0"/>
              </a:rPr>
              <a:t>Кто в берете ярко-красном,</a:t>
            </a:r>
            <a:br>
              <a:rPr lang="ru-RU" altLang="ru-RU" sz="3200" i="1">
                <a:solidFill>
                  <a:srgbClr val="000000"/>
                </a:solidFill>
                <a:latin typeface="Verdana" pitchFamily="34" charset="0"/>
                <a:cs typeface="Times New Roman" pitchFamily="18" charset="0"/>
              </a:rPr>
            </a:br>
            <a:r>
              <a:rPr lang="ru-RU" altLang="ru-RU" sz="3200" i="1">
                <a:solidFill>
                  <a:srgbClr val="000000"/>
                </a:solidFill>
                <a:latin typeface="Verdana" pitchFamily="34" charset="0"/>
                <a:cs typeface="Times New Roman" pitchFamily="18" charset="0"/>
              </a:rPr>
              <a:t>В чёрной курточке атласной?</a:t>
            </a:r>
            <a:br>
              <a:rPr lang="ru-RU" altLang="ru-RU" sz="3200" i="1">
                <a:solidFill>
                  <a:srgbClr val="000000"/>
                </a:solidFill>
                <a:latin typeface="Verdana" pitchFamily="34" charset="0"/>
                <a:cs typeface="Times New Roman" pitchFamily="18" charset="0"/>
              </a:rPr>
            </a:br>
            <a:r>
              <a:rPr lang="ru-RU" altLang="ru-RU" sz="3200" i="1">
                <a:solidFill>
                  <a:srgbClr val="000000"/>
                </a:solidFill>
                <a:latin typeface="Verdana" pitchFamily="34" charset="0"/>
                <a:cs typeface="Times New Roman" pitchFamily="18" charset="0"/>
              </a:rPr>
              <a:t>На меня он не глядит,</a:t>
            </a:r>
            <a:br>
              <a:rPr lang="ru-RU" altLang="ru-RU" sz="3200" i="1">
                <a:solidFill>
                  <a:srgbClr val="000000"/>
                </a:solidFill>
                <a:latin typeface="Verdana" pitchFamily="34" charset="0"/>
                <a:cs typeface="Times New Roman" pitchFamily="18" charset="0"/>
              </a:rPr>
            </a:br>
            <a:r>
              <a:rPr lang="ru-RU" altLang="ru-RU" sz="3200" i="1">
                <a:solidFill>
                  <a:srgbClr val="000000"/>
                </a:solidFill>
                <a:latin typeface="Verdana" pitchFamily="34" charset="0"/>
                <a:cs typeface="Times New Roman" pitchFamily="18" charset="0"/>
              </a:rPr>
              <a:t>Всё стучит, стучит, стучит.</a:t>
            </a:r>
            <a:r>
              <a:rPr lang="ru-RU" altLang="ru-RU" sz="3200" i="1">
                <a:solidFill>
                  <a:srgbClr val="333333"/>
                </a:solidFill>
                <a:latin typeface="Verdana" pitchFamily="34" charset="0"/>
                <a:cs typeface="Times New Roman" pitchFamily="18" charset="0"/>
              </a:rPr>
              <a:t> </a:t>
            </a:r>
            <a:br>
              <a:rPr lang="ru-RU" altLang="ru-RU" sz="3200" i="1">
                <a:solidFill>
                  <a:srgbClr val="333333"/>
                </a:solidFill>
                <a:latin typeface="Verdana" pitchFamily="34" charset="0"/>
                <a:cs typeface="Times New Roman" pitchFamily="18" charset="0"/>
              </a:rPr>
            </a:br>
            <a:endParaRPr lang="ru-RU" altLang="ru-RU" sz="3200"/>
          </a:p>
        </p:txBody>
      </p:sp>
      <p:pic>
        <p:nvPicPr>
          <p:cNvPr id="4" name="Picture 28" descr="http://img-d.photosight.ru/7b8/3131557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071472"/>
            <a:ext cx="3628952" cy="482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8720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6" descr="http://555pics.ru/images/390048_risunok-dyatla.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568" y="1700808"/>
            <a:ext cx="4466597"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descr="Дяте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1529185"/>
            <a:ext cx="3281728" cy="461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627784" y="476672"/>
            <a:ext cx="4305160" cy="646331"/>
          </a:xfrm>
          <a:prstGeom prst="rect">
            <a:avLst/>
          </a:prstGeom>
          <a:noFill/>
        </p:spPr>
        <p:txBody>
          <a:bodyPr wrap="square" rtlCol="0">
            <a:spAutoFit/>
          </a:bodyPr>
          <a:lstStyle/>
          <a:p>
            <a:r>
              <a:rPr lang="ru-RU" sz="3600" dirty="0"/>
              <a:t>Рисунок дятла</a:t>
            </a:r>
          </a:p>
        </p:txBody>
      </p:sp>
    </p:spTree>
    <p:extLst>
      <p:ext uri="{BB962C8B-B14F-4D97-AF65-F5344CB8AC3E}">
        <p14:creationId xmlns:p14="http://schemas.microsoft.com/office/powerpoint/2010/main" val="39608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body" sz="half" idx="1"/>
          </p:nvPr>
        </p:nvSpPr>
        <p:spPr>
          <a:xfrm>
            <a:off x="247680" y="1731062"/>
            <a:ext cx="4039200" cy="4455828"/>
          </a:xfrm>
        </p:spPr>
        <p:txBody>
          <a:bodyPr/>
          <a:lstStyle/>
          <a:p>
            <a:r>
              <a:rPr lang="ru-RU" altLang="ru-RU" sz="2800"/>
              <a:t>Красногрудый, чернокрылый,</a:t>
            </a:r>
          </a:p>
          <a:p>
            <a:r>
              <a:rPr lang="ru-RU" altLang="ru-RU" sz="2800"/>
              <a:t> Любит зернышки клевать.</a:t>
            </a:r>
          </a:p>
          <a:p>
            <a:r>
              <a:rPr lang="ru-RU" altLang="ru-RU" sz="2800"/>
              <a:t> С первым снегом на рябине</a:t>
            </a:r>
          </a:p>
          <a:p>
            <a:r>
              <a:rPr lang="ru-RU" altLang="ru-RU" sz="2800"/>
              <a:t> Он появится опять.</a:t>
            </a:r>
          </a:p>
        </p:txBody>
      </p:sp>
      <p:sp>
        <p:nvSpPr>
          <p:cNvPr id="22531" name="Rectangle 6"/>
          <p:cNvSpPr>
            <a:spLocks noGrp="1" noChangeArrowheads="1"/>
          </p:cNvSpPr>
          <p:nvPr>
            <p:ph sz="half" idx="2"/>
          </p:nvPr>
        </p:nvSpPr>
        <p:spPr>
          <a:xfrm>
            <a:off x="4648320" y="1600009"/>
            <a:ext cx="4039200" cy="4455828"/>
          </a:xfrm>
        </p:spPr>
        <p:txBody>
          <a:bodyPr/>
          <a:lstStyle/>
          <a:p>
            <a:pPr>
              <a:lnSpc>
                <a:spcPct val="90000"/>
              </a:lnSpc>
            </a:pPr>
            <a:endParaRPr lang="ru-RU" altLang="ru-RU" sz="2800"/>
          </a:p>
        </p:txBody>
      </p:sp>
      <p:pic>
        <p:nvPicPr>
          <p:cNvPr id="5" name="Picture 2" descr="http://www.photoforum.ru/f/photo/000/346/346721_70.jpg"/>
          <p:cNvPicPr>
            <a:picLocks noChangeAspect="1" noChangeArrowheads="1"/>
          </p:cNvPicPr>
          <p:nvPr/>
        </p:nvPicPr>
        <p:blipFill>
          <a:blip r:embed="rId2">
            <a:extLst>
              <a:ext uri="{28A0092B-C50C-407E-A947-70E740481C1C}">
                <a14:useLocalDpi xmlns:a14="http://schemas.microsoft.com/office/drawing/2010/main" val="0"/>
              </a:ext>
            </a:extLst>
          </a:blip>
          <a:srcRect l="2391" t="3226" r="2771" b="3226"/>
          <a:stretch>
            <a:fillRect/>
          </a:stretch>
        </p:blipFill>
        <p:spPr bwMode="auto">
          <a:xfrm>
            <a:off x="4250978" y="1700808"/>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967627"/>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Рисунок снегиря</a:t>
            </a:r>
          </a:p>
        </p:txBody>
      </p:sp>
      <p:sp>
        <p:nvSpPr>
          <p:cNvPr id="3" name="Текст 2"/>
          <p:cNvSpPr>
            <a:spLocks noGrp="1"/>
          </p:cNvSpPr>
          <p:nvPr>
            <p:ph type="body"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5" name="Picture 10" descr="https://files.web2edu.ru/5d39f339-d121-4551-9403-d2f64af6b47c/d5a14996-1823-424c-a358-cd65fe1acce3.jpg?w=522&amp;h=6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568813"/>
            <a:ext cx="3620122" cy="4164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s://studychinese.ru/content/dictionary/pictures/26/132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1412776"/>
            <a:ext cx="4517232" cy="2823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cdn1.vectorstock.com/i/1000x1000/12/00/bullfinch-bird-vector-96120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6867"/>
          <a:stretch/>
        </p:blipFill>
        <p:spPr bwMode="auto">
          <a:xfrm>
            <a:off x="6798447" y="4365104"/>
            <a:ext cx="1922500" cy="188716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avatars.mds.yandex.net/get-pdb/1357142/4e545059-1a0c-486b-9a2e-80d6726ae7fe/s1200?webp=fals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7984" y="4365104"/>
            <a:ext cx="2075158"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6139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24578" name="Picture 2" descr="https://im0-tub-ru.yandex.net/i?id=8538e12a7b2ab90d2658de37f0f0e69b&amp;n=33&amp;w=191&amp;h=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473" y="836712"/>
            <a:ext cx="3484227" cy="2736304"/>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https://avatars.mds.yandex.net/get-pdb/1074230/d0a50a7e-ebf7-4931-ab30-463162630920/s12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235" y="836712"/>
            <a:ext cx="3809538" cy="2869852"/>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https://im0-tub-ru.yandex.net/i?id=f18935a09688b1f5477beae1b4c1473d&amp;n=33&amp;w=183&amp;h=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473" y="4967924"/>
            <a:ext cx="1642263" cy="1346117"/>
          </a:xfrm>
          <a:prstGeom prst="rect">
            <a:avLst/>
          </a:prstGeom>
          <a:noFill/>
          <a:extLst>
            <a:ext uri="{909E8E84-426E-40DD-AFC4-6F175D3DCCD1}">
              <a14:hiddenFill xmlns:a14="http://schemas.microsoft.com/office/drawing/2010/main">
                <a:solidFill>
                  <a:srgbClr val="FFFFFF"/>
                </a:solidFill>
              </a14:hiddenFill>
            </a:ext>
          </a:extLst>
        </p:spPr>
      </p:pic>
      <p:pic>
        <p:nvPicPr>
          <p:cNvPr id="24588" name="Picture 12" descr="https://avatars.mds.yandex.net/get-pdb/2979451/50915ded-d308-482e-917b-b6492e0e0db1/s1200?webp=fals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6504" y="836712"/>
            <a:ext cx="3888432" cy="5400600"/>
          </a:xfrm>
          <a:prstGeom prst="rect">
            <a:avLst/>
          </a:prstGeom>
          <a:noFill/>
          <a:extLst>
            <a:ext uri="{909E8E84-426E-40DD-AFC4-6F175D3DCCD1}">
              <a14:hiddenFill xmlns:a14="http://schemas.microsoft.com/office/drawing/2010/main">
                <a:solidFill>
                  <a:srgbClr val="FFFFFF"/>
                </a:solidFill>
              </a14:hiddenFill>
            </a:ext>
          </a:extLst>
        </p:spPr>
      </p:pic>
      <p:pic>
        <p:nvPicPr>
          <p:cNvPr id="24592" name="Picture 16" descr="https://illustrators.ru/uploads/illustration/image/1020747/main_menu_rib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235" y="3809711"/>
            <a:ext cx="3333750" cy="264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8115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5" name="Picture 14" descr="https://avatars.mds.yandex.net/get-pdb/2056332/6a728d79-e63c-4821-b467-042d337da207/s1200?webp=fal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51646"/>
            <a:ext cx="5652805" cy="6232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2912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27650" name="Picture 2" descr="https://avatars.mds.yandex.net/get-pdb/2078959/684045cd-e1b2-4446-87db-d06ac5314488/s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712" y="548680"/>
            <a:ext cx="5472608"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2332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28674" name="Picture 2" descr="https://avatars.mds.yandex.net/get-pdb/1767541/be7101a9-d761-4150-8a2b-836fdc673abd/s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620688"/>
            <a:ext cx="8865641" cy="590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2624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132856"/>
            <a:ext cx="4815416" cy="3213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3"/>
          <p:cNvSpPr>
            <a:spLocks noChangeArrowheads="1"/>
          </p:cNvSpPr>
          <p:nvPr/>
        </p:nvSpPr>
        <p:spPr bwMode="auto">
          <a:xfrm>
            <a:off x="5076056" y="2348880"/>
            <a:ext cx="3788640" cy="321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nchor="ctr">
            <a:spAutoFit/>
          </a:bodyPr>
          <a:lstStyle/>
          <a:p>
            <a:pPr indent="133922" eaLnBrk="0"/>
            <a:r>
              <a:rPr lang="en-GB" altLang="ru-RU" sz="2900" dirty="0" err="1">
                <a:solidFill>
                  <a:srgbClr val="000000"/>
                </a:solidFill>
                <a:latin typeface="Helvetica Neue"/>
              </a:rPr>
              <a:t>Угадай</a:t>
            </a:r>
            <a:r>
              <a:rPr lang="en-GB" altLang="ru-RU" sz="2900" dirty="0">
                <a:solidFill>
                  <a:srgbClr val="000000"/>
                </a:solidFill>
                <a:latin typeface="Helvetica Neue"/>
              </a:rPr>
              <a:t>, </a:t>
            </a:r>
            <a:r>
              <a:rPr lang="en-GB" altLang="ru-RU" sz="2900" dirty="0" err="1">
                <a:solidFill>
                  <a:srgbClr val="000000"/>
                </a:solidFill>
                <a:latin typeface="Helvetica Neue"/>
              </a:rPr>
              <a:t>какая</a:t>
            </a:r>
            <a:r>
              <a:rPr lang="en-GB" altLang="ru-RU" sz="2900" dirty="0">
                <a:solidFill>
                  <a:srgbClr val="000000"/>
                </a:solidFill>
                <a:latin typeface="Helvetica Neue"/>
              </a:rPr>
              <a:t> </a:t>
            </a:r>
            <a:r>
              <a:rPr lang="en-GB" altLang="ru-RU" sz="2900" dirty="0" err="1">
                <a:solidFill>
                  <a:srgbClr val="000000"/>
                </a:solidFill>
                <a:latin typeface="Helvetica Neue"/>
              </a:rPr>
              <a:t>птица</a:t>
            </a:r>
            <a:r>
              <a:rPr lang="en-GB" altLang="ru-RU" sz="2900" dirty="0">
                <a:solidFill>
                  <a:srgbClr val="000000"/>
                </a:solidFill>
                <a:latin typeface="Helvetica Neue"/>
              </a:rPr>
              <a:t> </a:t>
            </a:r>
          </a:p>
          <a:p>
            <a:pPr indent="133922" eaLnBrk="0"/>
            <a:r>
              <a:rPr lang="en-GB" altLang="ru-RU" sz="2900" dirty="0" err="1">
                <a:solidFill>
                  <a:srgbClr val="000000"/>
                </a:solidFill>
                <a:latin typeface="Helvetica Neue"/>
              </a:rPr>
              <a:t>Бойкая</a:t>
            </a:r>
            <a:r>
              <a:rPr lang="en-GB" altLang="ru-RU" sz="2900" dirty="0">
                <a:solidFill>
                  <a:srgbClr val="000000"/>
                </a:solidFill>
                <a:latin typeface="Helvetica Neue"/>
              </a:rPr>
              <a:t>, </a:t>
            </a:r>
            <a:r>
              <a:rPr lang="en-GB" altLang="ru-RU" sz="2900" dirty="0" err="1">
                <a:solidFill>
                  <a:srgbClr val="000000"/>
                </a:solidFill>
                <a:latin typeface="Helvetica Neue"/>
              </a:rPr>
              <a:t>задорная</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Ловкая</a:t>
            </a:r>
            <a:r>
              <a:rPr lang="en-GB" altLang="ru-RU" sz="2900" dirty="0">
                <a:solidFill>
                  <a:srgbClr val="000000"/>
                </a:solidFill>
                <a:latin typeface="Helvetica Neue"/>
              </a:rPr>
              <a:t>, </a:t>
            </a:r>
            <a:r>
              <a:rPr lang="en-GB" altLang="ru-RU" sz="2900" dirty="0" err="1">
                <a:solidFill>
                  <a:srgbClr val="000000"/>
                </a:solidFill>
                <a:latin typeface="Helvetica Neue"/>
              </a:rPr>
              <a:t>проворная</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Звонко</a:t>
            </a:r>
            <a:r>
              <a:rPr lang="en-GB" altLang="ru-RU" sz="2900" dirty="0">
                <a:solidFill>
                  <a:srgbClr val="000000"/>
                </a:solidFill>
                <a:latin typeface="Helvetica Neue"/>
              </a:rPr>
              <a:t> </a:t>
            </a:r>
            <a:r>
              <a:rPr lang="en-GB" altLang="ru-RU" sz="2900" dirty="0" err="1">
                <a:solidFill>
                  <a:srgbClr val="000000"/>
                </a:solidFill>
                <a:latin typeface="Helvetica Neue"/>
              </a:rPr>
              <a:t>тенькает</a:t>
            </a:r>
            <a:r>
              <a:rPr lang="en-GB" altLang="ru-RU" sz="2900" dirty="0">
                <a:solidFill>
                  <a:srgbClr val="000000"/>
                </a:solidFill>
                <a:latin typeface="Helvetica Neue"/>
              </a:rPr>
              <a:t>: «</a:t>
            </a:r>
            <a:r>
              <a:rPr lang="en-GB" altLang="ru-RU" sz="2900" dirty="0" err="1">
                <a:solidFill>
                  <a:srgbClr val="000000"/>
                </a:solidFill>
                <a:latin typeface="Helvetica Neue"/>
              </a:rPr>
              <a:t>Тень</a:t>
            </a:r>
            <a:r>
              <a:rPr lang="en-GB" altLang="ru-RU" sz="2900" dirty="0">
                <a:solidFill>
                  <a:srgbClr val="000000"/>
                </a:solidFill>
                <a:latin typeface="Helvetica Neue"/>
              </a:rPr>
              <a:t>, </a:t>
            </a:r>
            <a:r>
              <a:rPr lang="en-GB" altLang="ru-RU" sz="2900" dirty="0" err="1">
                <a:solidFill>
                  <a:srgbClr val="000000"/>
                </a:solidFill>
                <a:latin typeface="Helvetica Neue"/>
              </a:rPr>
              <a:t>тень</a:t>
            </a:r>
            <a:r>
              <a:rPr lang="en-GB" altLang="ru-RU" sz="2900" dirty="0">
                <a:solidFill>
                  <a:srgbClr val="000000"/>
                </a:solidFill>
                <a:latin typeface="Helvetica Neue"/>
              </a:rPr>
              <a:t>!</a:t>
            </a:r>
          </a:p>
          <a:p>
            <a:pPr indent="133922" eaLnBrk="0"/>
            <a:r>
              <a:rPr lang="en-GB" altLang="ru-RU" sz="2900" dirty="0" err="1">
                <a:solidFill>
                  <a:srgbClr val="000000"/>
                </a:solidFill>
                <a:latin typeface="Helvetica Neue"/>
              </a:rPr>
              <a:t>Как</a:t>
            </a:r>
            <a:r>
              <a:rPr lang="en-GB" altLang="ru-RU" sz="2900" dirty="0">
                <a:solidFill>
                  <a:srgbClr val="000000"/>
                </a:solidFill>
                <a:latin typeface="Helvetica Neue"/>
              </a:rPr>
              <a:t> </a:t>
            </a:r>
            <a:r>
              <a:rPr lang="en-GB" altLang="ru-RU" sz="2900" dirty="0" err="1">
                <a:solidFill>
                  <a:srgbClr val="000000"/>
                </a:solidFill>
                <a:latin typeface="Helvetica Neue"/>
              </a:rPr>
              <a:t>хорош</a:t>
            </a:r>
            <a:r>
              <a:rPr lang="en-GB" altLang="ru-RU" sz="2900" dirty="0">
                <a:solidFill>
                  <a:srgbClr val="000000"/>
                </a:solidFill>
                <a:latin typeface="Helvetica Neue"/>
              </a:rPr>
              <a:t> </a:t>
            </a:r>
            <a:r>
              <a:rPr lang="en-GB" altLang="ru-RU" sz="2900" dirty="0" err="1">
                <a:solidFill>
                  <a:srgbClr val="000000"/>
                </a:solidFill>
                <a:latin typeface="Helvetica Neue"/>
              </a:rPr>
              <a:t>весенний</a:t>
            </a:r>
            <a:r>
              <a:rPr lang="en-GB" altLang="ru-RU" sz="2900" dirty="0">
                <a:solidFill>
                  <a:srgbClr val="000000"/>
                </a:solidFill>
                <a:latin typeface="Helvetica Neue"/>
              </a:rPr>
              <a:t> </a:t>
            </a:r>
            <a:r>
              <a:rPr lang="en-GB" altLang="ru-RU" sz="2900" dirty="0" err="1">
                <a:solidFill>
                  <a:srgbClr val="000000"/>
                </a:solidFill>
                <a:latin typeface="Helvetica Neue"/>
              </a:rPr>
              <a:t>день</a:t>
            </a:r>
            <a:r>
              <a:rPr lang="en-GB" altLang="ru-RU" sz="2900" dirty="0">
                <a:solidFill>
                  <a:srgbClr val="000000"/>
                </a:solidFill>
                <a:latin typeface="Helvetica Neue"/>
              </a:rPr>
              <a:t>!»</a:t>
            </a:r>
          </a:p>
        </p:txBody>
      </p:sp>
    </p:spTree>
    <p:extLst>
      <p:ext uri="{BB962C8B-B14F-4D97-AF65-F5344CB8AC3E}">
        <p14:creationId xmlns:p14="http://schemas.microsoft.com/office/powerpoint/2010/main" val="1707536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p:cNvSpPr>
            <a:spLocks noGrp="1"/>
          </p:cNvSpPr>
          <p:nvPr>
            <p:ph sz="quarter" idx="4"/>
          </p:nvPr>
        </p:nvSpPr>
        <p:spPr/>
        <p:txBody>
          <a:bodyPr/>
          <a:lstStyle/>
          <a:p>
            <a:endParaRPr lang="ru-RU"/>
          </a:p>
        </p:txBody>
      </p:sp>
      <p:pic>
        <p:nvPicPr>
          <p:cNvPr id="7" name="Picture 2" descr="C:\Users\1\Pictures\Рисунок1.pn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275856" y="1988840"/>
            <a:ext cx="2664296" cy="36640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bwMode="auto">
          <a:xfrm>
            <a:off x="5868144" y="1844824"/>
            <a:ext cx="3064792" cy="3922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Объект 10"/>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a:off x="179512" y="1825382"/>
            <a:ext cx="3020367" cy="3835866"/>
          </a:xfrm>
        </p:spPr>
      </p:pic>
      <p:sp>
        <p:nvSpPr>
          <p:cNvPr id="3" name="Прямоугольник 2"/>
          <p:cNvSpPr/>
          <p:nvPr/>
        </p:nvSpPr>
        <p:spPr>
          <a:xfrm>
            <a:off x="539552" y="1124744"/>
            <a:ext cx="2650021" cy="400110"/>
          </a:xfrm>
          <a:prstGeom prst="rect">
            <a:avLst/>
          </a:prstGeom>
        </p:spPr>
        <p:txBody>
          <a:bodyPr wrap="none">
            <a:spAutoFit/>
          </a:bodyPr>
          <a:lstStyle/>
          <a:p>
            <a:r>
              <a:rPr lang="ru-RU" sz="2000" b="1" dirty="0">
                <a:solidFill>
                  <a:srgbClr val="C00000"/>
                </a:solidFill>
                <a:latin typeface="Times New Roman" panose="02020603050405020304" pitchFamily="18" charset="0"/>
                <a:cs typeface="Times New Roman" panose="02020603050405020304" pitchFamily="18" charset="0"/>
              </a:rPr>
              <a:t>Мастер Изображени</a:t>
            </a:r>
            <a:r>
              <a:rPr lang="ru-RU" b="1" dirty="0">
                <a:solidFill>
                  <a:srgbClr val="C00000"/>
                </a:solidFill>
              </a:rPr>
              <a:t>я</a:t>
            </a:r>
            <a:endParaRPr lang="ru-RU" dirty="0"/>
          </a:p>
        </p:txBody>
      </p:sp>
      <p:sp>
        <p:nvSpPr>
          <p:cNvPr id="4" name="Прямоугольник 3"/>
          <p:cNvSpPr/>
          <p:nvPr/>
        </p:nvSpPr>
        <p:spPr>
          <a:xfrm>
            <a:off x="6372200" y="1128967"/>
            <a:ext cx="2457532" cy="400110"/>
          </a:xfrm>
          <a:prstGeom prst="rect">
            <a:avLst/>
          </a:prstGeom>
        </p:spPr>
        <p:txBody>
          <a:bodyPr wrap="none">
            <a:spAutoFit/>
          </a:bodyPr>
          <a:lstStyle/>
          <a:p>
            <a:r>
              <a:rPr lang="ru-RU" sz="2000" b="1" dirty="0">
                <a:solidFill>
                  <a:srgbClr val="C00000"/>
                </a:solidFill>
                <a:latin typeface="Times New Roman" panose="02020603050405020304" pitchFamily="18" charset="0"/>
                <a:cs typeface="Times New Roman" panose="02020603050405020304" pitchFamily="18" charset="0"/>
              </a:rPr>
              <a:t>Мастер Украшения</a:t>
            </a:r>
            <a:endParaRPr lang="ru-RU" sz="20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563888" y="1155522"/>
            <a:ext cx="2399952" cy="400110"/>
          </a:xfrm>
          <a:prstGeom prst="rect">
            <a:avLst/>
          </a:prstGeom>
        </p:spPr>
        <p:txBody>
          <a:bodyPr wrap="none">
            <a:spAutoFit/>
          </a:bodyPr>
          <a:lstStyle/>
          <a:p>
            <a:r>
              <a:rPr lang="ru-RU" sz="2000" b="1" dirty="0">
                <a:solidFill>
                  <a:srgbClr val="C00000"/>
                </a:solidFill>
                <a:latin typeface="Times New Roman" panose="02020603050405020304" pitchFamily="18" charset="0"/>
                <a:cs typeface="Times New Roman" panose="02020603050405020304" pitchFamily="18" charset="0"/>
              </a:rPr>
              <a:t>Мастер Постройки</a:t>
            </a:r>
            <a:endParaRPr lang="ru-RU" sz="2000"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1259632" y="-75586"/>
            <a:ext cx="6435928" cy="1200329"/>
          </a:xfrm>
          <a:prstGeom prst="rect">
            <a:avLst/>
          </a:prstGeom>
          <a:noFill/>
        </p:spPr>
        <p:txBody>
          <a:bodyPr wrap="none" lIns="91440" tIns="45720" rIns="91440" bIns="45720">
            <a:spAutoFit/>
          </a:bodyPr>
          <a:lstStyle/>
          <a:p>
            <a:pPr algn="ctr"/>
            <a:r>
              <a:rPr lang="ru-RU"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Три Брата-Мастера </a:t>
            </a:r>
          </a:p>
          <a:p>
            <a:pPr algn="ctr"/>
            <a:r>
              <a:rPr lang="ru-RU"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t>(наши помощники и учителя)</a:t>
            </a:r>
          </a:p>
        </p:txBody>
      </p:sp>
    </p:spTree>
    <p:extLst>
      <p:ext uri="{BB962C8B-B14F-4D97-AF65-F5344CB8AC3E}">
        <p14:creationId xmlns:p14="http://schemas.microsoft.com/office/powerpoint/2010/main" val="17615040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4447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308015"/>
            <a:ext cx="6480720" cy="584775"/>
          </a:xfrm>
          <a:prstGeom prst="rect">
            <a:avLst/>
          </a:prstGeom>
          <a:noFill/>
        </p:spPr>
        <p:txBody>
          <a:bodyPr wrap="square" rtlCol="0">
            <a:spAutoFit/>
          </a:bodyPr>
          <a:lstStyle/>
          <a:p>
            <a:r>
              <a:rPr lang="ru-RU" sz="3200" dirty="0"/>
              <a:t>Рисунок синицы</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196752"/>
            <a:ext cx="3451969"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0" name="Picture 2" descr="https://www.neizvestniy-geniy.ru/images/works/photo/2017/11/1846419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3" y="3645024"/>
            <a:ext cx="3438999" cy="2448272"/>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https://im0-tub-ru.yandex.net/i?id=6960a7d587d5eff95b88ec1114b84348&amp;n=33&amp;w=211&amp;h=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7818" y="1484784"/>
            <a:ext cx="2988517" cy="2124538"/>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https://i.pinimg.com/736x/16/f7/05/16f70508cb0b9e8820d73b80216ae57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6751" y="1162029"/>
            <a:ext cx="4088092" cy="489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803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i.pinimg.com/736x/04/12/07/0412074f60b4f1de6c0b4d7ca8ad73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971998"/>
            <a:ext cx="3349285" cy="2652087"/>
          </a:xfrm>
          <a:prstGeom prst="rect">
            <a:avLst/>
          </a:prstGeom>
          <a:noFill/>
          <a:extLst>
            <a:ext uri="{909E8E84-426E-40DD-AFC4-6F175D3DCCD1}">
              <a14:hiddenFill xmlns:a14="http://schemas.microsoft.com/office/drawing/2010/main">
                <a:solidFill>
                  <a:srgbClr val="FFFFFF"/>
                </a:solidFill>
              </a14:hiddenFill>
            </a:ext>
          </a:extLst>
        </p:spPr>
      </p:pic>
      <p:pic>
        <p:nvPicPr>
          <p:cNvPr id="23554" name="Picture 2" descr="https://avatars.mds.yandex.net/get-pdb/2038916/d1bbf39f-2b28-4dd5-9c2c-a29327200f47/s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908720"/>
            <a:ext cx="4197852" cy="576064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https://im0-tub-ru.yandex.net/i?id=9e4aa604b0e5c660dff923f1f5cdb874&amp;n=33&amp;w=205&amp;h=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4909" y="4149080"/>
            <a:ext cx="3247561"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99851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s://static.wixstatic.com/media/510e9b_a8dac952ce374f21966b4b5b5e4fc7a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120" y="450505"/>
            <a:ext cx="4554313" cy="5858815"/>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https://221324.selcdn.ru/prod-media/backend/pictures/998a3978eb464780bbabbfb848f402ed.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260648"/>
            <a:ext cx="3384375" cy="3384376"/>
          </a:xfrm>
          <a:prstGeom prst="rect">
            <a:avLst/>
          </a:prstGeom>
          <a:noFill/>
          <a:extLst>
            <a:ext uri="{909E8E84-426E-40DD-AFC4-6F175D3DCCD1}">
              <a14:hiddenFill xmlns:a14="http://schemas.microsoft.com/office/drawing/2010/main">
                <a:solidFill>
                  <a:srgbClr val="FFFFFF"/>
                </a:solidFill>
              </a14:hiddenFill>
            </a:ext>
          </a:extLst>
        </p:spPr>
      </p:pic>
      <p:pic>
        <p:nvPicPr>
          <p:cNvPr id="25608" name="Picture 8" descr="https://images.fineartamerica.com/images-medium-large-5/blue-tit-sarah-stribbling.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9362" y="3979020"/>
            <a:ext cx="3454074" cy="2690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2869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Прямоугольник 1"/>
          <p:cNvSpPr>
            <a:spLocks noChangeArrowheads="1"/>
          </p:cNvSpPr>
          <p:nvPr/>
        </p:nvSpPr>
        <p:spPr bwMode="auto">
          <a:xfrm>
            <a:off x="3851920" y="692299"/>
            <a:ext cx="4824536" cy="163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0" tIns="45715" rIns="91430" bIns="45715">
            <a:spAutoFit/>
          </a:bodyPr>
          <a:lstStyle/>
          <a:p>
            <a:pPr algn="ctr"/>
            <a:r>
              <a:rPr lang="ru-RU" altLang="ru-RU" sz="2000" b="1" dirty="0"/>
              <a:t>Ещё в древности голубь считался символом плодородия,</a:t>
            </a:r>
          </a:p>
          <a:p>
            <a:pPr algn="ctr"/>
            <a:r>
              <a:rPr lang="ru-RU" altLang="ru-RU" sz="2000" b="1" dirty="0"/>
              <a:t> а впоследствии и мира.</a:t>
            </a:r>
          </a:p>
          <a:p>
            <a:pPr algn="ctr"/>
            <a:r>
              <a:rPr lang="ru-RU" altLang="ru-RU" sz="2000" b="1" dirty="0"/>
              <a:t>Голуби считались священными птицами и вестниками богов в странах Востока.</a:t>
            </a:r>
            <a:endParaRPr lang="ru-RU" altLang="ru-RU" sz="2000" dirty="0"/>
          </a:p>
        </p:txBody>
      </p:sp>
      <p:pic>
        <p:nvPicPr>
          <p:cNvPr id="27651" name="Рисунок 2" descr="250px-Noah_mosaic.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0639" y="692696"/>
            <a:ext cx="2957183"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a:spLocks noChangeArrowheads="1"/>
          </p:cNvSpPr>
          <p:nvPr/>
        </p:nvSpPr>
        <p:spPr bwMode="auto">
          <a:xfrm>
            <a:off x="642240" y="7072584"/>
            <a:ext cx="8501760" cy="120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p>
            <a:pPr algn="ctr"/>
            <a:r>
              <a:rPr lang="ru-RU" altLang="ru-RU" b="1"/>
              <a:t>В христианстве голубь считался символом Святого Духа. </a:t>
            </a:r>
          </a:p>
          <a:p>
            <a:pPr algn="ctr"/>
            <a:r>
              <a:rPr lang="ru-RU" altLang="ru-RU" b="1"/>
              <a:t>В Библии голубка, выпущенная Ноем,</a:t>
            </a:r>
          </a:p>
          <a:p>
            <a:pPr algn="ctr"/>
            <a:r>
              <a:rPr lang="ru-RU" altLang="ru-RU" b="1"/>
              <a:t> принесла ему оливковую ветвь как символ примирения стихии. </a:t>
            </a:r>
          </a:p>
          <a:p>
            <a:pPr algn="ctr"/>
            <a:r>
              <a:rPr lang="ru-RU" altLang="ru-RU" b="1"/>
              <a:t>Это считается знаком прощения людей. </a:t>
            </a:r>
          </a:p>
        </p:txBody>
      </p:sp>
      <p:pic>
        <p:nvPicPr>
          <p:cNvPr id="6" name="голуби.wmv">
            <a:hlinkClick r:id="" action="ppaction://media"/>
          </p:cNvPr>
          <p:cNvPicPr>
            <a:picLocks noRot="1" noChangeAspect="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4067944" y="2928367"/>
            <a:ext cx="3911845" cy="293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81122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4" presetClass="path" presetSubtype="0" accel="50000" decel="50000" fill="hold" grpId="0" nodeType="clickEffect">
                                  <p:stCondLst>
                                    <p:cond delay="0"/>
                                  </p:stCondLst>
                                  <p:childTnLst>
                                    <p:animMotion origin="layout" path="M 0 0  L 0 -0.33295  E" pathEditMode="relative" ptsTypes="">
                                      <p:cBhvr>
                                        <p:cTn id="6" dur="2000" fill="hold"/>
                                        <p:tgtEl>
                                          <p:spTgt spid="5"/>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7"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0" fill="hold"/>
                                        <p:tgtEl>
                                          <p:spTgt spid="6"/>
                                        </p:tgtEl>
                                        <p:attrNameLst>
                                          <p:attrName>ppt_x</p:attrName>
                                        </p:attrNameLst>
                                      </p:cBhvr>
                                      <p:tavLst>
                                        <p:tav tm="0">
                                          <p:val>
                                            <p:strVal val="#ppt_x"/>
                                          </p:val>
                                        </p:tav>
                                        <p:tav tm="100000">
                                          <p:val>
                                            <p:strVal val="#ppt_x"/>
                                          </p:val>
                                        </p:tav>
                                      </p:tavLst>
                                    </p:anim>
                                    <p:anim calcmode="lin" valueType="num">
                                      <p:cBhvr additive="base">
                                        <p:cTn id="12"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nodeType="clickPar">
                      <p:stCondLst>
                        <p:cond delay="0"/>
                      </p:stCondLst>
                      <p:childTnLst>
                        <p:par>
                          <p:cTn id="15" fill="hold" nodeType="withGroup">
                            <p:stCondLst>
                              <p:cond delay="0"/>
                            </p:stCondLst>
                            <p:childTnLst>
                              <p:par>
                                <p:cTn id="16" presetID="2" presetClass="mediacall" presetSubtype="0" fill="hold" nodeType="clickEffect">
                                  <p:stCondLst>
                                    <p:cond delay="0"/>
                                  </p:stCondLst>
                                  <p:childTnLst>
                                    <p:cmd type="call" cmd="togglePause">
                                      <p:cBhvr>
                                        <p:cTn id="17" dur="1" fill="hold"/>
                                        <p:tgtEl>
                                          <p:spTgt spid="6"/>
                                        </p:tgtEl>
                                      </p:cBhvr>
                                    </p:cmd>
                                  </p:childTnLst>
                                </p:cTn>
                              </p:par>
                            </p:childTnLst>
                          </p:cTn>
                        </p:par>
                      </p:childTnLst>
                    </p:cTn>
                  </p:par>
                </p:childTnLst>
              </p:cTn>
              <p:nextCondLst>
                <p:cond evt="onClick" delay="0">
                  <p:tgtEl>
                    <p:spTgt spid="6"/>
                  </p:tgtEl>
                </p:cond>
              </p:nextCondLst>
            </p:seq>
            <p:video>
              <p:cMediaNode>
                <p:cTn id="18" fill="hold" display="0">
                  <p:stCondLst>
                    <p:cond delay="indefinite"/>
                  </p:stCondLst>
                  <p:endCondLst>
                    <p:cond evt="onNext" delay="0">
                      <p:tgtEl>
                        <p:sldTgt/>
                      </p:tgtEl>
                    </p:cond>
                    <p:cond evt="onPrev" delay="0">
                      <p:tgtEl>
                        <p:sldTgt/>
                      </p:tgtEl>
                    </p:cond>
                  </p:endCondLst>
                </p:cTn>
                <p:tgtEl>
                  <p:spTgt spid="6"/>
                </p:tgtEl>
              </p:cMediaNode>
            </p:video>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Рисунок голубя</a:t>
            </a:r>
          </a:p>
        </p:txBody>
      </p:sp>
      <p:sp>
        <p:nvSpPr>
          <p:cNvPr id="3" name="Объект 2"/>
          <p:cNvSpPr>
            <a:spLocks noGrp="1"/>
          </p:cNvSpPr>
          <p:nvPr>
            <p:ph idx="1"/>
          </p:nvPr>
        </p:nvSpPr>
        <p:spPr/>
        <p:txBody>
          <a:bodyPr/>
          <a:lstStyle/>
          <a:p>
            <a:endParaRPr lang="ru-RU" dirty="0"/>
          </a:p>
        </p:txBody>
      </p:sp>
      <p:pic>
        <p:nvPicPr>
          <p:cNvPr id="4" name="Picture 20" descr="http://i54.fastpic.ru/big/2013/0311/dd/8064a9679abac3b9fcd42efda37a59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1772816"/>
            <a:ext cx="5938561" cy="4241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8" descr="http://clipartmania.ru/uploads/gallery/main/452/pigeon-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1772816"/>
            <a:ext cx="2280428" cy="21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78" y="4293096"/>
            <a:ext cx="3090097" cy="1771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57403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8027" y="102794"/>
            <a:ext cx="8229600" cy="1143000"/>
          </a:xfrm>
        </p:spPr>
        <p:txBody>
          <a:bodyPr>
            <a:normAutofit fontScale="90000"/>
          </a:bodyPr>
          <a:lstStyle/>
          <a:p>
            <a:r>
              <a:rPr lang="ru-RU" dirty="0"/>
              <a:t>Мы посмотрели, какие птицы живут в нашем крае.</a:t>
            </a:r>
          </a:p>
        </p:txBody>
      </p:sp>
      <p:sp>
        <p:nvSpPr>
          <p:cNvPr id="3" name="Объект 2"/>
          <p:cNvSpPr>
            <a:spLocks noGrp="1"/>
          </p:cNvSpPr>
          <p:nvPr>
            <p:ph idx="1"/>
          </p:nvPr>
        </p:nvSpPr>
        <p:spPr>
          <a:xfrm>
            <a:off x="230594" y="1245794"/>
            <a:ext cx="8928992" cy="4525963"/>
          </a:xfrm>
        </p:spPr>
        <p:txBody>
          <a:bodyPr/>
          <a:lstStyle/>
          <a:p>
            <a:r>
              <a:rPr lang="ru-RU" dirty="0"/>
              <a:t>А сейчас посмотрим, как художники рисуют птиц, в какой последовательности они создают свои рисунки.</a:t>
            </a:r>
          </a:p>
        </p:txBody>
      </p:sp>
      <p:pic>
        <p:nvPicPr>
          <p:cNvPr id="45058" name="Picture 2" descr="https://pbs.twimg.com/profile_images/378800000003172519/141aba9765a07618136dd21645f31194_400x400.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372" y="2941659"/>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https://avatars.mds.yandex.net/get-pdb/1008348/01517ae6-2999-44f7-9d32-88a75c12b6d0/s1200?webp=fal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43400" y="3731676"/>
            <a:ext cx="3758477" cy="2690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788024" y="2756993"/>
            <a:ext cx="3888432" cy="369332"/>
          </a:xfrm>
          <a:prstGeom prst="rect">
            <a:avLst/>
          </a:prstGeom>
          <a:noFill/>
        </p:spPr>
        <p:txBody>
          <a:bodyPr wrap="square" rtlCol="0">
            <a:spAutoFit/>
          </a:bodyPr>
          <a:lstStyle/>
          <a:p>
            <a:r>
              <a:rPr lang="ru-RU" dirty="0"/>
              <a:t>Смотрим следующий слайд.</a:t>
            </a:r>
          </a:p>
        </p:txBody>
      </p:sp>
    </p:spTree>
    <p:extLst>
      <p:ext uri="{BB962C8B-B14F-4D97-AF65-F5344CB8AC3E}">
        <p14:creationId xmlns:p14="http://schemas.microsoft.com/office/powerpoint/2010/main" val="15260415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audioteka.org/project/wp-content/uploads/2012/08/ptic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36" y="908720"/>
            <a:ext cx="4350486" cy="571237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076055" y="1196752"/>
            <a:ext cx="3746359" cy="4678204"/>
          </a:xfrm>
          <a:prstGeom prst="rect">
            <a:avLst/>
          </a:prstGeom>
        </p:spPr>
        <p:txBody>
          <a:bodyPr wrap="square">
            <a:spAutoFit/>
          </a:bodyPr>
          <a:lstStyle/>
          <a:p>
            <a:pPr marL="342900" indent="-342900">
              <a:buAutoNum type="arabicPeriod"/>
            </a:pPr>
            <a:r>
              <a:rPr lang="ru-RU" sz="2000" dirty="0">
                <a:latin typeface="Times New Roman" panose="02020603050405020304" pitchFamily="18" charset="0"/>
                <a:cs typeface="Times New Roman" panose="02020603050405020304" pitchFamily="18" charset="0"/>
              </a:rPr>
              <a:t>Изображаем туловище</a:t>
            </a:r>
          </a:p>
          <a:p>
            <a:r>
              <a:rPr lang="ru-RU" sz="2000" dirty="0">
                <a:latin typeface="Times New Roman" panose="02020603050405020304" pitchFamily="18" charset="0"/>
                <a:cs typeface="Times New Roman" panose="02020603050405020304" pitchFamily="18" charset="0"/>
              </a:rPr>
              <a:t>2.  Нарисуем овал небольшого размера, он будет служить головой птицы.</a:t>
            </a:r>
          </a:p>
          <a:p>
            <a:r>
              <a:rPr lang="ru-RU" sz="2000" dirty="0">
                <a:latin typeface="Times New Roman" panose="02020603050405020304" pitchFamily="18" charset="0"/>
                <a:cs typeface="Times New Roman" panose="02020603050405020304" pitchFamily="18" charset="0"/>
              </a:rPr>
              <a:t>3.  Рисуем  клюв, он должен примыкать к голове</a:t>
            </a:r>
          </a:p>
          <a:p>
            <a:pPr marL="342900" lvl="0" indent="-342900">
              <a:buAutoNum type="arabicPeriod" startAt="4"/>
            </a:pPr>
            <a:r>
              <a:rPr lang="ru-RU" sz="2000" dirty="0">
                <a:latin typeface="Times New Roman" panose="02020603050405020304" pitchFamily="18" charset="0"/>
                <a:cs typeface="Times New Roman" panose="02020603050405020304" pitchFamily="18" charset="0"/>
              </a:rPr>
              <a:t>Добавим внизу угловатый хвост. </a:t>
            </a:r>
          </a:p>
          <a:p>
            <a:pPr lvl="0"/>
            <a:r>
              <a:rPr lang="ru-RU" sz="2000" dirty="0">
                <a:latin typeface="Times New Roman" panose="02020603050405020304" pitchFamily="18" charset="0"/>
                <a:cs typeface="Times New Roman" panose="02020603050405020304" pitchFamily="18" charset="0"/>
              </a:rPr>
              <a:t>5. Обозначаем глаза</a:t>
            </a:r>
          </a:p>
          <a:p>
            <a:pPr lvl="0"/>
            <a:r>
              <a:rPr lang="ru-RU" sz="2000" dirty="0">
                <a:latin typeface="Times New Roman" panose="02020603050405020304" pitchFamily="18" charset="0"/>
                <a:cs typeface="Times New Roman" panose="02020603050405020304" pitchFamily="18" charset="0"/>
              </a:rPr>
              <a:t>6. Рисуем крыло, которое начинается от верха туловища. </a:t>
            </a:r>
          </a:p>
          <a:p>
            <a:pPr lvl="0"/>
            <a:r>
              <a:rPr lang="ru-RU" sz="2000" dirty="0">
                <a:latin typeface="Times New Roman" panose="02020603050405020304" pitchFamily="18" charset="0"/>
                <a:cs typeface="Times New Roman" panose="02020603050405020304" pitchFamily="18" charset="0"/>
              </a:rPr>
              <a:t>Оно должно быть сложено.</a:t>
            </a:r>
          </a:p>
          <a:p>
            <a:pPr lvl="0"/>
            <a:r>
              <a:rPr lang="ru-RU" sz="2000" dirty="0">
                <a:latin typeface="Times New Roman" panose="02020603050405020304" pitchFamily="18" charset="0"/>
                <a:cs typeface="Times New Roman" panose="02020603050405020304" pitchFamily="18" charset="0"/>
              </a:rPr>
              <a:t>7.Затем нужно нарисовать  лапки.</a:t>
            </a:r>
          </a:p>
          <a:p>
            <a:endParaRPr lang="ru-RU" dirty="0"/>
          </a:p>
        </p:txBody>
      </p:sp>
      <p:sp>
        <p:nvSpPr>
          <p:cNvPr id="4" name="Заголовок 3"/>
          <p:cNvSpPr>
            <a:spLocks noGrp="1"/>
          </p:cNvSpPr>
          <p:nvPr>
            <p:ph type="title"/>
          </p:nvPr>
        </p:nvSpPr>
        <p:spPr>
          <a:xfrm>
            <a:off x="592815" y="164200"/>
            <a:ext cx="8229600" cy="624943"/>
          </a:xfrm>
        </p:spPr>
        <p:txBody>
          <a:bodyPr>
            <a:noAutofit/>
          </a:bodyPr>
          <a:lstStyle/>
          <a:p>
            <a:r>
              <a:rPr lang="ru-RU" sz="3600" dirty="0">
                <a:solidFill>
                  <a:srgbClr val="800000"/>
                </a:solidFill>
                <a:latin typeface="Times New Roman" panose="02020603050405020304" pitchFamily="18" charset="0"/>
                <a:cs typeface="Times New Roman" panose="02020603050405020304" pitchFamily="18" charset="0"/>
              </a:rPr>
              <a:t>Последовательность изображения птицы</a:t>
            </a:r>
          </a:p>
        </p:txBody>
      </p:sp>
    </p:spTree>
    <p:extLst>
      <p:ext uri="{BB962C8B-B14F-4D97-AF65-F5344CB8AC3E}">
        <p14:creationId xmlns:p14="http://schemas.microsoft.com/office/powerpoint/2010/main" val="42752419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st03.kakprosto.ru/images/article/2012/5/2/1_525508b58314f525508b5831a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87" y="3772988"/>
            <a:ext cx="3056531" cy="305653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t03.kakprosto.ru/images/article/2012/5/2/1_525508b585d7e525508b585db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6831" y="3772988"/>
            <a:ext cx="3059832" cy="30598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img0.liveinternet.ru/images/attach/c/7/97/502/97502378_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8963" y="3772988"/>
            <a:ext cx="3079160" cy="307916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virtoo.ru/wp-content/uploads/2013/03/Domestica2_BA_Sept20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747" y="139234"/>
            <a:ext cx="4032448" cy="3385804"/>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3063" y="0"/>
            <a:ext cx="4418615" cy="646331"/>
          </a:xfrm>
          <a:prstGeom prst="rect">
            <a:avLst/>
          </a:prstGeom>
        </p:spPr>
        <p:txBody>
          <a:bodyPr wrap="square">
            <a:spAutoFit/>
          </a:bodyPr>
          <a:lstStyle/>
          <a:p>
            <a:pPr algn="ctr"/>
            <a:r>
              <a:rPr lang="ru-RU" dirty="0">
                <a:solidFill>
                  <a:srgbClr val="800000"/>
                </a:solidFill>
                <a:latin typeface="Times New Roman" panose="02020603050405020304" pitchFamily="18" charset="0"/>
                <a:cs typeface="Times New Roman" panose="02020603050405020304" pitchFamily="18" charset="0"/>
              </a:rPr>
              <a:t>Последовательность </a:t>
            </a:r>
          </a:p>
          <a:p>
            <a:pPr algn="ctr"/>
            <a:r>
              <a:rPr lang="ru-RU" dirty="0">
                <a:solidFill>
                  <a:srgbClr val="800000"/>
                </a:solidFill>
                <a:latin typeface="Times New Roman" panose="02020603050405020304" pitchFamily="18" charset="0"/>
                <a:cs typeface="Times New Roman" panose="02020603050405020304" pitchFamily="18" charset="0"/>
              </a:rPr>
              <a:t>изображения птицы.</a:t>
            </a:r>
            <a:endParaRPr lang="ru-RU" dirty="0"/>
          </a:p>
        </p:txBody>
      </p:sp>
      <p:sp>
        <p:nvSpPr>
          <p:cNvPr id="3" name="Прямоугольник 2"/>
          <p:cNvSpPr/>
          <p:nvPr/>
        </p:nvSpPr>
        <p:spPr>
          <a:xfrm>
            <a:off x="251520" y="633667"/>
            <a:ext cx="4572000" cy="3139321"/>
          </a:xfrm>
          <a:prstGeom prst="rect">
            <a:avLst/>
          </a:prstGeom>
        </p:spPr>
        <p:txBody>
          <a:bodyPr>
            <a:spAutoFit/>
          </a:bodyPr>
          <a:lstStyle/>
          <a:p>
            <a:pPr marL="342900" indent="-342900">
              <a:buAutoNum type="arabicPeriod"/>
            </a:pPr>
            <a:r>
              <a:rPr lang="ru-RU" dirty="0">
                <a:latin typeface="Times New Roman" panose="02020603050405020304" pitchFamily="18" charset="0"/>
                <a:cs typeface="Times New Roman" panose="02020603050405020304" pitchFamily="18" charset="0"/>
              </a:rPr>
              <a:t>Изображаем туловище</a:t>
            </a:r>
          </a:p>
          <a:p>
            <a:r>
              <a:rPr lang="ru-RU" dirty="0">
                <a:latin typeface="Times New Roman" panose="02020603050405020304" pitchFamily="18" charset="0"/>
                <a:cs typeface="Times New Roman" panose="02020603050405020304" pitchFamily="18" charset="0"/>
              </a:rPr>
              <a:t>2.  Нарисуем овал небольшого размера, он будет служить головой птицы.</a:t>
            </a:r>
          </a:p>
          <a:p>
            <a:r>
              <a:rPr lang="ru-RU" dirty="0">
                <a:latin typeface="Times New Roman" panose="02020603050405020304" pitchFamily="18" charset="0"/>
                <a:cs typeface="Times New Roman" panose="02020603050405020304" pitchFamily="18" charset="0"/>
              </a:rPr>
              <a:t>3.  Рисуем  клюв, он должен примыкать к голове</a:t>
            </a:r>
          </a:p>
          <a:p>
            <a:pPr marL="342900" lvl="0" indent="-342900">
              <a:buAutoNum type="arabicPeriod" startAt="4"/>
            </a:pPr>
            <a:r>
              <a:rPr lang="ru-RU" dirty="0">
                <a:latin typeface="Times New Roman" panose="02020603050405020304" pitchFamily="18" charset="0"/>
                <a:cs typeface="Times New Roman" panose="02020603050405020304" pitchFamily="18" charset="0"/>
              </a:rPr>
              <a:t>Добавим внизу угловатый хвост. </a:t>
            </a:r>
          </a:p>
          <a:p>
            <a:pPr lvl="0"/>
            <a:r>
              <a:rPr lang="ru-RU" dirty="0">
                <a:latin typeface="Times New Roman" panose="02020603050405020304" pitchFamily="18" charset="0"/>
                <a:cs typeface="Times New Roman" panose="02020603050405020304" pitchFamily="18" charset="0"/>
              </a:rPr>
              <a:t>5. Обозначаем глаза</a:t>
            </a:r>
          </a:p>
          <a:p>
            <a:pPr lvl="0"/>
            <a:r>
              <a:rPr lang="ru-RU" dirty="0">
                <a:latin typeface="Times New Roman" panose="02020603050405020304" pitchFamily="18" charset="0"/>
                <a:cs typeface="Times New Roman" panose="02020603050405020304" pitchFamily="18" charset="0"/>
              </a:rPr>
              <a:t>6. Рисуем крыло, которое начинается от верха туловища. </a:t>
            </a:r>
          </a:p>
          <a:p>
            <a:pPr lvl="0"/>
            <a:r>
              <a:rPr lang="ru-RU" dirty="0">
                <a:latin typeface="Times New Roman" panose="02020603050405020304" pitchFamily="18" charset="0"/>
                <a:cs typeface="Times New Roman" panose="02020603050405020304" pitchFamily="18" charset="0"/>
              </a:rPr>
              <a:t>Оно должно быть сложено.</a:t>
            </a:r>
          </a:p>
          <a:p>
            <a:pPr lvl="0"/>
            <a:r>
              <a:rPr lang="ru-RU" dirty="0">
                <a:latin typeface="Times New Roman" panose="02020603050405020304" pitchFamily="18" charset="0"/>
                <a:cs typeface="Times New Roman" panose="02020603050405020304" pitchFamily="18" charset="0"/>
              </a:rPr>
              <a:t>7.Затем нужно нарисовать  лапки.</a:t>
            </a:r>
          </a:p>
        </p:txBody>
      </p:sp>
    </p:spTree>
    <p:extLst>
      <p:ext uri="{BB962C8B-B14F-4D97-AF65-F5344CB8AC3E}">
        <p14:creationId xmlns:p14="http://schemas.microsoft.com/office/powerpoint/2010/main" val="42425495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dirty="0"/>
          </a:p>
        </p:txBody>
      </p:sp>
      <p:pic>
        <p:nvPicPr>
          <p:cNvPr id="3074" name="Picture 2" descr="Ворон простым карандашом">
            <a:hlinkClick r:id="rId2" tooltip="Рисуем ворона этап - 1"/>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3" y="1700798"/>
            <a:ext cx="2988059" cy="242033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Ворон простым карандашом">
            <a:hlinkClick r:id="rId4" tooltip="Рисуем ворона этап - 2"/>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7864" y="1709507"/>
            <a:ext cx="2977308" cy="241162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Ворон простым карандашом">
            <a:hlinkClick r:id="rId6" tooltip="Рисуем ворона этап - 3"/>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503" y="4289793"/>
            <a:ext cx="2988059" cy="24203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Ворон простым карандашом">
            <a:hlinkClick r:id="rId8" tooltip="Рисуем ворона этап - 4"/>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89128" y="4289793"/>
            <a:ext cx="2978610" cy="2412676"/>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descr="Ворон простым карандашом">
            <a:hlinkClick r:id="rId10" tooltip="&quot;Рисуем ворона этап - 5&quot;"/>
          </p:cNvPr>
          <p:cNvPicPr/>
          <p:nvPr/>
        </p:nvPicPr>
        <p:blipFill>
          <a:blip r:embed="rId11">
            <a:extLst>
              <a:ext uri="{28A0092B-C50C-407E-A947-70E740481C1C}">
                <a14:useLocalDpi xmlns:a14="http://schemas.microsoft.com/office/drawing/2010/main" val="0"/>
              </a:ext>
            </a:extLst>
          </a:blip>
          <a:srcRect/>
          <a:stretch>
            <a:fillRect/>
          </a:stretch>
        </p:blipFill>
        <p:spPr bwMode="auto">
          <a:xfrm>
            <a:off x="5940152" y="4289793"/>
            <a:ext cx="3070062" cy="2415545"/>
          </a:xfrm>
          <a:prstGeom prst="rect">
            <a:avLst/>
          </a:prstGeom>
          <a:noFill/>
          <a:ln>
            <a:noFill/>
          </a:ln>
        </p:spPr>
      </p:pic>
      <p:pic>
        <p:nvPicPr>
          <p:cNvPr id="9" name="Picture 2" descr="как рисовать ворона"/>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65707" y="245317"/>
            <a:ext cx="2868963" cy="231958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7503" y="204781"/>
            <a:ext cx="6073652" cy="1200329"/>
          </a:xfrm>
          <a:prstGeom prst="rect">
            <a:avLst/>
          </a:prstGeom>
        </p:spPr>
        <p:txBody>
          <a:bodyPr wrap="square">
            <a:spAutoFit/>
          </a:bodyPr>
          <a:lstStyle/>
          <a:p>
            <a:pPr algn="ctr"/>
            <a:r>
              <a:rPr lang="ru-RU" sz="3600" dirty="0">
                <a:solidFill>
                  <a:srgbClr val="800000"/>
                </a:solidFill>
                <a:latin typeface="Times New Roman" panose="02020603050405020304" pitchFamily="18" charset="0"/>
                <a:cs typeface="Times New Roman" panose="02020603050405020304" pitchFamily="18" charset="0"/>
              </a:rPr>
              <a:t>   Последовательность изображения птицы (ворона).</a:t>
            </a:r>
            <a:endParaRPr lang="ru-RU" sz="3600" dirty="0"/>
          </a:p>
        </p:txBody>
      </p:sp>
    </p:spTree>
    <p:extLst>
      <p:ext uri="{BB962C8B-B14F-4D97-AF65-F5344CB8AC3E}">
        <p14:creationId xmlns:p14="http://schemas.microsoft.com/office/powerpoint/2010/main" val="1779432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normAutofit/>
          </a:bodyPr>
          <a:lstStyle/>
          <a:p>
            <a:r>
              <a:rPr lang="ru-RU" sz="3600" dirty="0">
                <a:solidFill>
                  <a:srgbClr val="800000"/>
                </a:solidFill>
                <a:latin typeface="Times New Roman" panose="02020603050405020304" pitchFamily="18" charset="0"/>
                <a:cs typeface="Times New Roman" panose="02020603050405020304" pitchFamily="18" charset="0"/>
              </a:rPr>
              <a:t>Цели и задачи:</a:t>
            </a:r>
          </a:p>
        </p:txBody>
      </p:sp>
      <p:sp>
        <p:nvSpPr>
          <p:cNvPr id="3" name="Объект 2"/>
          <p:cNvSpPr>
            <a:spLocks noGrp="1"/>
          </p:cNvSpPr>
          <p:nvPr>
            <p:ph idx="1"/>
          </p:nvPr>
        </p:nvSpPr>
        <p:spPr>
          <a:xfrm>
            <a:off x="539552" y="1268760"/>
            <a:ext cx="8229600" cy="4525963"/>
          </a:xfrm>
        </p:spPr>
        <p:txBody>
          <a:bodyPr/>
          <a:lstStyle/>
          <a:p>
            <a:r>
              <a:rPr lang="ru-RU" dirty="0">
                <a:latin typeface="Times New Roman" panose="02020603050405020304" pitchFamily="18" charset="0"/>
                <a:cs typeface="Times New Roman" panose="02020603050405020304" pitchFamily="18" charset="0"/>
              </a:rPr>
              <a:t>познакомиться с понятием «реальность», вспомнить понятие «</a:t>
            </a:r>
            <a:r>
              <a:rPr lang="ru-RU" dirty="0" err="1">
                <a:latin typeface="Times New Roman" panose="02020603050405020304" pitchFamily="18" charset="0"/>
                <a:cs typeface="Times New Roman" panose="02020603050405020304" pitchFamily="18" charset="0"/>
              </a:rPr>
              <a:t>анималистика</a:t>
            </a:r>
            <a:r>
              <a:rPr lang="ru-RU" dirty="0">
                <a:latin typeface="Times New Roman" panose="02020603050405020304" pitchFamily="18" charset="0"/>
                <a:cs typeface="Times New Roman" panose="02020603050405020304" pitchFamily="18" charset="0"/>
              </a:rPr>
              <a:t>», «анималистический жанр»;</a:t>
            </a:r>
          </a:p>
          <a:p>
            <a:r>
              <a:rPr lang="ru-RU" dirty="0">
                <a:latin typeface="Times New Roman" panose="02020603050405020304" pitchFamily="18" charset="0"/>
                <a:cs typeface="Times New Roman" panose="02020603050405020304" pitchFamily="18" charset="0"/>
              </a:rPr>
              <a:t>формировать умение изображать на плоскости;</a:t>
            </a:r>
          </a:p>
          <a:p>
            <a:r>
              <a:rPr lang="ru-RU" dirty="0">
                <a:latin typeface="Times New Roman" panose="02020603050405020304" pitchFamily="18" charset="0"/>
                <a:cs typeface="Times New Roman" panose="02020603050405020304" pitchFamily="18" charset="0"/>
              </a:rPr>
              <a:t>развивать воображение;</a:t>
            </a:r>
          </a:p>
          <a:p>
            <a:r>
              <a:rPr lang="ru-RU" dirty="0">
                <a:latin typeface="Times New Roman" panose="02020603050405020304" pitchFamily="18" charset="0"/>
                <a:cs typeface="Times New Roman" panose="02020603050405020304" pitchFamily="18" charset="0"/>
              </a:rPr>
              <a:t>воспитывать бережное отношение к птицам</a:t>
            </a:r>
            <a:r>
              <a:rPr lang="ru-RU" dirty="0"/>
              <a:t>.</a:t>
            </a:r>
          </a:p>
        </p:txBody>
      </p:sp>
      <p:pic>
        <p:nvPicPr>
          <p:cNvPr id="4" name="Picture 2" descr="http://mediasubs.ru/group/uploads/ho/hochu-vsyo-znyitpoleznyie-sovetyi/image2/kNDI5MTM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0112" y="5040916"/>
            <a:ext cx="2998887" cy="126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9667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ИЗО и ХТ\наброски к уроку рисования\рисование\j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3789040"/>
            <a:ext cx="5424639" cy="273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20079" y="260648"/>
            <a:ext cx="7056784" cy="369332"/>
          </a:xfrm>
          <a:prstGeom prst="rect">
            <a:avLst/>
          </a:prstGeom>
          <a:noFill/>
        </p:spPr>
        <p:txBody>
          <a:bodyPr wrap="square" rtlCol="0">
            <a:spAutoFit/>
          </a:bodyPr>
          <a:lstStyle/>
          <a:p>
            <a:r>
              <a:rPr lang="ru-RU" dirty="0"/>
              <a:t>Рисунок летящей птицы</a:t>
            </a:r>
          </a:p>
        </p:txBody>
      </p:sp>
      <p:pic>
        <p:nvPicPr>
          <p:cNvPr id="4" name="Picture 22" descr="http://guguza.ru/_ph/346/91850229.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908720"/>
            <a:ext cx="3240360" cy="2734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4" descr="https://static7.depositphotos.com/1064646/749/v/950/depositphotos_7490766-stock-illustration-pigeons-a-bird-symbol-th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8167" y="947999"/>
            <a:ext cx="2592288" cy="2720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37547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5644" y="3914331"/>
            <a:ext cx="3104915" cy="2727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001" y="3914331"/>
            <a:ext cx="3384000" cy="25116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01" y="138254"/>
            <a:ext cx="2376000" cy="31683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6481" y="200607"/>
            <a:ext cx="2388960" cy="31856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2200" y="138254"/>
            <a:ext cx="2233440" cy="3220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923928" y="3922584"/>
            <a:ext cx="1584176" cy="369332"/>
          </a:xfrm>
          <a:prstGeom prst="rect">
            <a:avLst/>
          </a:prstGeom>
          <a:noFill/>
        </p:spPr>
        <p:txBody>
          <a:bodyPr wrap="square" rtlCol="0">
            <a:spAutoFit/>
          </a:bodyPr>
          <a:lstStyle/>
          <a:p>
            <a:r>
              <a:rPr lang="ru-RU" dirty="0"/>
              <a:t>Рисунки птиц</a:t>
            </a:r>
          </a:p>
        </p:txBody>
      </p:sp>
    </p:spTree>
    <p:extLst>
      <p:ext uri="{BB962C8B-B14F-4D97-AF65-F5344CB8AC3E}">
        <p14:creationId xmlns:p14="http://schemas.microsoft.com/office/powerpoint/2010/main" val="18464530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Autofit/>
          </a:bodyPr>
          <a:lstStyle/>
          <a:p>
            <a:r>
              <a:rPr lang="ru-RU" sz="3600" dirty="0">
                <a:solidFill>
                  <a:srgbClr val="800000"/>
                </a:solidFill>
                <a:latin typeface="Times New Roman" panose="02020603050405020304" pitchFamily="18" charset="0"/>
                <a:cs typeface="Times New Roman" panose="02020603050405020304" pitchFamily="18" charset="0"/>
              </a:rPr>
              <a:t>Физкультминутка</a:t>
            </a:r>
            <a:r>
              <a:rPr lang="ru-RU" sz="3600" dirty="0">
                <a:solidFill>
                  <a:srgbClr val="800000"/>
                </a:solidFill>
              </a:rPr>
              <a:t>  </a:t>
            </a:r>
          </a:p>
        </p:txBody>
      </p:sp>
      <p:sp>
        <p:nvSpPr>
          <p:cNvPr id="3" name="Объект 2"/>
          <p:cNvSpPr>
            <a:spLocks noGrp="1"/>
          </p:cNvSpPr>
          <p:nvPr>
            <p:ph idx="1"/>
          </p:nvPr>
        </p:nvSpPr>
        <p:spPr>
          <a:xfrm>
            <a:off x="762269" y="1284684"/>
            <a:ext cx="8280920" cy="5073427"/>
          </a:xfrm>
        </p:spPr>
        <p:txBody>
          <a:bodyPr>
            <a:normAutofit/>
          </a:bodyPr>
          <a:lstStyle/>
          <a:p>
            <a:pPr marL="0" indent="0">
              <a:buNone/>
            </a:pPr>
            <a:r>
              <a:rPr lang="ru-RU" sz="2000" dirty="0">
                <a:latin typeface="Times New Roman" panose="02020603050405020304" pitchFamily="18" charset="0"/>
                <a:cs typeface="Times New Roman" panose="02020603050405020304" pitchFamily="18" charset="0"/>
              </a:rPr>
              <a:t>Вышли уточки на луг,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Кря-кря-кря!                            </a:t>
            </a:r>
            <a:r>
              <a:rPr lang="ru-RU" sz="2000" i="1" dirty="0">
                <a:latin typeface="Times New Roman" panose="02020603050405020304" pitchFamily="18" charset="0"/>
                <a:cs typeface="Times New Roman" panose="02020603050405020304" pitchFamily="18" charset="0"/>
              </a:rPr>
              <a:t>(Шагаем.) </a:t>
            </a:r>
            <a:br>
              <a:rPr lang="ru-RU" sz="2000" i="1"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Пролетел веселый жук,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Ж-ж-ж!                                    </a:t>
            </a:r>
            <a:r>
              <a:rPr lang="ru-RU" sz="2000" i="1" dirty="0">
                <a:latin typeface="Times New Roman" panose="02020603050405020304" pitchFamily="18" charset="0"/>
                <a:cs typeface="Times New Roman" panose="02020603050405020304" pitchFamily="18" charset="0"/>
              </a:rPr>
              <a:t>(Машем руками-крыльями.) </a:t>
            </a:r>
            <a:br>
              <a:rPr lang="ru-RU" sz="2000" i="1"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Гуси шеи выгибают,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Га-га-га!                                  </a:t>
            </a:r>
            <a:r>
              <a:rPr lang="ru-RU" sz="2000" i="1" dirty="0">
                <a:latin typeface="Times New Roman" panose="02020603050405020304" pitchFamily="18" charset="0"/>
                <a:cs typeface="Times New Roman" panose="02020603050405020304" pitchFamily="18" charset="0"/>
              </a:rPr>
              <a:t>(Круговые вращения шеей.)</a:t>
            </a:r>
            <a:r>
              <a:rPr lang="ru-RU" sz="2000" dirty="0">
                <a:latin typeface="Times New Roman" panose="02020603050405020304" pitchFamily="18" charset="0"/>
                <a:cs typeface="Times New Roman" panose="02020603050405020304" pitchFamily="18" charset="0"/>
              </a:rPr>
              <a:t>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Клювом перья расправляют. </a:t>
            </a:r>
            <a:r>
              <a:rPr lang="ru-RU" sz="2000" i="1" dirty="0">
                <a:latin typeface="Times New Roman" panose="02020603050405020304" pitchFamily="18" charset="0"/>
                <a:cs typeface="Times New Roman" panose="02020603050405020304" pitchFamily="18" charset="0"/>
              </a:rPr>
              <a:t>(Повороты туловища влево-вправо.)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Ветер ветки раскачал?           </a:t>
            </a:r>
            <a:r>
              <a:rPr lang="ru-RU" sz="2000" i="1" dirty="0">
                <a:latin typeface="Times New Roman" panose="02020603050405020304" pitchFamily="18" charset="0"/>
                <a:cs typeface="Times New Roman" panose="02020603050405020304" pitchFamily="18" charset="0"/>
              </a:rPr>
              <a:t>(Качаем поднятыми вверх руками.)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Шарик тоже зарычал,</a:t>
            </a:r>
          </a:p>
          <a:p>
            <a:pPr marL="0" indent="0">
              <a:buNone/>
            </a:pPr>
            <a:r>
              <a:rPr lang="ru-RU" sz="2000" dirty="0">
                <a:latin typeface="Times New Roman" panose="02020603050405020304" pitchFamily="18" charset="0"/>
                <a:cs typeface="Times New Roman" panose="02020603050405020304" pitchFamily="18" charset="0"/>
              </a:rPr>
              <a:t> Р-р-р!            </a:t>
            </a:r>
            <a:r>
              <a:rPr lang="ru-RU" sz="2000" i="1" dirty="0">
                <a:latin typeface="Times New Roman" panose="02020603050405020304" pitchFamily="18" charset="0"/>
                <a:cs typeface="Times New Roman" panose="02020603050405020304" pitchFamily="18" charset="0"/>
              </a:rPr>
              <a:t>(Руки на поясе, наклонились вперед, смотрим перед собой.)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Зашептал в воде камыш,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Ш-ш-ш!                                    </a:t>
            </a:r>
            <a:r>
              <a:rPr lang="ru-RU" sz="2000" i="1" dirty="0">
                <a:latin typeface="Times New Roman" panose="02020603050405020304" pitchFamily="18" charset="0"/>
                <a:cs typeface="Times New Roman" panose="02020603050405020304" pitchFamily="18" charset="0"/>
              </a:rPr>
              <a:t>(Подняли вверх руки, потянулись.) </a:t>
            </a:r>
            <a:br>
              <a:rPr lang="ru-RU" sz="2000" i="1"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И опять настала тишь,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Ш-ш-ш.                                    </a:t>
            </a:r>
            <a:r>
              <a:rPr lang="ru-RU" sz="2000" i="1" dirty="0">
                <a:latin typeface="Times New Roman" panose="02020603050405020304" pitchFamily="18" charset="0"/>
                <a:cs typeface="Times New Roman" panose="02020603050405020304" pitchFamily="18" charset="0"/>
              </a:rPr>
              <a:t>(Присели.) </a:t>
            </a:r>
          </a:p>
        </p:txBody>
      </p:sp>
      <p:pic>
        <p:nvPicPr>
          <p:cNvPr id="5122" name="Picture 2" descr="C:\Users\1\Pictures\смайлики и школьные\75086.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972281"/>
            <a:ext cx="1247775" cy="100965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1\Pictures\смайлики и школьные\8378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35410" y="342318"/>
            <a:ext cx="1276350" cy="7905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1\Pictures\смайлики и школьные\73015.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371178"/>
            <a:ext cx="1057275" cy="1600200"/>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C:\Users\1\Pictures\смайлики и школьные\30155.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776219" y="5301208"/>
            <a:ext cx="1038225" cy="904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27635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527787" y="116632"/>
            <a:ext cx="8229600" cy="562074"/>
          </a:xfrm>
        </p:spPr>
        <p:txBody>
          <a:bodyPr>
            <a:normAutofit fontScale="90000"/>
          </a:bodyPr>
          <a:lstStyle/>
          <a:p>
            <a:r>
              <a:rPr lang="ru-RU" altLang="ru-RU" sz="3600" dirty="0">
                <a:solidFill>
                  <a:srgbClr val="800000"/>
                </a:solidFill>
                <a:latin typeface="Times New Roman" panose="02020603050405020304" pitchFamily="18" charset="0"/>
                <a:cs typeface="Times New Roman" panose="02020603050405020304" pitchFamily="18" charset="0"/>
              </a:rPr>
              <a:t>Задание практической работы №1:</a:t>
            </a:r>
            <a:endParaRPr lang="ru-RU" sz="3600" dirty="0">
              <a:solidFill>
                <a:srgbClr val="800000"/>
              </a:solidFill>
              <a:latin typeface="Times New Roman" panose="02020603050405020304" pitchFamily="18" charset="0"/>
              <a:cs typeface="Times New Roman" panose="02020603050405020304" pitchFamily="18" charset="0"/>
            </a:endParaRPr>
          </a:p>
        </p:txBody>
      </p:sp>
      <p:sp>
        <p:nvSpPr>
          <p:cNvPr id="7" name="Объект 6"/>
          <p:cNvSpPr>
            <a:spLocks noGrp="1"/>
          </p:cNvSpPr>
          <p:nvPr>
            <p:ph sz="half" idx="2"/>
          </p:nvPr>
        </p:nvSpPr>
        <p:spPr>
          <a:xfrm>
            <a:off x="251520" y="692696"/>
            <a:ext cx="8568951" cy="1080120"/>
          </a:xfrm>
        </p:spPr>
        <p:txBody>
          <a:bodyPr>
            <a:noAutofit/>
          </a:bodyPr>
          <a:lstStyle/>
          <a:p>
            <a:pPr marL="0" indent="0">
              <a:buNone/>
            </a:pPr>
            <a:r>
              <a:rPr lang="ru-RU" sz="2400" dirty="0">
                <a:latin typeface="Times New Roman" panose="02020603050405020304" pitchFamily="18" charset="0"/>
                <a:cs typeface="Times New Roman" panose="02020603050405020304" pitchFamily="18" charset="0"/>
              </a:rPr>
              <a:t>Изобразить птиц родного края с натуры или по представлению. Рисуем акварелью, цветными карандашами. Или восковыми мелками с последующей заливкой акварелью. </a:t>
            </a:r>
            <a:br>
              <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8" name="Picture 2" descr="http://st03.kakprosto.ru/images/article/2012/5/2/1_525508b58cc62525508b58cc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4815818"/>
            <a:ext cx="2724338" cy="18261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как рисовать ворона"/>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6369709" y="2348880"/>
            <a:ext cx="2582813"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scienceblog.ru/wp-content/uploads/9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4815818"/>
            <a:ext cx="2663253" cy="17755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img-e.photosight.ru/7f4/3440222_large.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4843218"/>
            <a:ext cx="2660340" cy="17713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ttp://volgabirds.ru/images/photoalbum/album_21/dsc_3858_1_t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35" y="2306288"/>
            <a:ext cx="2677219" cy="208823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44.radikal.ru/i104/0910/63/cbcd9d720d1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39020" y="2329288"/>
            <a:ext cx="2644106" cy="2115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2063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91314" y="2708920"/>
            <a:ext cx="4953094" cy="854968"/>
          </a:xfrm>
        </p:spPr>
        <p:txBody>
          <a:bodyPr>
            <a:noAutofit/>
          </a:bodyPr>
          <a:lstStyle/>
          <a:p>
            <a:r>
              <a:rPr lang="ru-RU" sz="3600" dirty="0">
                <a:ln w="11430"/>
                <a:solidFill>
                  <a:srgbClr val="800000"/>
                </a:solidFill>
                <a:latin typeface="Times New Roman" panose="02020603050405020304" pitchFamily="18" charset="0"/>
                <a:cs typeface="Times New Roman" panose="02020603050405020304" pitchFamily="18" charset="0"/>
              </a:rPr>
              <a:t>Домашнее задание:</a:t>
            </a:r>
            <a:endParaRPr lang="ru-RU" sz="3600" dirty="0">
              <a:solidFill>
                <a:srgbClr val="8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3851920" y="3645024"/>
            <a:ext cx="4038600" cy="2725763"/>
          </a:xfrm>
        </p:spPr>
        <p:txBody>
          <a:bodyPr>
            <a:normAutofit/>
          </a:bodyPr>
          <a:lstStyle/>
          <a:p>
            <a:r>
              <a:rPr lang="ru-RU" sz="2400" dirty="0">
                <a:latin typeface="Times New Roman" panose="02020603050405020304" pitchFamily="18" charset="0"/>
                <a:cs typeface="Times New Roman" panose="02020603050405020304" pitchFamily="18" charset="0"/>
              </a:rPr>
              <a:t>Прочитать в учебнике стр.58-61</a:t>
            </a:r>
          </a:p>
          <a:p>
            <a:r>
              <a:rPr lang="ru-RU" sz="2400" dirty="0">
                <a:latin typeface="Times New Roman" panose="02020603050405020304" pitchFamily="18" charset="0"/>
                <a:cs typeface="Times New Roman" panose="02020603050405020304" pitchFamily="18" charset="0"/>
              </a:rPr>
              <a:t>Подготовить бумагу, гуашь, кисти.</a:t>
            </a:r>
          </a:p>
          <a:p>
            <a:r>
              <a:rPr lang="ru-RU" sz="2400" dirty="0">
                <a:latin typeface="Times New Roman" panose="02020603050405020304" pitchFamily="18" charset="0"/>
                <a:cs typeface="Times New Roman" panose="02020603050405020304" pitchFamily="18" charset="0"/>
              </a:rPr>
              <a:t>..И смотрим презентацию дальше!</a:t>
            </a:r>
          </a:p>
        </p:txBody>
      </p:sp>
      <p:pic>
        <p:nvPicPr>
          <p:cNvPr id="6147" name="Picture 3" descr="C:\Users\1\Pictures\смайлики и школьные\13994504d08d.gif"/>
          <p:cNvPicPr>
            <a:picLocks noChangeAspect="1" noChangeArrowheads="1" noCrop="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15000" contrast="52000"/>
                    </a14:imgEffect>
                  </a14:imgLayer>
                </a14:imgProps>
              </a:ext>
              <a:ext uri="{28A0092B-C50C-407E-A947-70E740481C1C}">
                <a14:useLocalDpi xmlns:a14="http://schemas.microsoft.com/office/drawing/2010/main" val="0"/>
              </a:ext>
            </a:extLst>
          </a:blip>
          <a:srcRect/>
          <a:stretch>
            <a:fillRect/>
          </a:stretch>
        </p:blipFill>
        <p:spPr bwMode="auto">
          <a:xfrm>
            <a:off x="410994" y="3645024"/>
            <a:ext cx="2880320" cy="2579391"/>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358604" y="476672"/>
            <a:ext cx="8893916" cy="1754326"/>
          </a:xfrm>
          <a:prstGeom prst="rect">
            <a:avLst/>
          </a:prstGeom>
        </p:spPr>
        <p:txBody>
          <a:bodyPr wrap="square">
            <a:spAutoFit/>
          </a:bodyPr>
          <a:lstStyle/>
          <a:p>
            <a:pPr algn="ctr"/>
            <a:r>
              <a:rPr lang="ru-RU" sz="3600" dirty="0">
                <a:ln w="11430"/>
                <a:solidFill>
                  <a:srgbClr val="800000"/>
                </a:solidFill>
                <a:latin typeface="Times New Roman" panose="02020603050405020304" pitchFamily="18" charset="0"/>
                <a:cs typeface="Times New Roman" panose="02020603050405020304" pitchFamily="18" charset="0"/>
              </a:rPr>
              <a:t>Итоги. Выставка и анализ работ</a:t>
            </a:r>
            <a:r>
              <a:rPr lang="ru-RU" sz="3600" b="1" i="1" dirty="0">
                <a:ln w="11430"/>
                <a:solidFill>
                  <a:srgbClr val="800000"/>
                </a:solidFill>
                <a:latin typeface="Times New Roman" panose="02020603050405020304" pitchFamily="18" charset="0"/>
                <a:cs typeface="Times New Roman" panose="02020603050405020304" pitchFamily="18" charset="0"/>
              </a:rPr>
              <a:t>.</a:t>
            </a:r>
          </a:p>
          <a:p>
            <a:r>
              <a:rPr lang="ru-RU" sz="3600" dirty="0">
                <a:ln w="11430"/>
                <a:solidFill>
                  <a:srgbClr val="800000"/>
                </a:solidFill>
                <a:latin typeface="Times New Roman" panose="02020603050405020304" pitchFamily="18" charset="0"/>
                <a:cs typeface="Times New Roman" panose="02020603050405020304" pitchFamily="18" charset="0"/>
              </a:rPr>
              <a:t> </a:t>
            </a:r>
            <a:br>
              <a:rPr lang="ru-RU" sz="3600" dirty="0">
                <a:ln w="11430"/>
                <a:solidFill>
                  <a:srgbClr val="800000"/>
                </a:solidFill>
                <a:latin typeface="Times New Roman" panose="02020603050405020304" pitchFamily="18" charset="0"/>
                <a:cs typeface="Times New Roman" panose="02020603050405020304" pitchFamily="18" charset="0"/>
              </a:rPr>
            </a:br>
            <a:endParaRPr lang="ru-RU" sz="3600" dirty="0"/>
          </a:p>
        </p:txBody>
      </p:sp>
      <p:sp>
        <p:nvSpPr>
          <p:cNvPr id="7" name="Прямоугольник 6"/>
          <p:cNvSpPr/>
          <p:nvPr/>
        </p:nvSpPr>
        <p:spPr>
          <a:xfrm>
            <a:off x="769609" y="1169169"/>
            <a:ext cx="7128792" cy="2123658"/>
          </a:xfrm>
          <a:prstGeom prst="rect">
            <a:avLst/>
          </a:prstGeom>
        </p:spPr>
        <p:txBody>
          <a:bodyPr wrap="square">
            <a:spAutoFit/>
          </a:bodyPr>
          <a:lstStyle/>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Как называют художников, которые изображают животных? </a:t>
            </a:r>
          </a:p>
          <a:p>
            <a:pPr marL="342900" indent="-342900">
              <a:buFont typeface="Arial" panose="020B0604020202020204" pitchFamily="34" charset="0"/>
              <a:buChar char="•"/>
            </a:pPr>
            <a:r>
              <a:rPr lang="ru-RU" sz="2400" dirty="0">
                <a:ln w="11430"/>
                <a:latin typeface="Times New Roman" panose="02020603050405020304" pitchFamily="18" charset="0"/>
                <a:cs typeface="Times New Roman" panose="02020603050405020304" pitchFamily="18" charset="0"/>
              </a:rPr>
              <a:t>Что такое реальность?</a:t>
            </a:r>
          </a:p>
          <a:p>
            <a:pPr marL="342900" indent="-342900">
              <a:buFont typeface="Arial" panose="020B0604020202020204" pitchFamily="34" charset="0"/>
              <a:buChar char="•"/>
            </a:pPr>
            <a:r>
              <a:rPr lang="ru-RU" sz="2400" dirty="0">
                <a:ln w="11430"/>
                <a:latin typeface="Times New Roman" panose="02020603050405020304" pitchFamily="18" charset="0"/>
                <a:cs typeface="Times New Roman" panose="02020603050405020304" pitchFamily="18" charset="0"/>
              </a:rPr>
              <a:t>Чья птица вам больше нравится? Почему?</a:t>
            </a:r>
          </a:p>
          <a:p>
            <a:br>
              <a:rPr lang="ru-RU" dirty="0">
                <a:ln w="11430"/>
                <a:solidFill>
                  <a:srgbClr val="800000"/>
                </a:solidFill>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18180733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457200" y="274638"/>
            <a:ext cx="8229600" cy="346075"/>
          </a:xfrm>
        </p:spPr>
        <p:txBody>
          <a:bodyPr>
            <a:normAutofit fontScale="90000"/>
          </a:bodyPr>
          <a:lstStyle/>
          <a:p>
            <a:pPr eaLnBrk="1" hangingPunct="1"/>
            <a:r>
              <a:rPr lang="ru-RU" altLang="ru-RU" sz="4000" dirty="0">
                <a:solidFill>
                  <a:srgbClr val="800000"/>
                </a:solidFill>
                <a:latin typeface="Times New Roman" panose="02020603050405020304" pitchFamily="18" charset="0"/>
                <a:cs typeface="Times New Roman" panose="02020603050405020304" pitchFamily="18" charset="0"/>
              </a:rPr>
              <a:t>Настроение на уроке.</a:t>
            </a:r>
          </a:p>
        </p:txBody>
      </p:sp>
      <p:pic>
        <p:nvPicPr>
          <p:cNvPr id="22531" name="Picture 8" descr="46-NurseryThermometer_MED copy"/>
          <p:cNvPicPr>
            <a:picLocks noGrp="1" noChangeAspect="1" noChangeArrowheads="1"/>
          </p:cNvPicPr>
          <p:nvPr>
            <p:ph sz="half" idx="3"/>
          </p:nvPr>
        </p:nvPicPr>
        <p:blipFill>
          <a:blip r:embed="rId2">
            <a:extLst>
              <a:ext uri="{28A0092B-C50C-407E-A947-70E740481C1C}">
                <a14:useLocalDpi xmlns:a14="http://schemas.microsoft.com/office/drawing/2010/main" val="0"/>
              </a:ext>
            </a:extLst>
          </a:blip>
          <a:srcRect/>
          <a:stretch>
            <a:fillRect/>
          </a:stretch>
        </p:blipFill>
        <p:spPr>
          <a:xfrm>
            <a:off x="2484438" y="836613"/>
            <a:ext cx="4359275" cy="4392612"/>
          </a:xfrm>
          <a:noFill/>
        </p:spPr>
      </p:pic>
      <p:pic>
        <p:nvPicPr>
          <p:cNvPr id="22532" name="Picture 9" descr="thermometers_sm copy 2"/>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7164388" y="0"/>
            <a:ext cx="1751012" cy="3673475"/>
          </a:xfrm>
          <a:noFill/>
        </p:spPr>
      </p:pic>
      <p:pic>
        <p:nvPicPr>
          <p:cNvPr id="22533" name="Picture 10" descr="thermometers_sm copy 3"/>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323850" y="0"/>
            <a:ext cx="1589088" cy="3384550"/>
          </a:xfrm>
          <a:noFill/>
        </p:spPr>
      </p:pic>
      <p:pic>
        <p:nvPicPr>
          <p:cNvPr id="22534" name="Picture 11" descr="thermometers_sm copy Копировать"/>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3905250"/>
            <a:ext cx="1758950" cy="295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Rectangle 12"/>
          <p:cNvSpPr>
            <a:spLocks noChangeArrowheads="1"/>
          </p:cNvSpPr>
          <p:nvPr/>
        </p:nvSpPr>
        <p:spPr bwMode="auto">
          <a:xfrm>
            <a:off x="1908175" y="5832475"/>
            <a:ext cx="1538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ru-RU" altLang="ru-RU" sz="2400" b="1"/>
              <a:t>Хорошее</a:t>
            </a:r>
          </a:p>
        </p:txBody>
      </p:sp>
      <p:sp>
        <p:nvSpPr>
          <p:cNvPr id="22536" name="Rectangle 13"/>
          <p:cNvSpPr>
            <a:spLocks noChangeArrowheads="1"/>
          </p:cNvSpPr>
          <p:nvPr/>
        </p:nvSpPr>
        <p:spPr bwMode="auto">
          <a:xfrm>
            <a:off x="539750" y="3338513"/>
            <a:ext cx="13081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ru-RU" altLang="ru-RU" sz="2400" b="1"/>
              <a:t>Плохое</a:t>
            </a:r>
            <a:endParaRPr lang="ru-RU" altLang="ru-RU" sz="2400"/>
          </a:p>
          <a:p>
            <a:pPr>
              <a:spcBef>
                <a:spcPct val="0"/>
              </a:spcBef>
              <a:buFontTx/>
              <a:buNone/>
            </a:pPr>
            <a:endParaRPr lang="ru-RU" altLang="ru-RU" sz="2400"/>
          </a:p>
        </p:txBody>
      </p:sp>
      <p:sp>
        <p:nvSpPr>
          <p:cNvPr id="22537" name="Rectangle 14"/>
          <p:cNvSpPr>
            <a:spLocks noChangeArrowheads="1"/>
          </p:cNvSpPr>
          <p:nvPr/>
        </p:nvSpPr>
        <p:spPr bwMode="auto">
          <a:xfrm>
            <a:off x="7199313" y="3213100"/>
            <a:ext cx="1765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ru-RU" altLang="ru-RU" sz="2400" b="1"/>
              <a:t>Отличное</a:t>
            </a:r>
          </a:p>
        </p:txBody>
      </p:sp>
    </p:spTree>
    <p:extLst>
      <p:ext uri="{BB962C8B-B14F-4D97-AF65-F5344CB8AC3E}">
        <p14:creationId xmlns:p14="http://schemas.microsoft.com/office/powerpoint/2010/main" val="2703213883"/>
      </p:ext>
    </p:extLst>
  </p:cSld>
  <p:clrMapOvr>
    <a:masterClrMapping/>
  </p:clrMapOvr>
  <p:transition>
    <p:cover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5286412"/>
          </a:xfrm>
        </p:spPr>
        <p:txBody>
          <a:bodyPr>
            <a:normAutofit fontScale="90000"/>
          </a:bodyPr>
          <a:lstStyle/>
          <a:p>
            <a:pPr algn="l"/>
            <a:br>
              <a:rPr lang="ru-RU" sz="3600" u="sng" dirty="0"/>
            </a:br>
            <a:br>
              <a:rPr lang="ru-RU" sz="3600" u="sng" dirty="0"/>
            </a:br>
            <a:r>
              <a:rPr lang="ru-RU" sz="3600" b="1" u="sng" dirty="0">
                <a:latin typeface="+mn-lt"/>
              </a:rPr>
              <a:t>Анализируем увиденное: </a:t>
            </a:r>
            <a:br>
              <a:rPr lang="ru-RU" sz="3600" b="1" u="sng" dirty="0">
                <a:latin typeface="+mn-lt"/>
              </a:rPr>
            </a:br>
            <a:br>
              <a:rPr lang="ru-RU" sz="3600" b="1" dirty="0">
                <a:latin typeface="+mn-lt"/>
              </a:rPr>
            </a:br>
            <a:r>
              <a:rPr lang="ru-RU" sz="3600" b="1" dirty="0">
                <a:latin typeface="+mn-lt"/>
              </a:rPr>
              <a:t>- у птиц есть туловище, голова, клюв, крылья, хвост, глаза, лапки; </a:t>
            </a:r>
            <a:br>
              <a:rPr lang="ru-RU" sz="3600" b="1" dirty="0">
                <a:latin typeface="+mn-lt"/>
              </a:rPr>
            </a:br>
            <a:r>
              <a:rPr lang="ru-RU" sz="3600" b="1" dirty="0">
                <a:latin typeface="+mn-lt"/>
              </a:rPr>
              <a:t>- но, все - таки они все разные </a:t>
            </a:r>
            <a:br>
              <a:rPr lang="ru-RU" sz="3600" b="1" dirty="0">
                <a:latin typeface="+mn-lt"/>
              </a:rPr>
            </a:br>
            <a:r>
              <a:rPr lang="ru-RU" sz="3600" b="1" dirty="0">
                <a:latin typeface="+mn-lt"/>
              </a:rPr>
              <a:t>- они отличаются формой, размерами, цветом; </a:t>
            </a:r>
            <a:br>
              <a:rPr lang="ru-RU" sz="3600" b="1" dirty="0">
                <a:latin typeface="+mn-lt"/>
              </a:rPr>
            </a:br>
            <a:r>
              <a:rPr lang="ru-RU" sz="3600" b="1" dirty="0">
                <a:latin typeface="+mn-lt"/>
              </a:rPr>
              <a:t>- а, так же  характером поведения;</a:t>
            </a:r>
            <a:br>
              <a:rPr lang="ru-RU" sz="3600" b="1" dirty="0">
                <a:latin typeface="+mn-lt"/>
              </a:rPr>
            </a:br>
            <a:br>
              <a:rPr lang="ru-RU" sz="3600" b="1" dirty="0">
                <a:latin typeface="+mn-lt"/>
              </a:rPr>
            </a:br>
            <a:r>
              <a:rPr lang="ru-RU" sz="3600" b="1" u="sng" dirty="0">
                <a:latin typeface="+mn-lt"/>
              </a:rPr>
              <a:t>Вот несколько фактов из жизни птиц: </a:t>
            </a:r>
            <a:br>
              <a:rPr lang="ru-RU" sz="3600" b="1" dirty="0"/>
            </a:br>
            <a:r>
              <a:rPr lang="ru-RU" b="1" dirty="0"/>
              <a:t> </a:t>
            </a:r>
          </a:p>
        </p:txBody>
      </p:sp>
    </p:spTree>
    <p:extLst>
      <p:ext uri="{BB962C8B-B14F-4D97-AF65-F5344CB8AC3E}">
        <p14:creationId xmlns:p14="http://schemas.microsoft.com/office/powerpoint/2010/main" val="1427238013"/>
      </p:ext>
    </p:extLst>
  </p:cSld>
  <p:clrMapOvr>
    <a:masterClrMapping/>
  </p:clrMapOvr>
  <p:transition>
    <p:wedg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5305263"/>
            <a:ext cx="8229600" cy="1282427"/>
          </a:xfrm>
        </p:spPr>
        <p:txBody>
          <a:bodyPr>
            <a:normAutofit fontScale="85000" lnSpcReduction="10000"/>
          </a:bodyPr>
          <a:lstStyle/>
          <a:p>
            <a:r>
              <a:rPr lang="ru-RU" dirty="0"/>
              <a:t>Полёт — основной способ передвижения большинства видов птиц, помогающий им искать пищу, мигрировать и спасаться от хищников. </a:t>
            </a:r>
          </a:p>
        </p:txBody>
      </p:sp>
      <p:pic>
        <p:nvPicPr>
          <p:cNvPr id="6146" name="Picture 2" descr="http://img-2003-06.photosight.ru/16/2315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915436"/>
            <a:ext cx="5767057" cy="437011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99592" y="188640"/>
            <a:ext cx="7560840" cy="523220"/>
          </a:xfrm>
          <a:prstGeom prst="rect">
            <a:avLst/>
          </a:prstGeom>
          <a:noFill/>
        </p:spPr>
        <p:txBody>
          <a:bodyPr wrap="square" rtlCol="0">
            <a:spAutoFit/>
          </a:bodyPr>
          <a:lstStyle/>
          <a:p>
            <a:r>
              <a:rPr lang="ru-RU" sz="2800" dirty="0"/>
              <a:t>Задание №2. Изображение летящих птиц</a:t>
            </a:r>
          </a:p>
        </p:txBody>
      </p:sp>
    </p:spTree>
    <p:extLst>
      <p:ext uri="{BB962C8B-B14F-4D97-AF65-F5344CB8AC3E}">
        <p14:creationId xmlns:p14="http://schemas.microsoft.com/office/powerpoint/2010/main" val="10936430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pxhere.com/photos/d2/ff/bird_fly_nature_winged_feathered_sky_pass_flight-1362022.jpg!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424" y="1235020"/>
            <a:ext cx="8555056" cy="570337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67544" y="0"/>
            <a:ext cx="8229600" cy="1143000"/>
          </a:xfrm>
        </p:spPr>
        <p:txBody>
          <a:bodyPr>
            <a:normAutofit fontScale="90000"/>
          </a:bodyPr>
          <a:lstStyle/>
          <a:p>
            <a:r>
              <a:rPr lang="ru-RU" dirty="0"/>
              <a:t>Посмотрите, как двигается птица во время полёта</a:t>
            </a:r>
          </a:p>
        </p:txBody>
      </p:sp>
      <p:sp>
        <p:nvSpPr>
          <p:cNvPr id="3" name="Объект 2"/>
          <p:cNvSpPr>
            <a:spLocks noGrp="1"/>
          </p:cNvSpPr>
          <p:nvPr>
            <p:ph sz="quarter" idx="1"/>
          </p:nvPr>
        </p:nvSpPr>
        <p:spPr/>
        <p:txBody>
          <a:bodyPr/>
          <a:lstStyle/>
          <a:p>
            <a:endParaRPr lang="ru-RU"/>
          </a:p>
        </p:txBody>
      </p:sp>
      <p:sp>
        <p:nvSpPr>
          <p:cNvPr id="4" name="Объект 3"/>
          <p:cNvSpPr>
            <a:spLocks noGrp="1"/>
          </p:cNvSpPr>
          <p:nvPr>
            <p:ph sz="quarter" idx="2"/>
          </p:nvPr>
        </p:nvSpPr>
        <p:spPr/>
        <p:txBody>
          <a:bodyPr/>
          <a:lstStyle/>
          <a:p>
            <a:endParaRPr lang="ru-RU"/>
          </a:p>
        </p:txBody>
      </p:sp>
      <p:sp>
        <p:nvSpPr>
          <p:cNvPr id="5" name="Объект 4"/>
          <p:cNvSpPr>
            <a:spLocks noGrp="1"/>
          </p:cNvSpPr>
          <p:nvPr>
            <p:ph sz="half" idx="3"/>
          </p:nvPr>
        </p:nvSpPr>
        <p:spPr/>
        <p:txBody>
          <a:bodyPr/>
          <a:lstStyle/>
          <a:p>
            <a:endParaRPr lang="ru-RU"/>
          </a:p>
        </p:txBody>
      </p:sp>
      <p:pic>
        <p:nvPicPr>
          <p:cNvPr id="6" name="Picture 2" descr="http://img-fotki.yandex.ru/get/9150/181450557.8b/0_afdba_745e0efa_orig.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883" y="1412776"/>
            <a:ext cx="6810129" cy="6359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520801"/>
      </p:ext>
    </p:extLst>
  </p:cSld>
  <p:clrMapOvr>
    <a:masterClrMapping/>
  </p:clrMapOvr>
  <p:transition>
    <p:cover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4712391"/>
            <a:ext cx="8229600" cy="2049091"/>
          </a:xfrm>
        </p:spPr>
        <p:txBody>
          <a:bodyPr>
            <a:normAutofit fontScale="70000" lnSpcReduction="20000"/>
          </a:bodyPr>
          <a:lstStyle/>
          <a:p>
            <a:r>
              <a:rPr lang="ru-RU" dirty="0"/>
              <a:t>Способность перелетных птиц к ориентации поразительна. Вдумайтесь сами: ласточка по одним лишь ей ведомым приметам прилетает в Африку! Но самое удивительное заключается в том, что живущая в наших краях ласточка возвращается из Африки домой. Не только в Венгрию, но даже в ту самую деревню, откуда она пустилась в дальний путь, к тому самому дому, под крышей которого она свила гнездо</a:t>
            </a:r>
          </a:p>
        </p:txBody>
      </p:sp>
      <p:pic>
        <p:nvPicPr>
          <p:cNvPr id="4100" name="Picture 4" descr="http://ic.pics.livejournal.com/lev_leshii/43120776/455068/455068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60649"/>
            <a:ext cx="6707924"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45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sz="half" idx="1"/>
          </p:nvPr>
        </p:nvSpPr>
        <p:spPr>
          <a:xfrm>
            <a:off x="3131840" y="5949280"/>
            <a:ext cx="3456384" cy="630605"/>
          </a:xfrm>
        </p:spPr>
        <p:txBody>
          <a:bodyPr>
            <a:normAutofit fontScale="85000" lnSpcReduction="10000"/>
          </a:bodyPr>
          <a:lstStyle/>
          <a:p>
            <a:pPr marL="0" indent="0">
              <a:buNone/>
            </a:pPr>
            <a:r>
              <a:rPr lang="ru-RU" sz="2400" i="1" dirty="0">
                <a:solidFill>
                  <a:schemeClr val="tx1"/>
                </a:solidFill>
                <a:latin typeface="Times New Roman" panose="02020603050405020304" pitchFamily="18" charset="0"/>
                <a:cs typeface="Times New Roman" panose="02020603050405020304" pitchFamily="18" charset="0"/>
              </a:rPr>
              <a:t>Что такое реальность?</a:t>
            </a:r>
          </a:p>
        </p:txBody>
      </p:sp>
      <p:sp>
        <p:nvSpPr>
          <p:cNvPr id="9" name="Объект 8"/>
          <p:cNvSpPr>
            <a:spLocks noGrp="1"/>
          </p:cNvSpPr>
          <p:nvPr>
            <p:ph sz="half" idx="2"/>
          </p:nvPr>
        </p:nvSpPr>
        <p:spPr>
          <a:xfrm>
            <a:off x="4211960" y="1124744"/>
            <a:ext cx="4546848" cy="4608512"/>
          </a:xfrm>
        </p:spPr>
        <p:txBody>
          <a:bodyPr>
            <a:normAutofit fontScale="85000" lnSpcReduction="10000"/>
          </a:bodyPr>
          <a:lstStyle/>
          <a:p>
            <a:pPr marL="0" indent="0">
              <a:buNone/>
            </a:pPr>
            <a:r>
              <a:rPr lang="ru-RU" dirty="0">
                <a:latin typeface="Times New Roman" panose="02020603050405020304" pitchFamily="18" charset="0"/>
                <a:cs typeface="Times New Roman" panose="02020603050405020304" pitchFamily="18" charset="0"/>
              </a:rPr>
              <a:t>Ребята, я веселый мастер!</a:t>
            </a:r>
          </a:p>
          <a:p>
            <a:pPr marL="0" indent="0">
              <a:buNone/>
            </a:pPr>
            <a:r>
              <a:rPr lang="ru-RU" dirty="0">
                <a:latin typeface="Times New Roman" panose="02020603050405020304" pitchFamily="18" charset="0"/>
                <a:cs typeface="Times New Roman" panose="02020603050405020304" pitchFamily="18" charset="0"/>
              </a:rPr>
              <a:t>Всегда в руках держу фломастер</a:t>
            </a:r>
          </a:p>
          <a:p>
            <a:pPr marL="0" indent="0">
              <a:buNone/>
            </a:pPr>
            <a:r>
              <a:rPr lang="ru-RU" dirty="0">
                <a:latin typeface="Times New Roman" panose="02020603050405020304" pitchFamily="18" charset="0"/>
                <a:cs typeface="Times New Roman" panose="02020603050405020304" pitchFamily="18" charset="0"/>
              </a:rPr>
              <a:t>Со мной волшебный карандаш, </a:t>
            </a:r>
          </a:p>
          <a:p>
            <a:pPr marL="0" indent="0">
              <a:buNone/>
            </a:pPr>
            <a:r>
              <a:rPr lang="ru-RU" dirty="0">
                <a:latin typeface="Times New Roman" panose="02020603050405020304" pitchFamily="18" charset="0"/>
                <a:cs typeface="Times New Roman" panose="02020603050405020304" pitchFamily="18" charset="0"/>
              </a:rPr>
              <a:t>Изобразить могу всех вас, </a:t>
            </a:r>
          </a:p>
          <a:p>
            <a:pPr marL="0" indent="0">
              <a:buNone/>
            </a:pPr>
            <a:r>
              <a:rPr lang="ru-RU" dirty="0">
                <a:latin typeface="Times New Roman" panose="02020603050405020304" pitchFamily="18" charset="0"/>
                <a:cs typeface="Times New Roman" panose="02020603050405020304" pitchFamily="18" charset="0"/>
              </a:rPr>
              <a:t>Леса, поля и горы, </a:t>
            </a:r>
          </a:p>
          <a:p>
            <a:pPr marL="0" indent="0">
              <a:buNone/>
            </a:pPr>
            <a:r>
              <a:rPr lang="ru-RU" dirty="0">
                <a:latin typeface="Times New Roman" panose="02020603050405020304" pitchFamily="18" charset="0"/>
                <a:cs typeface="Times New Roman" panose="02020603050405020304" pitchFamily="18" charset="0"/>
              </a:rPr>
              <a:t>Небесные просторы, </a:t>
            </a:r>
          </a:p>
          <a:p>
            <a:pPr marL="0" indent="0">
              <a:buNone/>
            </a:pPr>
            <a:r>
              <a:rPr lang="ru-RU" dirty="0">
                <a:latin typeface="Times New Roman" panose="02020603050405020304" pitchFamily="18" charset="0"/>
                <a:cs typeface="Times New Roman" panose="02020603050405020304" pitchFamily="18" charset="0"/>
              </a:rPr>
              <a:t>Летящую листву,</a:t>
            </a:r>
          </a:p>
          <a:p>
            <a:pPr marL="0" indent="0">
              <a:buNone/>
            </a:pPr>
            <a:r>
              <a:rPr lang="ru-RU" dirty="0">
                <a:latin typeface="Times New Roman" panose="02020603050405020304" pitchFamily="18" charset="0"/>
                <a:cs typeface="Times New Roman" panose="02020603050405020304" pitchFamily="18" charset="0"/>
              </a:rPr>
              <a:t>Далекую звезду,</a:t>
            </a:r>
          </a:p>
          <a:p>
            <a:pPr marL="0" indent="0">
              <a:buNone/>
            </a:pPr>
            <a:r>
              <a:rPr lang="ru-RU" dirty="0">
                <a:latin typeface="Times New Roman" panose="02020603050405020304" pitchFamily="18" charset="0"/>
                <a:cs typeface="Times New Roman" panose="02020603050405020304" pitchFamily="18" charset="0"/>
              </a:rPr>
              <a:t>Весь мир в котором мы живём-</a:t>
            </a:r>
          </a:p>
          <a:p>
            <a:pPr marL="0" indent="0">
              <a:buNone/>
            </a:pPr>
            <a:r>
              <a:rPr lang="ru-RU" dirty="0">
                <a:latin typeface="Times New Roman" panose="02020603050405020304" pitchFamily="18" charset="0"/>
                <a:cs typeface="Times New Roman" panose="02020603050405020304" pitchFamily="18" charset="0"/>
              </a:rPr>
              <a:t>Реальностью зовем.</a:t>
            </a:r>
          </a:p>
          <a:p>
            <a:pPr marL="0" indent="0">
              <a:buNone/>
            </a:pPr>
            <a:endParaRPr lang="ru-RU" dirty="0">
              <a:latin typeface="Times New Roman" panose="02020603050405020304" pitchFamily="18" charset="0"/>
              <a:cs typeface="Times New Roman" panose="02020603050405020304" pitchFamily="18" charset="0"/>
            </a:endParaRPr>
          </a:p>
        </p:txBody>
      </p:sp>
      <p:pic>
        <p:nvPicPr>
          <p:cNvPr id="6" name="Объект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779481"/>
            <a:ext cx="3384376" cy="4298157"/>
          </a:xfrm>
          <a:prstGeom prst="rect">
            <a:avLst/>
          </a:prstGeom>
        </p:spPr>
      </p:pic>
    </p:spTree>
    <p:extLst>
      <p:ext uri="{BB962C8B-B14F-4D97-AF65-F5344CB8AC3E}">
        <p14:creationId xmlns:p14="http://schemas.microsoft.com/office/powerpoint/2010/main" val="145420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66130"/>
          </a:xfrm>
        </p:spPr>
        <p:txBody>
          <a:bodyPr/>
          <a:lstStyle/>
          <a:p>
            <a:endParaRPr lang="ru-RU" dirty="0"/>
          </a:p>
        </p:txBody>
      </p:sp>
      <p:sp>
        <p:nvSpPr>
          <p:cNvPr id="3" name="Объект 2"/>
          <p:cNvSpPr>
            <a:spLocks noGrp="1"/>
          </p:cNvSpPr>
          <p:nvPr>
            <p:ph idx="1"/>
          </p:nvPr>
        </p:nvSpPr>
        <p:spPr>
          <a:xfrm>
            <a:off x="493204" y="4952925"/>
            <a:ext cx="8229600" cy="1905075"/>
          </a:xfrm>
        </p:spPr>
        <p:txBody>
          <a:bodyPr>
            <a:normAutofit fontScale="77500" lnSpcReduction="20000"/>
          </a:bodyPr>
          <a:lstStyle/>
          <a:p>
            <a:r>
              <a:rPr lang="ru-RU" dirty="0"/>
              <a:t>Птицы обучают маршрутам перелетов себе подобных. Маршрут передается из поколения в поколение: старшие летят во главе стаи, младшие следуют за ними и со временем сами обретают способность находить дорогу домой или к местам зимовки.</a:t>
            </a:r>
          </a:p>
        </p:txBody>
      </p:sp>
      <p:pic>
        <p:nvPicPr>
          <p:cNvPr id="3074" name="Picture 2" descr="Фото перелетных птиц с названиями для дете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60648"/>
            <a:ext cx="6840760" cy="4457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39952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4725144"/>
            <a:ext cx="8229600" cy="1977083"/>
          </a:xfrm>
        </p:spPr>
        <p:txBody>
          <a:bodyPr>
            <a:normAutofit fontScale="70000" lnSpcReduction="20000"/>
          </a:bodyPr>
          <a:lstStyle/>
          <a:p>
            <a:r>
              <a:rPr lang="ru-RU" dirty="0"/>
              <a:t>Аисты летают планируя, они любят восходящие воздушные потоки и поэтому не срезают путь, прокладывая маршрут напрямик через море, а стремятся пересечь его в узких местах. Европейские аисты стремятся попасть кратчайшим путем в Африку. Восточноевропейские аисты летят через Босфор, а западноевропейские пересекают море у Гибралтара. </a:t>
            </a:r>
          </a:p>
        </p:txBody>
      </p:sp>
      <p:pic>
        <p:nvPicPr>
          <p:cNvPr id="5122" name="Picture 2" descr="Перелетные птицы. Названия для детей (список)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260648"/>
            <a:ext cx="7159653"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936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a:xfrm>
            <a:off x="1619672" y="1243353"/>
            <a:ext cx="5486400" cy="4114800"/>
          </a:xfrm>
        </p:spPr>
      </p:sp>
      <p:sp>
        <p:nvSpPr>
          <p:cNvPr id="4" name="Текст 3"/>
          <p:cNvSpPr>
            <a:spLocks noGrp="1"/>
          </p:cNvSpPr>
          <p:nvPr>
            <p:ph type="body" sz="half" idx="2"/>
          </p:nvPr>
        </p:nvSpPr>
        <p:spPr>
          <a:xfrm>
            <a:off x="1204451" y="5877272"/>
            <a:ext cx="6715172" cy="804862"/>
          </a:xfrm>
        </p:spPr>
        <p:txBody>
          <a:bodyPr>
            <a:noAutofit/>
          </a:bodyPr>
          <a:lstStyle/>
          <a:p>
            <a:r>
              <a:rPr lang="ru-RU" sz="2000" b="1" dirty="0"/>
              <a:t>1. Птичий клин- построение птиц при дальних перелетах. Такое построение стаи используют дикие гуси, утки, журавли и некоторые другие перелетные птицы.</a:t>
            </a:r>
          </a:p>
        </p:txBody>
      </p:sp>
      <p:pic>
        <p:nvPicPr>
          <p:cNvPr id="41986" name="Picture 2" descr="C:\Users\Ирина\Desktop\клин\1033.jpg"/>
          <p:cNvPicPr>
            <a:picLocks noChangeAspect="1" noChangeArrowheads="1"/>
          </p:cNvPicPr>
          <p:nvPr/>
        </p:nvPicPr>
        <p:blipFill>
          <a:blip r:embed="rId2"/>
          <a:srcRect/>
          <a:stretch>
            <a:fillRect/>
          </a:stretch>
        </p:blipFill>
        <p:spPr bwMode="auto">
          <a:xfrm>
            <a:off x="1214414" y="764704"/>
            <a:ext cx="6643734" cy="5072098"/>
          </a:xfrm>
          <a:prstGeom prst="rect">
            <a:avLst/>
          </a:prstGeom>
          <a:noFill/>
        </p:spPr>
      </p:pic>
      <p:sp>
        <p:nvSpPr>
          <p:cNvPr id="5" name="TextBox 4"/>
          <p:cNvSpPr txBox="1"/>
          <p:nvPr/>
        </p:nvSpPr>
        <p:spPr>
          <a:xfrm>
            <a:off x="1229830" y="230918"/>
            <a:ext cx="8496944" cy="400110"/>
          </a:xfrm>
          <a:prstGeom prst="rect">
            <a:avLst/>
          </a:prstGeom>
          <a:noFill/>
        </p:spPr>
        <p:txBody>
          <a:bodyPr wrap="square" rtlCol="0">
            <a:spAutoFit/>
          </a:bodyPr>
          <a:lstStyle/>
          <a:p>
            <a:r>
              <a:rPr lang="ru-RU" sz="2000" b="1" dirty="0"/>
              <a:t>Интересные факты о птицах</a:t>
            </a:r>
          </a:p>
        </p:txBody>
      </p:sp>
    </p:spTree>
    <p:extLst>
      <p:ext uri="{BB962C8B-B14F-4D97-AF65-F5344CB8AC3E}">
        <p14:creationId xmlns:p14="http://schemas.microsoft.com/office/powerpoint/2010/main" val="687537077"/>
      </p:ext>
    </p:extLst>
  </p:cSld>
  <p:clrMapOvr>
    <a:masterClrMapping/>
  </p:clrMapOvr>
  <p:transition>
    <p:pull di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1071538" y="5367338"/>
            <a:ext cx="6858048" cy="1062058"/>
          </a:xfrm>
        </p:spPr>
        <p:txBody>
          <a:bodyPr>
            <a:normAutofit/>
          </a:bodyPr>
          <a:lstStyle/>
          <a:p>
            <a:r>
              <a:rPr lang="ru-RU" sz="2000" b="1" dirty="0"/>
              <a:t>2. Когда птица машет крыльями, она создает подъемную силу для птиц, которые следуют за ней. Стая может пролетать на 70% дольше,  чем если бы птица летела одна.</a:t>
            </a:r>
          </a:p>
        </p:txBody>
      </p:sp>
      <p:pic>
        <p:nvPicPr>
          <p:cNvPr id="43010" name="Picture 2" descr="C:\Users\Ирина\Desktop\клин\98189694_559207_10151258283693944_222417854_n.jpg"/>
          <p:cNvPicPr>
            <a:picLocks noChangeAspect="1" noChangeArrowheads="1"/>
          </p:cNvPicPr>
          <p:nvPr/>
        </p:nvPicPr>
        <p:blipFill>
          <a:blip r:embed="rId2"/>
          <a:srcRect/>
          <a:stretch>
            <a:fillRect/>
          </a:stretch>
        </p:blipFill>
        <p:spPr bwMode="auto">
          <a:xfrm>
            <a:off x="1071538" y="571480"/>
            <a:ext cx="6858047" cy="4857784"/>
          </a:xfrm>
          <a:prstGeom prst="rect">
            <a:avLst/>
          </a:prstGeom>
          <a:noFill/>
        </p:spPr>
      </p:pic>
    </p:spTree>
    <p:extLst>
      <p:ext uri="{BB962C8B-B14F-4D97-AF65-F5344CB8AC3E}">
        <p14:creationId xmlns:p14="http://schemas.microsoft.com/office/powerpoint/2010/main" val="163647547"/>
      </p:ext>
    </p:extLst>
  </p:cSld>
  <p:clrMapOvr>
    <a:masterClrMapping/>
  </p:clrMapOvr>
  <p:transition>
    <p:wipe di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1142976" y="5643578"/>
            <a:ext cx="6929486" cy="714380"/>
          </a:xfrm>
        </p:spPr>
        <p:txBody>
          <a:bodyPr>
            <a:normAutofit fontScale="25000" lnSpcReduction="20000"/>
          </a:bodyPr>
          <a:lstStyle/>
          <a:p>
            <a:r>
              <a:rPr lang="ru-RU" sz="8000" b="1" dirty="0"/>
              <a:t>3.Когда птица выпадает из клина, она чувствует сопротивление воздуха и быстро возвращается в стаю.</a:t>
            </a:r>
          </a:p>
          <a:p>
            <a:endParaRPr lang="ru-RU" dirty="0"/>
          </a:p>
        </p:txBody>
      </p:sp>
      <p:pic>
        <p:nvPicPr>
          <p:cNvPr id="44034" name="Picture 2" descr="C:\Users\Ирина\Desktop\клин\5x8x910rk9s2.jpg"/>
          <p:cNvPicPr>
            <a:picLocks noChangeAspect="1" noChangeArrowheads="1"/>
          </p:cNvPicPr>
          <p:nvPr/>
        </p:nvPicPr>
        <p:blipFill>
          <a:blip r:embed="rId2"/>
          <a:srcRect/>
          <a:stretch>
            <a:fillRect/>
          </a:stretch>
        </p:blipFill>
        <p:spPr bwMode="auto">
          <a:xfrm>
            <a:off x="1071538" y="500042"/>
            <a:ext cx="6929486" cy="4929222"/>
          </a:xfrm>
          <a:prstGeom prst="rect">
            <a:avLst/>
          </a:prstGeom>
          <a:noFill/>
        </p:spPr>
      </p:pic>
    </p:spTree>
    <p:extLst>
      <p:ext uri="{BB962C8B-B14F-4D97-AF65-F5344CB8AC3E}">
        <p14:creationId xmlns:p14="http://schemas.microsoft.com/office/powerpoint/2010/main" val="481203929"/>
      </p:ext>
    </p:extLst>
  </p:cSld>
  <p:clrMapOvr>
    <a:masterClrMapping/>
  </p:clrMapOvr>
  <p:transition>
    <p:wipe di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928662" y="5643578"/>
            <a:ext cx="7286676" cy="857256"/>
          </a:xfrm>
        </p:spPr>
        <p:txBody>
          <a:bodyPr>
            <a:noAutofit/>
          </a:bodyPr>
          <a:lstStyle/>
          <a:p>
            <a:r>
              <a:rPr lang="ru-RU" sz="2000" b="1" dirty="0"/>
              <a:t>4.Когда вожак стаи (лидер) устает, он отступает и летит в конец клина, а другая птица занимает его место.</a:t>
            </a:r>
          </a:p>
          <a:p>
            <a:r>
              <a:rPr lang="ru-RU" sz="2000" b="1" dirty="0"/>
              <a:t> </a:t>
            </a:r>
          </a:p>
        </p:txBody>
      </p:sp>
      <p:pic>
        <p:nvPicPr>
          <p:cNvPr id="45059" name="Picture 3" descr="C:\Users\Ирина\Desktop\клин\ender_kuslar__26_.jpg"/>
          <p:cNvPicPr>
            <a:picLocks noChangeAspect="1" noChangeArrowheads="1"/>
          </p:cNvPicPr>
          <p:nvPr/>
        </p:nvPicPr>
        <p:blipFill>
          <a:blip r:embed="rId2"/>
          <a:srcRect/>
          <a:stretch>
            <a:fillRect/>
          </a:stretch>
        </p:blipFill>
        <p:spPr bwMode="auto">
          <a:xfrm>
            <a:off x="928662" y="571480"/>
            <a:ext cx="7286676" cy="4786346"/>
          </a:xfrm>
          <a:prstGeom prst="rect">
            <a:avLst/>
          </a:prstGeom>
          <a:noFill/>
        </p:spPr>
      </p:pic>
    </p:spTree>
    <p:extLst>
      <p:ext uri="{BB962C8B-B14F-4D97-AF65-F5344CB8AC3E}">
        <p14:creationId xmlns:p14="http://schemas.microsoft.com/office/powerpoint/2010/main" val="2549448150"/>
      </p:ext>
    </p:extLst>
  </p:cSld>
  <p:clrMapOvr>
    <a:masterClrMapping/>
  </p:clrMapOvr>
  <p:transition>
    <p:wipe di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1000100" y="5357826"/>
            <a:ext cx="7143800" cy="814374"/>
          </a:xfrm>
        </p:spPr>
        <p:txBody>
          <a:bodyPr>
            <a:noAutofit/>
          </a:bodyPr>
          <a:lstStyle/>
          <a:p>
            <a:r>
              <a:rPr lang="ru-RU" sz="2000" b="1" dirty="0"/>
              <a:t>5. Если одна птица по какой то причине не может продолжить путь, то две другие покидают клин вместе с ней чтобы помочь и защитить ее.  А потом догоняют своих,  или прибиваются к другому клину.</a:t>
            </a:r>
          </a:p>
        </p:txBody>
      </p:sp>
      <p:pic>
        <p:nvPicPr>
          <p:cNvPr id="47106" name="Picture 2" descr="C:\Users\Ирина\Desktop\устала\091b05b547ff8ea534e6a7bad46e7118.jpg"/>
          <p:cNvPicPr>
            <a:picLocks noChangeAspect="1" noChangeArrowheads="1"/>
          </p:cNvPicPr>
          <p:nvPr/>
        </p:nvPicPr>
        <p:blipFill>
          <a:blip r:embed="rId2"/>
          <a:srcRect/>
          <a:stretch>
            <a:fillRect/>
          </a:stretch>
        </p:blipFill>
        <p:spPr bwMode="auto">
          <a:xfrm>
            <a:off x="1000100" y="500042"/>
            <a:ext cx="7143800" cy="4857784"/>
          </a:xfrm>
          <a:prstGeom prst="rect">
            <a:avLst/>
          </a:prstGeom>
          <a:noFill/>
        </p:spPr>
      </p:pic>
    </p:spTree>
    <p:extLst>
      <p:ext uri="{BB962C8B-B14F-4D97-AF65-F5344CB8AC3E}">
        <p14:creationId xmlns:p14="http://schemas.microsoft.com/office/powerpoint/2010/main" val="4231370076"/>
      </p:ext>
    </p:extLst>
  </p:cSld>
  <p:clrMapOvr>
    <a:masterClrMapping/>
  </p:clrMapOvr>
  <p:transition>
    <p:wipe di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1071538" y="5500702"/>
            <a:ext cx="7143800" cy="671498"/>
          </a:xfrm>
        </p:spPr>
        <p:txBody>
          <a:bodyPr>
            <a:normAutofit lnSpcReduction="10000"/>
          </a:bodyPr>
          <a:lstStyle/>
          <a:p>
            <a:r>
              <a:rPr lang="ru-RU" sz="2000" b="1" dirty="0"/>
              <a:t>6. Птицы, летящие клином, кричат,  чтобы приободрить тех, кто летит впереди.</a:t>
            </a:r>
            <a:r>
              <a:rPr lang="ru-RU" dirty="0"/>
              <a:t>	</a:t>
            </a:r>
          </a:p>
        </p:txBody>
      </p:sp>
      <p:pic>
        <p:nvPicPr>
          <p:cNvPr id="48130" name="Picture 2" descr="C:\Users\Ирина\Desktop\гуси, утки.журавли\1258508_5l.jpg"/>
          <p:cNvPicPr>
            <a:picLocks noChangeAspect="1" noChangeArrowheads="1"/>
          </p:cNvPicPr>
          <p:nvPr/>
        </p:nvPicPr>
        <p:blipFill>
          <a:blip r:embed="rId2"/>
          <a:srcRect/>
          <a:stretch>
            <a:fillRect/>
          </a:stretch>
        </p:blipFill>
        <p:spPr bwMode="auto">
          <a:xfrm>
            <a:off x="1000100" y="257175"/>
            <a:ext cx="7215238" cy="5100651"/>
          </a:xfrm>
          <a:prstGeom prst="rect">
            <a:avLst/>
          </a:prstGeom>
          <a:noFill/>
        </p:spPr>
      </p:pic>
    </p:spTree>
    <p:extLst>
      <p:ext uri="{BB962C8B-B14F-4D97-AF65-F5344CB8AC3E}">
        <p14:creationId xmlns:p14="http://schemas.microsoft.com/office/powerpoint/2010/main" val="2948600920"/>
      </p:ext>
    </p:extLst>
  </p:cSld>
  <p:clrMapOvr>
    <a:masterClrMapping/>
  </p:clrMapOvr>
  <p:transition>
    <p:wipe di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Рисунок 2"/>
          <p:cNvSpPr>
            <a:spLocks noGrp="1"/>
          </p:cNvSpPr>
          <p:nvPr>
            <p:ph type="pic" idx="1"/>
          </p:nvPr>
        </p:nvSpPr>
        <p:spPr/>
      </p:sp>
      <p:sp>
        <p:nvSpPr>
          <p:cNvPr id="4" name="Текст 3"/>
          <p:cNvSpPr>
            <a:spLocks noGrp="1"/>
          </p:cNvSpPr>
          <p:nvPr>
            <p:ph type="body" sz="half" idx="2"/>
          </p:nvPr>
        </p:nvSpPr>
        <p:spPr>
          <a:xfrm>
            <a:off x="785786" y="5786454"/>
            <a:ext cx="7286676" cy="571504"/>
          </a:xfrm>
        </p:spPr>
        <p:txBody>
          <a:bodyPr>
            <a:normAutofit fontScale="85000" lnSpcReduction="20000"/>
          </a:bodyPr>
          <a:lstStyle/>
          <a:p>
            <a:r>
              <a:rPr lang="ru-RU" sz="2000" b="1" dirty="0"/>
              <a:t>     Познакомившись с удивительными фактами из жизни птиц,        </a:t>
            </a:r>
          </a:p>
          <a:p>
            <a:r>
              <a:rPr lang="ru-RU" sz="2000" b="1"/>
              <a:t>      чему </a:t>
            </a:r>
            <a:r>
              <a:rPr lang="ru-RU" sz="2000" b="1" dirty="0"/>
              <a:t>можем научиться у птиц?</a:t>
            </a:r>
          </a:p>
        </p:txBody>
      </p:sp>
      <p:pic>
        <p:nvPicPr>
          <p:cNvPr id="46082" name="Picture 2" descr="C:\Users\Ирина\Desktop\устала\стерхи.jpg"/>
          <p:cNvPicPr>
            <a:picLocks noChangeAspect="1" noChangeArrowheads="1"/>
          </p:cNvPicPr>
          <p:nvPr/>
        </p:nvPicPr>
        <p:blipFill>
          <a:blip r:embed="rId2"/>
          <a:srcRect/>
          <a:stretch>
            <a:fillRect/>
          </a:stretch>
        </p:blipFill>
        <p:spPr bwMode="auto">
          <a:xfrm>
            <a:off x="785786" y="500042"/>
            <a:ext cx="7286676" cy="5143536"/>
          </a:xfrm>
          <a:prstGeom prst="rect">
            <a:avLst/>
          </a:prstGeom>
          <a:noFill/>
        </p:spPr>
      </p:pic>
    </p:spTree>
    <p:extLst>
      <p:ext uri="{BB962C8B-B14F-4D97-AF65-F5344CB8AC3E}">
        <p14:creationId xmlns:p14="http://schemas.microsoft.com/office/powerpoint/2010/main" val="3587999202"/>
      </p:ext>
    </p:extLst>
  </p:cSld>
  <p:clrMapOvr>
    <a:masterClrMapping/>
  </p:clrMapOvr>
  <p:transition>
    <p:wedg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ru-RU" dirty="0"/>
              <a:t>Клин серых журавлей</a:t>
            </a:r>
          </a:p>
        </p:txBody>
      </p:sp>
      <p:pic>
        <p:nvPicPr>
          <p:cNvPr id="2050" name="Picture 2" descr="https://upload.wikimedia.org/wikipedia/commons/thumb/2/25/Grus_grus_flocks.jpg/350px-Grus_grus_flocks.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3" y="980728"/>
            <a:ext cx="4991357" cy="566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564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61454" y="260648"/>
            <a:ext cx="6059016" cy="634082"/>
          </a:xfrm>
        </p:spPr>
        <p:txBody>
          <a:bodyPr>
            <a:noAutofit/>
          </a:bodyPr>
          <a:lstStyle/>
          <a:p>
            <a:r>
              <a:rPr lang="ru-RU" sz="3600" dirty="0">
                <a:latin typeface="Times New Roman" panose="02020603050405020304" pitchFamily="18" charset="0"/>
                <a:cs typeface="Times New Roman" panose="02020603050405020304" pitchFamily="18" charset="0"/>
              </a:rPr>
              <a:t>Евгений </a:t>
            </a:r>
            <a:r>
              <a:rPr lang="vi-VN" sz="3600" dirty="0"/>
              <a:t>Иванович </a:t>
            </a:r>
            <a:r>
              <a:rPr lang="ru-RU" sz="3600" dirty="0" err="1">
                <a:latin typeface="Times New Roman" panose="02020603050405020304" pitchFamily="18" charset="0"/>
                <a:cs typeface="Times New Roman" panose="02020603050405020304" pitchFamily="18" charset="0"/>
              </a:rPr>
              <a:t>Чарушин</a:t>
            </a:r>
            <a:r>
              <a:rPr lang="ru-RU" sz="3600" dirty="0">
                <a:latin typeface="Times New Roman" panose="02020603050405020304" pitchFamily="18" charset="0"/>
                <a:cs typeface="Times New Roman" panose="02020603050405020304" pitchFamily="18" charset="0"/>
              </a:rPr>
              <a:t> – художник -анималист</a:t>
            </a:r>
          </a:p>
        </p:txBody>
      </p:sp>
      <p:sp>
        <p:nvSpPr>
          <p:cNvPr id="4" name="Прямоугольник 3"/>
          <p:cNvSpPr/>
          <p:nvPr/>
        </p:nvSpPr>
        <p:spPr>
          <a:xfrm>
            <a:off x="2931708" y="1268760"/>
            <a:ext cx="3145025" cy="1323439"/>
          </a:xfrm>
          <a:prstGeom prst="rect">
            <a:avLst/>
          </a:prstGeom>
        </p:spPr>
        <p:txBody>
          <a:bodyPr wrap="square">
            <a:spAutoFit/>
          </a:bodyPr>
          <a:lstStyle/>
          <a:p>
            <a:r>
              <a:rPr lang="ru-RU" dirty="0"/>
              <a:t>  </a:t>
            </a:r>
            <a:r>
              <a:rPr lang="ru-RU" sz="2000" dirty="0">
                <a:latin typeface="Times New Roman" panose="02020603050405020304" pitchFamily="18" charset="0"/>
                <a:cs typeface="Times New Roman" panose="02020603050405020304" pitchFamily="18" charset="0"/>
              </a:rPr>
              <a:t>Евгений </a:t>
            </a:r>
            <a:r>
              <a:rPr lang="ru-RU" sz="2000" dirty="0" err="1">
                <a:latin typeface="Times New Roman" panose="02020603050405020304" pitchFamily="18" charset="0"/>
                <a:cs typeface="Times New Roman" panose="02020603050405020304" pitchFamily="18" charset="0"/>
              </a:rPr>
              <a:t>Чарушин</a:t>
            </a:r>
            <a:r>
              <a:rPr lang="ru-RU" sz="2000" dirty="0">
                <a:latin typeface="Times New Roman" panose="02020603050405020304" pitchFamily="18" charset="0"/>
                <a:cs typeface="Times New Roman" panose="02020603050405020304" pitchFamily="18" charset="0"/>
              </a:rPr>
              <a:t>, советский график, скульптор и писатель, художник.</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1135" y="1419177"/>
            <a:ext cx="2729335"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5087" y="2711696"/>
            <a:ext cx="3361049" cy="4183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Прямоугольник 2"/>
          <p:cNvSpPr/>
          <p:nvPr/>
        </p:nvSpPr>
        <p:spPr>
          <a:xfrm>
            <a:off x="715238" y="3256002"/>
            <a:ext cx="1646605" cy="400110"/>
          </a:xfrm>
          <a:prstGeom prst="rect">
            <a:avLst/>
          </a:prstGeom>
        </p:spPr>
        <p:txBody>
          <a:bodyPr wrap="none">
            <a:spAutoFit/>
          </a:bodyPr>
          <a:lstStyle/>
          <a:p>
            <a:r>
              <a:rPr lang="ru-RU" dirty="0"/>
              <a:t> </a:t>
            </a:r>
            <a:r>
              <a:rPr lang="ru-RU" sz="2000" dirty="0">
                <a:latin typeface="Times New Roman" panose="02020603050405020304" pitchFamily="18" charset="0"/>
                <a:cs typeface="Times New Roman" panose="02020603050405020304" pitchFamily="18" charset="0"/>
              </a:rPr>
              <a:t>(1901 -1965) </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153" y="415385"/>
            <a:ext cx="2304256" cy="26959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127348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3 Осенние зарисовки - Природа - Картинки"/>
          <p:cNvPicPr>
            <a:picLocks noChangeAspect="1" noChangeArrowheads="1"/>
          </p:cNvPicPr>
          <p:nvPr/>
        </p:nvPicPr>
        <p:blipFill>
          <a:blip r:embed="rId2"/>
          <a:srcRect/>
          <a:stretch>
            <a:fillRect/>
          </a:stretch>
        </p:blipFill>
        <p:spPr bwMode="auto">
          <a:xfrm>
            <a:off x="521535" y="1048863"/>
            <a:ext cx="7901235" cy="5654592"/>
          </a:xfrm>
          <a:prstGeom prst="rect">
            <a:avLst/>
          </a:prstGeom>
          <a:noFill/>
        </p:spPr>
      </p:pic>
      <p:sp>
        <p:nvSpPr>
          <p:cNvPr id="3" name="TextBox 2"/>
          <p:cNvSpPr txBox="1"/>
          <p:nvPr/>
        </p:nvSpPr>
        <p:spPr>
          <a:xfrm>
            <a:off x="283975" y="125533"/>
            <a:ext cx="8077404" cy="923330"/>
          </a:xfrm>
          <a:prstGeom prst="rect">
            <a:avLst/>
          </a:prstGeom>
          <a:noFill/>
        </p:spPr>
        <p:txBody>
          <a:bodyPr wrap="none" rtlCol="0">
            <a:spAutoFit/>
          </a:bodyPr>
          <a:lstStyle/>
          <a:p>
            <a:r>
              <a:rPr lang="ru-RU" dirty="0"/>
              <a:t>Если внимательно посмотреть на фото, то мы увидим, что расположение  птиц, </a:t>
            </a:r>
          </a:p>
          <a:p>
            <a:r>
              <a:rPr lang="ru-RU" dirty="0"/>
              <a:t>расстояние между ними, создают особый строй, который называется ритм. </a:t>
            </a:r>
          </a:p>
          <a:p>
            <a:r>
              <a:rPr lang="ru-RU" dirty="0"/>
              <a:t>И вот такой неровный ритм    пятен  передает движение. </a:t>
            </a:r>
          </a:p>
        </p:txBody>
      </p:sp>
    </p:spTree>
    <p:extLst>
      <p:ext uri="{BB962C8B-B14F-4D97-AF65-F5344CB8AC3E}">
        <p14:creationId xmlns:p14="http://schemas.microsoft.com/office/powerpoint/2010/main" val="89533542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АЛЛА ЕВТОДЬЕВА - ЗИМНИЕ ЗАБАВЫ СКАЧАТЬ MP3"/>
          <p:cNvPicPr>
            <a:picLocks noChangeAspect="1" noChangeArrowheads="1"/>
          </p:cNvPicPr>
          <p:nvPr/>
        </p:nvPicPr>
        <p:blipFill>
          <a:blip r:embed="rId2"/>
          <a:srcRect/>
          <a:stretch>
            <a:fillRect/>
          </a:stretch>
        </p:blipFill>
        <p:spPr bwMode="auto">
          <a:xfrm>
            <a:off x="4788024" y="3068960"/>
            <a:ext cx="4286263" cy="3214698"/>
          </a:xfrm>
          <a:prstGeom prst="rect">
            <a:avLst/>
          </a:prstGeom>
          <a:noFill/>
        </p:spPr>
      </p:pic>
      <p:pic>
        <p:nvPicPr>
          <p:cNvPr id="3" name="Picture 2" descr="https://ru4.anyfad.com/items/t1@80d15dbc-016b-417b-aeaa-a3a12b7a7748/Kalendar-prirody-Pticy-Os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88640"/>
            <a:ext cx="4914831" cy="30963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519" y="3534386"/>
            <a:ext cx="3709123" cy="1754326"/>
          </a:xfrm>
          <a:prstGeom prst="rect">
            <a:avLst/>
          </a:prstGeom>
          <a:noFill/>
        </p:spPr>
        <p:txBody>
          <a:bodyPr wrap="square" rtlCol="0">
            <a:spAutoFit/>
          </a:bodyPr>
          <a:lstStyle/>
          <a:p>
            <a:r>
              <a:rPr lang="ru-RU" dirty="0"/>
              <a:t>Посмотрите, как по-разному выстраиваются птицы в полете. Рассмотрите иллюстрации. Найдите на следующих слайдах, где птицы летят шеренгой, где клином, где беспорядочно. </a:t>
            </a:r>
          </a:p>
        </p:txBody>
      </p:sp>
      <p:sp>
        <p:nvSpPr>
          <p:cNvPr id="4" name="TextBox 3"/>
          <p:cNvSpPr txBox="1"/>
          <p:nvPr/>
        </p:nvSpPr>
        <p:spPr>
          <a:xfrm>
            <a:off x="247665" y="5329483"/>
            <a:ext cx="4393910" cy="1200329"/>
          </a:xfrm>
          <a:prstGeom prst="rect">
            <a:avLst/>
          </a:prstGeom>
          <a:noFill/>
        </p:spPr>
        <p:txBody>
          <a:bodyPr wrap="square" rtlCol="0">
            <a:spAutoFit/>
          </a:bodyPr>
          <a:lstStyle/>
          <a:p>
            <a:r>
              <a:rPr lang="ru-RU" dirty="0"/>
              <a:t>Отметьте, какой в каждом случае будет ритм – ровный, строгий или беспорядочный (то есть, одинаковое ли расстояние между птицами).</a:t>
            </a:r>
          </a:p>
        </p:txBody>
      </p:sp>
      <p:sp>
        <p:nvSpPr>
          <p:cNvPr id="5" name="Прямоугольник 4"/>
          <p:cNvSpPr/>
          <p:nvPr/>
        </p:nvSpPr>
        <p:spPr>
          <a:xfrm>
            <a:off x="5207965" y="9532"/>
            <a:ext cx="3866322" cy="3139321"/>
          </a:xfrm>
          <a:prstGeom prst="rect">
            <a:avLst/>
          </a:prstGeom>
        </p:spPr>
        <p:txBody>
          <a:bodyPr wrap="square">
            <a:spAutoFit/>
          </a:bodyPr>
          <a:lstStyle/>
          <a:p>
            <a:r>
              <a:rPr lang="ru-RU" dirty="0"/>
              <a:t>Когда перед вами много похожих или одинаковых объектов, они, соответственно. Находятся на каком-то расстоянии друг от друга. И для таких ситуаций существует понятие – ритм. Если расстояние одинаковое (как забор – одинаковые объекты через одинаковое расстояние, - это ровный ритм. Если объекты разные или расстояния разные между ними, ритм уже другой.) </a:t>
            </a:r>
          </a:p>
        </p:txBody>
      </p:sp>
    </p:spTree>
    <p:extLst>
      <p:ext uri="{BB962C8B-B14F-4D97-AF65-F5344CB8AC3E}">
        <p14:creationId xmlns:p14="http://schemas.microsoft.com/office/powerpoint/2010/main" val="30898926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Rot="1" noChangeArrowheads="1"/>
          </p:cNvSpPr>
          <p:nvPr>
            <p:ph type="body" idx="4294967295"/>
          </p:nvPr>
        </p:nvSpPr>
        <p:spPr>
          <a:xfrm>
            <a:off x="107504" y="239488"/>
            <a:ext cx="8754297" cy="5565775"/>
          </a:xfrm>
        </p:spPr>
        <p:txBody>
          <a:bodyPr>
            <a:normAutofit/>
          </a:bodyPr>
          <a:lstStyle/>
          <a:p>
            <a:pPr>
              <a:lnSpc>
                <a:spcPct val="90000"/>
              </a:lnSpc>
            </a:pPr>
            <a:r>
              <a:rPr lang="ru-RU" sz="2200" dirty="0"/>
              <a:t>Ритм - это чередование каких-либо элементов в определенной последовательности.</a:t>
            </a:r>
          </a:p>
          <a:p>
            <a:pPr>
              <a:lnSpc>
                <a:spcPct val="90000"/>
              </a:lnSpc>
            </a:pPr>
            <a:r>
              <a:rPr lang="ru-RU" sz="2200" dirty="0"/>
              <a:t>Ритм - универсальное природное свойство. Он присутствует во многих явлениях действительности. Вспомните примеры из мира живой природы, которые так или иначе связаны с ритмом (деревья вдоль дороги посажены через определенные расстояния – это ровный ритм. Деревья в лесу растут на разном расстоянии друг от друга – это неровный ритм. В природе ритмам  подчинены космические явления, вращение планет, смена дня и ночи, цикличность времен года, рост растений и минералов и др.). Ритм всегда подразумевает движение.</a:t>
            </a:r>
          </a:p>
          <a:p>
            <a:pPr>
              <a:lnSpc>
                <a:spcPct val="90000"/>
              </a:lnSpc>
            </a:pPr>
            <a:r>
              <a:rPr lang="ru-RU" sz="2200" dirty="0"/>
              <a:t>В произведениях изобразительного искусства, как и в музыке, можно различать активный, порывистый, дробный ритм или плавный, спокойный, замедленный.</a:t>
            </a:r>
          </a:p>
        </p:txBody>
      </p:sp>
      <p:pic>
        <p:nvPicPr>
          <p:cNvPr id="3074" name="Picture 2" descr="https://cdn.photosight.ru/img/a/54c/5649662_x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960461"/>
            <a:ext cx="2636874" cy="163689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1.bp.blogspot.com/-2CRprhEEAqQ/Vsjkx33ZXDI/AAAAAAAAAVM/bxbgvpw2pJA/s1600/pal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7864" y="4869159"/>
            <a:ext cx="2816847" cy="187220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c.pxhere.com/photos/32/f3/photo-74208.jpg!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1004" y="4886799"/>
            <a:ext cx="2560797" cy="1710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320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У рыб различают стаи ходовые и стаи кругового обзора. . Регуляция положения отдельной особей внутри хо Biochemi.ru"/>
          <p:cNvPicPr>
            <a:picLocks noChangeAspect="1" noChangeArrowheads="1"/>
          </p:cNvPicPr>
          <p:nvPr/>
        </p:nvPicPr>
        <p:blipFill>
          <a:blip r:embed="rId2"/>
          <a:srcRect/>
          <a:stretch>
            <a:fillRect/>
          </a:stretch>
        </p:blipFill>
        <p:spPr bwMode="auto">
          <a:xfrm>
            <a:off x="467544" y="836712"/>
            <a:ext cx="8149402" cy="5786478"/>
          </a:xfrm>
          <a:prstGeom prst="rect">
            <a:avLst/>
          </a:prstGeom>
          <a:noFill/>
        </p:spPr>
      </p:pic>
      <p:sp>
        <p:nvSpPr>
          <p:cNvPr id="3" name="TextBox 2"/>
          <p:cNvSpPr txBox="1"/>
          <p:nvPr/>
        </p:nvSpPr>
        <p:spPr>
          <a:xfrm>
            <a:off x="2000232" y="142852"/>
            <a:ext cx="5983369" cy="923330"/>
          </a:xfrm>
          <a:prstGeom prst="rect">
            <a:avLst/>
          </a:prstGeom>
          <a:noFill/>
        </p:spPr>
        <p:txBody>
          <a:bodyPr wrap="none" rtlCol="0">
            <a:spAutoFit/>
          </a:bodyPr>
          <a:lstStyle/>
          <a:p>
            <a:r>
              <a:rPr lang="ru-RU" b="1" dirty="0"/>
              <a:t>Ритм, как и движение, может быть разным по характеру: </a:t>
            </a:r>
          </a:p>
          <a:p>
            <a:r>
              <a:rPr lang="ru-RU" b="1" dirty="0"/>
              <a:t>спокойным, быстрым, беспорядочным.</a:t>
            </a:r>
          </a:p>
          <a:p>
            <a:endParaRPr lang="ru-RU" b="1" dirty="0"/>
          </a:p>
        </p:txBody>
      </p:sp>
    </p:spTree>
    <p:extLst>
      <p:ext uri="{BB962C8B-B14F-4D97-AF65-F5344CB8AC3E}">
        <p14:creationId xmlns:p14="http://schemas.microsoft.com/office/powerpoint/2010/main" val="14054046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Подвальные кaкие птицы прилетaют в зимнее время в россию"/>
          <p:cNvPicPr>
            <a:picLocks noChangeAspect="1" noChangeArrowheads="1"/>
          </p:cNvPicPr>
          <p:nvPr/>
        </p:nvPicPr>
        <p:blipFill>
          <a:blip r:embed="rId2"/>
          <a:srcRect/>
          <a:stretch>
            <a:fillRect/>
          </a:stretch>
        </p:blipFill>
        <p:spPr bwMode="auto">
          <a:xfrm>
            <a:off x="1071538" y="1000108"/>
            <a:ext cx="6715172" cy="5357850"/>
          </a:xfrm>
          <a:prstGeom prst="rect">
            <a:avLst/>
          </a:prstGeom>
          <a:noFill/>
        </p:spPr>
      </p:pic>
      <p:sp>
        <p:nvSpPr>
          <p:cNvPr id="3" name="TextBox 2"/>
          <p:cNvSpPr txBox="1"/>
          <p:nvPr/>
        </p:nvSpPr>
        <p:spPr>
          <a:xfrm>
            <a:off x="2500298" y="357166"/>
            <a:ext cx="4404347" cy="369332"/>
          </a:xfrm>
          <a:prstGeom prst="rect">
            <a:avLst/>
          </a:prstGeom>
          <a:noFill/>
        </p:spPr>
        <p:txBody>
          <a:bodyPr wrap="none" rtlCol="0">
            <a:spAutoFit/>
          </a:bodyPr>
          <a:lstStyle/>
          <a:p>
            <a:r>
              <a:rPr lang="ru-RU" dirty="0"/>
              <a:t>Птицы  в   беспорядке слетаются   на корм.</a:t>
            </a:r>
          </a:p>
        </p:txBody>
      </p:sp>
    </p:spTree>
    <p:extLst>
      <p:ext uri="{BB962C8B-B14F-4D97-AF65-F5344CB8AC3E}">
        <p14:creationId xmlns:p14="http://schemas.microsoft.com/office/powerpoint/2010/main" val="27226278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Пост"/>
          <p:cNvPicPr>
            <a:picLocks noChangeAspect="1" noChangeArrowheads="1"/>
          </p:cNvPicPr>
          <p:nvPr/>
        </p:nvPicPr>
        <p:blipFill>
          <a:blip r:embed="rId2"/>
          <a:srcRect/>
          <a:stretch>
            <a:fillRect/>
          </a:stretch>
        </p:blipFill>
        <p:spPr bwMode="auto">
          <a:xfrm>
            <a:off x="3347864" y="2780928"/>
            <a:ext cx="5679226" cy="3964101"/>
          </a:xfrm>
          <a:prstGeom prst="rect">
            <a:avLst/>
          </a:prstGeom>
          <a:noFill/>
        </p:spPr>
      </p:pic>
      <p:pic>
        <p:nvPicPr>
          <p:cNvPr id="7170" name="Picture 2" descr="http://pilna-tribuna.ru/media/cache/3e/7d/65/a6/97/bf/3e7d65a697bf51a8b33077de0437e7e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59804"/>
            <a:ext cx="4877941" cy="32486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64088" y="517134"/>
            <a:ext cx="3540251" cy="646331"/>
          </a:xfrm>
          <a:prstGeom prst="rect">
            <a:avLst/>
          </a:prstGeom>
          <a:noFill/>
        </p:spPr>
        <p:txBody>
          <a:bodyPr wrap="square" rtlCol="0">
            <a:spAutoFit/>
          </a:bodyPr>
          <a:lstStyle/>
          <a:p>
            <a:r>
              <a:rPr lang="ru-RU" dirty="0"/>
              <a:t>Птицы  в   беспорядке слетаются   на корм.</a:t>
            </a:r>
          </a:p>
        </p:txBody>
      </p:sp>
    </p:spTree>
    <p:extLst>
      <p:ext uri="{BB962C8B-B14F-4D97-AF65-F5344CB8AC3E}">
        <p14:creationId xmlns:p14="http://schemas.microsoft.com/office/powerpoint/2010/main" val="23358026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Фото Парень с девушкой смотрят как разлетаются чайки"/>
          <p:cNvPicPr>
            <a:picLocks noChangeAspect="1" noChangeArrowheads="1"/>
          </p:cNvPicPr>
          <p:nvPr/>
        </p:nvPicPr>
        <p:blipFill>
          <a:blip r:embed="rId2"/>
          <a:srcRect/>
          <a:stretch>
            <a:fillRect/>
          </a:stretch>
        </p:blipFill>
        <p:spPr bwMode="auto">
          <a:xfrm>
            <a:off x="785786" y="1142984"/>
            <a:ext cx="7651962" cy="5177032"/>
          </a:xfrm>
          <a:prstGeom prst="rect">
            <a:avLst/>
          </a:prstGeom>
          <a:noFill/>
        </p:spPr>
      </p:pic>
      <p:sp>
        <p:nvSpPr>
          <p:cNvPr id="3" name="TextBox 2"/>
          <p:cNvSpPr txBox="1"/>
          <p:nvPr/>
        </p:nvSpPr>
        <p:spPr>
          <a:xfrm>
            <a:off x="1738865" y="427717"/>
            <a:ext cx="5745804" cy="646331"/>
          </a:xfrm>
          <a:prstGeom prst="rect">
            <a:avLst/>
          </a:prstGeom>
          <a:noFill/>
        </p:spPr>
        <p:txBody>
          <a:bodyPr wrap="none" rtlCol="0">
            <a:spAutoFit/>
          </a:bodyPr>
          <a:lstStyle/>
          <a:p>
            <a:r>
              <a:rPr lang="ru-RU" sz="3600" dirty="0"/>
              <a:t>Птицы в страхе разлетаются</a:t>
            </a:r>
            <a:r>
              <a:rPr lang="ru-RU" dirty="0"/>
              <a:t>.</a:t>
            </a:r>
          </a:p>
        </p:txBody>
      </p:sp>
    </p:spTree>
    <p:extLst>
      <p:ext uri="{BB962C8B-B14F-4D97-AF65-F5344CB8AC3E}">
        <p14:creationId xmlns:p14="http://schemas.microsoft.com/office/powerpoint/2010/main" val="5444047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dn01.ru/files/users/images/d9/f7/d9f788bdb519f4e0872df30bbe6c22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28" y="1412776"/>
            <a:ext cx="8667630" cy="468052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70535" y="113257"/>
            <a:ext cx="8229600" cy="850106"/>
          </a:xfrm>
        </p:spPr>
        <p:txBody>
          <a:bodyPr/>
          <a:lstStyle/>
          <a:p>
            <a:r>
              <a:rPr lang="ru-RU" dirty="0"/>
              <a:t>Гуси и утки летят шеренгой</a:t>
            </a:r>
          </a:p>
        </p:txBody>
      </p:sp>
    </p:spTree>
    <p:extLst>
      <p:ext uri="{BB962C8B-B14F-4D97-AF65-F5344CB8AC3E}">
        <p14:creationId xmlns:p14="http://schemas.microsoft.com/office/powerpoint/2010/main" val="28505119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Как перелетные птицы Азии попадают в Европу Блог о непознанном"/>
          <p:cNvPicPr>
            <a:picLocks noChangeAspect="1" noChangeArrowheads="1"/>
          </p:cNvPicPr>
          <p:nvPr/>
        </p:nvPicPr>
        <p:blipFill>
          <a:blip r:embed="rId2"/>
          <a:srcRect/>
          <a:stretch>
            <a:fillRect/>
          </a:stretch>
        </p:blipFill>
        <p:spPr bwMode="auto">
          <a:xfrm>
            <a:off x="1259632" y="908720"/>
            <a:ext cx="6594526" cy="5387869"/>
          </a:xfrm>
          <a:prstGeom prst="rect">
            <a:avLst/>
          </a:prstGeom>
          <a:noFill/>
        </p:spPr>
      </p:pic>
    </p:spTree>
    <p:extLst>
      <p:ext uri="{BB962C8B-B14F-4D97-AF65-F5344CB8AC3E}">
        <p14:creationId xmlns:p14="http://schemas.microsoft.com/office/powerpoint/2010/main" val="32272216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Перелеты птиц - BirdsGuide"/>
          <p:cNvPicPr>
            <a:picLocks noChangeAspect="1" noChangeArrowheads="1"/>
          </p:cNvPicPr>
          <p:nvPr/>
        </p:nvPicPr>
        <p:blipFill>
          <a:blip r:embed="rId2"/>
          <a:srcRect/>
          <a:stretch>
            <a:fillRect/>
          </a:stretch>
        </p:blipFill>
        <p:spPr bwMode="auto">
          <a:xfrm>
            <a:off x="357158" y="1785926"/>
            <a:ext cx="8310429" cy="2686030"/>
          </a:xfrm>
          <a:prstGeom prst="rect">
            <a:avLst/>
          </a:prstGeom>
          <a:noFill/>
        </p:spPr>
      </p:pic>
      <p:sp>
        <p:nvSpPr>
          <p:cNvPr id="2" name="TextBox 1"/>
          <p:cNvSpPr txBox="1"/>
          <p:nvPr/>
        </p:nvSpPr>
        <p:spPr>
          <a:xfrm>
            <a:off x="1403648" y="404664"/>
            <a:ext cx="6552728" cy="523220"/>
          </a:xfrm>
          <a:prstGeom prst="rect">
            <a:avLst/>
          </a:prstGeom>
          <a:noFill/>
        </p:spPr>
        <p:txBody>
          <a:bodyPr wrap="square" rtlCol="0">
            <a:spAutoFit/>
          </a:bodyPr>
          <a:lstStyle/>
          <a:p>
            <a:r>
              <a:rPr lang="ru-RU" sz="2800" dirty="0"/>
              <a:t>Журавлиный клин</a:t>
            </a:r>
          </a:p>
        </p:txBody>
      </p:sp>
    </p:spTree>
    <p:extLst>
      <p:ext uri="{BB962C8B-B14F-4D97-AF65-F5344CB8AC3E}">
        <p14:creationId xmlns:p14="http://schemas.microsoft.com/office/powerpoint/2010/main" val="3259487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188640"/>
            <a:ext cx="7333924" cy="346050"/>
          </a:xfrm>
        </p:spPr>
        <p:txBody>
          <a:bodyPr>
            <a:noAutofit/>
          </a:bodyPr>
          <a:lstStyle/>
          <a:p>
            <a:r>
              <a:rPr lang="ru-RU" sz="3600" dirty="0">
                <a:latin typeface="Times New Roman" panose="02020603050405020304" pitchFamily="18" charset="0"/>
                <a:cs typeface="Times New Roman" panose="02020603050405020304" pitchFamily="18" charset="0"/>
              </a:rPr>
              <a:t>Евгений </a:t>
            </a:r>
            <a:r>
              <a:rPr lang="vi-VN" sz="3600" dirty="0"/>
              <a:t>Иванович </a:t>
            </a:r>
            <a:r>
              <a:rPr lang="ru-RU" sz="3600" dirty="0">
                <a:latin typeface="Times New Roman" panose="02020603050405020304" pitchFamily="18" charset="0"/>
                <a:cs typeface="Times New Roman" panose="02020603050405020304" pitchFamily="18" charset="0"/>
              </a:rPr>
              <a:t> </a:t>
            </a:r>
            <a:r>
              <a:rPr lang="ru-RU" sz="3600" dirty="0" err="1">
                <a:latin typeface="Times New Roman" panose="02020603050405020304" pitchFamily="18" charset="0"/>
                <a:cs typeface="Times New Roman" panose="02020603050405020304" pitchFamily="18" charset="0"/>
              </a:rPr>
              <a:t>Чарушин</a:t>
            </a:r>
            <a:endParaRPr lang="ru-RU" sz="3600" dirty="0">
              <a:latin typeface="Times New Roman" panose="02020603050405020304" pitchFamily="18" charset="0"/>
              <a:cs typeface="Times New Roman" panose="02020603050405020304"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1399" y="836712"/>
            <a:ext cx="3718181" cy="5849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3347160"/>
            <a:ext cx="2790453" cy="34784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836711"/>
            <a:ext cx="3311569" cy="2510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63628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458" name="Picture 2" descr="Тату стая птиц фото"/>
          <p:cNvPicPr>
            <a:picLocks noChangeAspect="1" noChangeArrowheads="1"/>
          </p:cNvPicPr>
          <p:nvPr/>
        </p:nvPicPr>
        <p:blipFill>
          <a:blip r:embed="rId2"/>
          <a:srcRect/>
          <a:stretch>
            <a:fillRect/>
          </a:stretch>
        </p:blipFill>
        <p:spPr bwMode="auto">
          <a:xfrm>
            <a:off x="421703" y="476672"/>
            <a:ext cx="8156312" cy="6077252"/>
          </a:xfrm>
          <a:prstGeom prst="rect">
            <a:avLst/>
          </a:prstGeom>
          <a:noFill/>
        </p:spPr>
      </p:pic>
    </p:spTree>
    <p:extLst>
      <p:ext uri="{BB962C8B-B14F-4D97-AF65-F5344CB8AC3E}">
        <p14:creationId xmlns:p14="http://schemas.microsoft.com/office/powerpoint/2010/main" val="20802703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img.clipartfest.com/4ad299457d9df75c2ee77317be046a7f_birds-migrating-clip-art-migrating-birds-clipart_1300-731.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124" name="Picture 4" descr="http://photographyblogger.net/wp-content/uploads/2015/07/shutterstock_11322813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338"/>
            <a:ext cx="9525000"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0591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ru1.anyfad.com/items/t1@eb802d68-fbd2-4463-b00b-b5ebf659f206/Pochemu-pticy-uletayu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692696"/>
            <a:ext cx="7620000" cy="5019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24083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t4.ftcdn.net/jpg/00/90/04/87/240_F_90048746_zp9Jo4kkfYWGpuvqwKsnfftIzandLAo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662" y="764704"/>
            <a:ext cx="8605252" cy="309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22149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uamodna.com/assets/photos/image/fuidnvzu/fullsiz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2736" y="188640"/>
            <a:ext cx="11430000" cy="6515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87624" y="1196752"/>
            <a:ext cx="4104456" cy="1477328"/>
          </a:xfrm>
          <a:prstGeom prst="rect">
            <a:avLst/>
          </a:prstGeom>
          <a:noFill/>
        </p:spPr>
        <p:txBody>
          <a:bodyPr wrap="square" rtlCol="0">
            <a:spAutoFit/>
          </a:bodyPr>
          <a:lstStyle/>
          <a:p>
            <a:r>
              <a:rPr lang="ru-RU" dirty="0"/>
              <a:t>Правильно ли будет, если птиц на рисунке разместить так? Не пустой ли будет угол?</a:t>
            </a:r>
          </a:p>
          <a:p>
            <a:r>
              <a:rPr lang="ru-RU" dirty="0"/>
              <a:t>Как вы думаете, как надо размещать птиц на листе?</a:t>
            </a:r>
          </a:p>
        </p:txBody>
      </p:sp>
    </p:spTree>
    <p:extLst>
      <p:ext uri="{BB962C8B-B14F-4D97-AF65-F5344CB8AC3E}">
        <p14:creationId xmlns:p14="http://schemas.microsoft.com/office/powerpoint/2010/main" val="133962008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ngmart.com/files/3/Birds-PNG-Transparent-Pic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52" y="-2115616"/>
            <a:ext cx="15240000" cy="857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5804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bzikki.ru/wp-content/uploads/2011/01/%D0%A1%D1%82%D0%B0%D1%8F-%D0%BF%D1%82%D0%B8%D1%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4300"/>
            <a:ext cx="8750530" cy="6627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97750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oddwallpapers.com/wp-content/uploads/2016/03/birds-wallpaper-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696" y="-4059832"/>
            <a:ext cx="15240000" cy="1143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8143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26.r.photoshare.ru/00260/0027afd797af7687ff9c4adf070983f396a5287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764704"/>
            <a:ext cx="8572500" cy="5676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35835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kuzrab.ru/upload/medialibrary/3ed/043_27_20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4684"/>
            <a:ext cx="9501064" cy="6095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288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3749" y="332656"/>
            <a:ext cx="6347048" cy="648072"/>
          </a:xfrm>
        </p:spPr>
        <p:txBody>
          <a:bodyPr>
            <a:normAutofit fontScale="90000"/>
          </a:bodyPr>
          <a:lstStyle/>
          <a:p>
            <a:r>
              <a:rPr lang="ru-RU" sz="3600" dirty="0">
                <a:latin typeface="Times New Roman" panose="02020603050405020304" pitchFamily="18" charset="0"/>
                <a:cs typeface="Times New Roman" panose="02020603050405020304" pitchFamily="18" charset="0"/>
              </a:rPr>
              <a:t>Василий Алексеевич </a:t>
            </a:r>
            <a:r>
              <a:rPr lang="ru-RU" sz="3600" dirty="0" err="1">
                <a:latin typeface="Times New Roman" panose="02020603050405020304" pitchFamily="18" charset="0"/>
                <a:cs typeface="Times New Roman" panose="02020603050405020304" pitchFamily="18" charset="0"/>
              </a:rPr>
              <a:t>Ватагин</a:t>
            </a:r>
            <a:br>
              <a:rPr lang="ru-RU" sz="3600" dirty="0">
                <a:latin typeface="Times New Roman" panose="02020603050405020304" pitchFamily="18" charset="0"/>
                <a:cs typeface="Times New Roman" panose="02020603050405020304" pitchFamily="18" charset="0"/>
              </a:rPr>
            </a:br>
            <a:endParaRPr lang="ru-RU" sz="22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676" y="3517122"/>
            <a:ext cx="5057690" cy="3102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265487"/>
            <a:ext cx="2158993" cy="28734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Прямоугольник 2"/>
          <p:cNvSpPr/>
          <p:nvPr/>
        </p:nvSpPr>
        <p:spPr>
          <a:xfrm>
            <a:off x="3131840" y="980728"/>
            <a:ext cx="6012160" cy="1938992"/>
          </a:xfrm>
          <a:prstGeom prst="rect">
            <a:avLst/>
          </a:prstGeom>
        </p:spPr>
        <p:txBody>
          <a:bodyPr wrap="square">
            <a:spAutoFit/>
          </a:bodyPr>
          <a:lstStyle/>
          <a:p>
            <a:r>
              <a:rPr lang="ru-RU" sz="2000" b="1" dirty="0">
                <a:latin typeface="Times New Roman" panose="02020603050405020304" pitchFamily="18" charset="0"/>
                <a:cs typeface="Times New Roman" panose="02020603050405020304" pitchFamily="18" charset="0"/>
              </a:rPr>
              <a:t>Василий Алексеевич </a:t>
            </a:r>
            <a:r>
              <a:rPr lang="ru-RU" sz="2000" b="1" dirty="0" err="1">
                <a:latin typeface="Times New Roman" panose="02020603050405020304" pitchFamily="18" charset="0"/>
                <a:cs typeface="Times New Roman" panose="02020603050405020304" pitchFamily="18" charset="0"/>
              </a:rPr>
              <a:t>Ватагин</a:t>
            </a:r>
            <a:r>
              <a:rPr lang="ru-RU" sz="2000" dirty="0">
                <a:latin typeface="Times New Roman" panose="02020603050405020304" pitchFamily="18" charset="0"/>
                <a:cs typeface="Times New Roman" panose="02020603050405020304" pitchFamily="18" charset="0"/>
              </a:rPr>
              <a:t>  — русский и советский график и скульптор-анималист. Народный художник РСФСР (1964). Действительный член АХ СССР (1957). Лауреат Сталинской премии третьей степени (1952). Профессор Московского высшего художественно-промышленного училища </a:t>
            </a:r>
          </a:p>
        </p:txBody>
      </p:sp>
      <p:sp>
        <p:nvSpPr>
          <p:cNvPr id="4" name="Прямоугольник 3"/>
          <p:cNvSpPr/>
          <p:nvPr/>
        </p:nvSpPr>
        <p:spPr>
          <a:xfrm>
            <a:off x="1187624" y="3278970"/>
            <a:ext cx="1657826" cy="400110"/>
          </a:xfrm>
          <a:prstGeom prst="rect">
            <a:avLst/>
          </a:prstGeom>
        </p:spPr>
        <p:txBody>
          <a:bodyPr wrap="none">
            <a:spAutoFit/>
          </a:bodyPr>
          <a:lstStyle/>
          <a:p>
            <a:r>
              <a:rPr lang="ru-RU" sz="2000" dirty="0">
                <a:latin typeface="Times New Roman" panose="02020603050405020304" pitchFamily="18" charset="0"/>
                <a:cs typeface="Times New Roman" panose="02020603050405020304" pitchFamily="18" charset="0"/>
              </a:rPr>
              <a:t>(1883 - 1969) </a:t>
            </a:r>
          </a:p>
        </p:txBody>
      </p:sp>
      <p:pic>
        <p:nvPicPr>
          <p:cNvPr id="1026" name="Picture 2" descr="https://artinvestment.ru/content/download/news/20081220_vatagin_tig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152" y="3648302"/>
            <a:ext cx="3122712" cy="2971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42445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Rot="1" noChangeArrowheads="1"/>
          </p:cNvSpPr>
          <p:nvPr>
            <p:ph type="title"/>
          </p:nvPr>
        </p:nvSpPr>
        <p:spPr/>
        <p:txBody>
          <a:bodyPr/>
          <a:lstStyle/>
          <a:p>
            <a:r>
              <a:rPr lang="ru-RU"/>
              <a:t>Журавли летят клином…</a:t>
            </a:r>
          </a:p>
        </p:txBody>
      </p:sp>
      <p:pic>
        <p:nvPicPr>
          <p:cNvPr id="24581"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1625" y="1676400"/>
            <a:ext cx="8540750" cy="4876800"/>
          </a:xfrm>
        </p:spPr>
      </p:pic>
    </p:spTree>
    <p:extLst>
      <p:ext uri="{BB962C8B-B14F-4D97-AF65-F5344CB8AC3E}">
        <p14:creationId xmlns:p14="http://schemas.microsoft.com/office/powerpoint/2010/main" val="25912049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381000" y="457200"/>
            <a:ext cx="8540750" cy="5870575"/>
          </a:xfrm>
        </p:spPr>
      </p:pic>
    </p:spTree>
    <p:extLst>
      <p:ext uri="{BB962C8B-B14F-4D97-AF65-F5344CB8AC3E}">
        <p14:creationId xmlns:p14="http://schemas.microsoft.com/office/powerpoint/2010/main" val="1404800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381000" y="533400"/>
            <a:ext cx="8540750" cy="5870575"/>
          </a:xfrm>
        </p:spPr>
      </p:pic>
    </p:spTree>
    <p:extLst>
      <p:ext uri="{BB962C8B-B14F-4D97-AF65-F5344CB8AC3E}">
        <p14:creationId xmlns:p14="http://schemas.microsoft.com/office/powerpoint/2010/main" val="379714908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Rot="1" noChangeArrowheads="1"/>
          </p:cNvSpPr>
          <p:nvPr>
            <p:ph type="title"/>
          </p:nvPr>
        </p:nvSpPr>
        <p:spPr/>
        <p:txBody>
          <a:bodyPr/>
          <a:lstStyle/>
          <a:p>
            <a:r>
              <a:rPr lang="ru-RU"/>
              <a:t>голуби</a:t>
            </a:r>
          </a:p>
        </p:txBody>
      </p:sp>
      <p:pic>
        <p:nvPicPr>
          <p:cNvPr id="30725" name="Picture 5"/>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p:pic>
      <p:pic>
        <p:nvPicPr>
          <p:cNvPr id="30726" name="Picture 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3042681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3" name="Rectangle 5"/>
          <p:cNvSpPr>
            <a:spLocks noGrp="1" noRot="1" noChangeArrowheads="1"/>
          </p:cNvSpPr>
          <p:nvPr>
            <p:ph type="title"/>
          </p:nvPr>
        </p:nvSpPr>
        <p:spPr/>
        <p:txBody>
          <a:bodyPr/>
          <a:lstStyle/>
          <a:p>
            <a:endParaRPr lang="ru-RU"/>
          </a:p>
        </p:txBody>
      </p:sp>
      <p:pic>
        <p:nvPicPr>
          <p:cNvPr id="32774" name="Picture 6"/>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52400" y="1143000"/>
            <a:ext cx="4422775" cy="5334000"/>
          </a:xfrm>
        </p:spPr>
      </p:pic>
      <p:pic>
        <p:nvPicPr>
          <p:cNvPr id="32776" name="Picture 8"/>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00600" y="685800"/>
            <a:ext cx="4038600" cy="4648200"/>
          </a:xfrm>
        </p:spPr>
      </p:pic>
    </p:spTree>
    <p:extLst>
      <p:ext uri="{BB962C8B-B14F-4D97-AF65-F5344CB8AC3E}">
        <p14:creationId xmlns:p14="http://schemas.microsoft.com/office/powerpoint/2010/main" val="32812573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Rot="1" noChangeArrowheads="1"/>
          </p:cNvSpPr>
          <p:nvPr>
            <p:ph type="title"/>
          </p:nvPr>
        </p:nvSpPr>
        <p:spPr>
          <a:xfrm>
            <a:off x="457200" y="274638"/>
            <a:ext cx="8229600" cy="778098"/>
          </a:xfrm>
        </p:spPr>
        <p:txBody>
          <a:bodyPr/>
          <a:lstStyle/>
          <a:p>
            <a:r>
              <a:rPr lang="ru-RU" dirty="0"/>
              <a:t>Синица</a:t>
            </a:r>
          </a:p>
        </p:txBody>
      </p:sp>
      <p:pic>
        <p:nvPicPr>
          <p:cNvPr id="35845" name="Picture 5"/>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427984" y="3699298"/>
            <a:ext cx="4176390" cy="2902939"/>
          </a:xfrm>
        </p:spPr>
      </p:pic>
      <p:pic>
        <p:nvPicPr>
          <p:cNvPr id="2050" name="Picture 2" descr="http://rasfokus.ru/images/photos/medium/8ee050b9689ac18be749b4a059ae625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183" y="3789040"/>
            <a:ext cx="4085184" cy="27234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3.fotokto.ru/photo/full/483/483070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1196752"/>
            <a:ext cx="3594721" cy="23994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www.stihi.ru/pics/2017/07/20/507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9992" y="1147093"/>
            <a:ext cx="3960440" cy="2449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312308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79512" y="836712"/>
            <a:ext cx="8540750" cy="5870575"/>
          </a:xfrm>
        </p:spPr>
      </p:pic>
      <p:sp>
        <p:nvSpPr>
          <p:cNvPr id="2" name="TextBox 1"/>
          <p:cNvSpPr txBox="1"/>
          <p:nvPr/>
        </p:nvSpPr>
        <p:spPr>
          <a:xfrm>
            <a:off x="3635896" y="188640"/>
            <a:ext cx="2520280" cy="523220"/>
          </a:xfrm>
          <a:prstGeom prst="rect">
            <a:avLst/>
          </a:prstGeom>
          <a:noFill/>
        </p:spPr>
        <p:txBody>
          <a:bodyPr wrap="square" rtlCol="0">
            <a:spAutoFit/>
          </a:bodyPr>
          <a:lstStyle/>
          <a:p>
            <a:r>
              <a:rPr lang="ru-RU" sz="2800" dirty="0"/>
              <a:t>Утки</a:t>
            </a:r>
          </a:p>
        </p:txBody>
      </p:sp>
    </p:spTree>
    <p:extLst>
      <p:ext uri="{BB962C8B-B14F-4D97-AF65-F5344CB8AC3E}">
        <p14:creationId xmlns:p14="http://schemas.microsoft.com/office/powerpoint/2010/main" val="149133071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304800" y="609600"/>
            <a:ext cx="8540750" cy="5870575"/>
          </a:xfrm>
        </p:spPr>
      </p:pic>
    </p:spTree>
    <p:extLst>
      <p:ext uri="{BB962C8B-B14F-4D97-AF65-F5344CB8AC3E}">
        <p14:creationId xmlns:p14="http://schemas.microsoft.com/office/powerpoint/2010/main" val="26863063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5"/>
          <p:cNvSpPr>
            <a:spLocks noGrp="1" noRot="1" noChangeArrowheads="1"/>
          </p:cNvSpPr>
          <p:nvPr>
            <p:ph type="title"/>
          </p:nvPr>
        </p:nvSpPr>
        <p:spPr/>
        <p:txBody>
          <a:bodyPr/>
          <a:lstStyle/>
          <a:p>
            <a:r>
              <a:rPr lang="ru-RU" dirty="0"/>
              <a:t>Лебеди</a:t>
            </a:r>
          </a:p>
        </p:txBody>
      </p:sp>
      <p:pic>
        <p:nvPicPr>
          <p:cNvPr id="44038"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609600"/>
            <a:ext cx="9144000" cy="5638800"/>
          </a:xfrm>
        </p:spPr>
      </p:pic>
    </p:spTree>
    <p:extLst>
      <p:ext uri="{BB962C8B-B14F-4D97-AF65-F5344CB8AC3E}">
        <p14:creationId xmlns:p14="http://schemas.microsoft.com/office/powerpoint/2010/main" val="40212707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548680"/>
            <a:ext cx="7772400" cy="1470025"/>
          </a:xfrm>
        </p:spPr>
        <p:style>
          <a:lnRef idx="1">
            <a:schemeClr val="accent1"/>
          </a:lnRef>
          <a:fillRef idx="2">
            <a:schemeClr val="accent1"/>
          </a:fillRef>
          <a:effectRef idx="1">
            <a:schemeClr val="accent1"/>
          </a:effectRef>
          <a:fontRef idx="minor">
            <a:schemeClr val="dk1"/>
          </a:fontRef>
        </p:style>
        <p:txBody>
          <a:bodyPr/>
          <a:lstStyle/>
          <a:p>
            <a:r>
              <a:rPr lang="ru-RU" b="1" dirty="0"/>
              <a:t>Практическая работа</a:t>
            </a:r>
          </a:p>
        </p:txBody>
      </p:sp>
      <p:sp>
        <p:nvSpPr>
          <p:cNvPr id="3" name="Подзаголовок 2"/>
          <p:cNvSpPr>
            <a:spLocks noGrp="1"/>
          </p:cNvSpPr>
          <p:nvPr>
            <p:ph type="subTitle" idx="1"/>
          </p:nvPr>
        </p:nvSpPr>
        <p:spPr>
          <a:xfrm>
            <a:off x="1331640" y="2276872"/>
            <a:ext cx="6400800" cy="2353816"/>
          </a:xfrm>
        </p:spPr>
        <p:style>
          <a:lnRef idx="1">
            <a:schemeClr val="accent5"/>
          </a:lnRef>
          <a:fillRef idx="2">
            <a:schemeClr val="accent5"/>
          </a:fillRef>
          <a:effectRef idx="1">
            <a:schemeClr val="accent5"/>
          </a:effectRef>
          <a:fontRef idx="minor">
            <a:schemeClr val="dk1"/>
          </a:fontRef>
        </p:style>
        <p:txBody>
          <a:bodyPr>
            <a:normAutofit/>
          </a:bodyPr>
          <a:lstStyle/>
          <a:p>
            <a:r>
              <a:rPr lang="ru-RU" b="1" dirty="0">
                <a:solidFill>
                  <a:schemeClr val="bg2">
                    <a:lumMod val="75000"/>
                  </a:schemeClr>
                </a:solidFill>
              </a:rPr>
              <a:t>Составь  композиции: </a:t>
            </a:r>
          </a:p>
          <a:p>
            <a:r>
              <a:rPr lang="ru-RU" b="1" dirty="0">
                <a:solidFill>
                  <a:schemeClr val="bg2">
                    <a:lumMod val="75000"/>
                  </a:schemeClr>
                </a:solidFill>
              </a:rPr>
              <a:t>1) птицы летят спокойно;</a:t>
            </a:r>
          </a:p>
          <a:p>
            <a:r>
              <a:rPr lang="ru-RU" b="1" dirty="0">
                <a:solidFill>
                  <a:schemeClr val="bg2">
                    <a:lumMod val="75000"/>
                  </a:schemeClr>
                </a:solidFill>
              </a:rPr>
              <a:t>2) Птицы летят тревожно;</a:t>
            </a:r>
          </a:p>
          <a:p>
            <a:r>
              <a:rPr lang="ru-RU" b="1" dirty="0">
                <a:solidFill>
                  <a:schemeClr val="bg2">
                    <a:lumMod val="75000"/>
                  </a:schemeClr>
                </a:solidFill>
              </a:rPr>
              <a:t>3) Птицы с шумом разлетаются</a:t>
            </a:r>
          </a:p>
        </p:txBody>
      </p:sp>
      <p:sp>
        <p:nvSpPr>
          <p:cNvPr id="4" name="TextBox 3"/>
          <p:cNvSpPr txBox="1"/>
          <p:nvPr/>
        </p:nvSpPr>
        <p:spPr>
          <a:xfrm>
            <a:off x="323528" y="5085184"/>
            <a:ext cx="8640960" cy="1200329"/>
          </a:xfrm>
          <a:prstGeom prst="rect">
            <a:avLst/>
          </a:prstGeom>
          <a:noFill/>
        </p:spPr>
        <p:txBody>
          <a:bodyPr wrap="square" rtlCol="0">
            <a:spAutoFit/>
          </a:bodyPr>
          <a:lstStyle/>
          <a:p>
            <a:r>
              <a:rPr lang="ru-RU" dirty="0"/>
              <a:t>Подсказка: что поможет тебе составить композицию в каждом случае правильно? ..Ритм! Изменяя ритм, меняя расположение птиц, положение крыльев птиц, изменяя размер птиц (птица далеко), мы создадим  необходимый вариант рисунка. На предыдущих слайдах можно еще раз посмотреть примеры композиций. </a:t>
            </a:r>
          </a:p>
        </p:txBody>
      </p:sp>
    </p:spTree>
    <p:extLst>
      <p:ext uri="{BB962C8B-B14F-4D97-AF65-F5344CB8AC3E}">
        <p14:creationId xmlns:p14="http://schemas.microsoft.com/office/powerpoint/2010/main" val="11784175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467</TotalTime>
  <Words>1828</Words>
  <Application>Microsoft Office PowerPoint</Application>
  <PresentationFormat>Экран (4:3)</PresentationFormat>
  <Paragraphs>200</Paragraphs>
  <Slides>106</Slides>
  <Notes>2</Notes>
  <HiddenSlides>2</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106</vt:i4>
      </vt:variant>
    </vt:vector>
  </HeadingPairs>
  <TitlesOfParts>
    <vt:vector size="112" baseType="lpstr">
      <vt:lpstr>Arial</vt:lpstr>
      <vt:lpstr>Calibri</vt:lpstr>
      <vt:lpstr>Helvetica Neue</vt:lpstr>
      <vt:lpstr>Times New Roman</vt:lpstr>
      <vt:lpstr>Verdana</vt:lpstr>
      <vt:lpstr>Тема Office</vt:lpstr>
      <vt:lpstr>Презентация PowerPoint</vt:lpstr>
      <vt:lpstr>Презентация PowerPoint</vt:lpstr>
      <vt:lpstr>Стихотворение - загадка</vt:lpstr>
      <vt:lpstr>Презентация PowerPoint</vt:lpstr>
      <vt:lpstr>Цели и задачи:</vt:lpstr>
      <vt:lpstr>Презентация PowerPoint</vt:lpstr>
      <vt:lpstr>Евгений Иванович Чарушин – художник -анималист</vt:lpstr>
      <vt:lpstr>Евгений Иванович  Чарушин</vt:lpstr>
      <vt:lpstr>Василий Алексеевич Ватагин </vt:lpstr>
      <vt:lpstr>Василий Алексеевич Ватагин </vt:lpstr>
      <vt:lpstr>Птицы родного края. </vt:lpstr>
      <vt:lpstr>Презентация PowerPoint</vt:lpstr>
      <vt:lpstr>Птицы родного края.</vt:lpstr>
      <vt:lpstr>Рисунок воробья</vt:lpstr>
      <vt:lpstr>Презентация PowerPoint</vt:lpstr>
      <vt:lpstr>Презентация PowerPoint</vt:lpstr>
      <vt:lpstr>Презентация PowerPoint</vt:lpstr>
      <vt:lpstr>- Кар-кар-кар! - кричит плутовка.  Ну и ловкая воровка!  Все блестящие вещицы  Очень любит эта птица!  И она вам всем знакома,  Как зовут ее? ...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Рисунок снегиря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Рисунок голубя</vt:lpstr>
      <vt:lpstr>Мы посмотрели, какие птицы живут в нашем крае.</vt:lpstr>
      <vt:lpstr>Последовательность изображения птицы</vt:lpstr>
      <vt:lpstr>Презентация PowerPoint</vt:lpstr>
      <vt:lpstr>Презентация PowerPoint</vt:lpstr>
      <vt:lpstr>Презентация PowerPoint</vt:lpstr>
      <vt:lpstr>Презентация PowerPoint</vt:lpstr>
      <vt:lpstr>Физкультминутка  </vt:lpstr>
      <vt:lpstr>Задание практической работы №1:</vt:lpstr>
      <vt:lpstr>Домашнее задание:</vt:lpstr>
      <vt:lpstr>Настроение на уроке.</vt:lpstr>
      <vt:lpstr>  Анализируем увиденное:   - у птиц есть туловище, голова, клюв, крылья, хвост, глаза, лапки;  - но, все - таки они все разные  - они отличаются формой, размерами, цветом;  - а, так же  характером поведения;  Вот несколько фактов из жизни птиц:   </vt:lpstr>
      <vt:lpstr>Презентация PowerPoint</vt:lpstr>
      <vt:lpstr>Посмотрите, как двигается птица во время полёта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Клин серых журавлей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Гуси и утки летят шеренгой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Журавли летят клином…</vt:lpstr>
      <vt:lpstr>Презентация PowerPoint</vt:lpstr>
      <vt:lpstr>Презентация PowerPoint</vt:lpstr>
      <vt:lpstr>голуби</vt:lpstr>
      <vt:lpstr>Презентация PowerPoint</vt:lpstr>
      <vt:lpstr>Синица</vt:lpstr>
      <vt:lpstr>Презентация PowerPoint</vt:lpstr>
      <vt:lpstr>Презентация PowerPoint</vt:lpstr>
      <vt:lpstr>Лебеди</vt:lpstr>
      <vt:lpstr>Практическая работа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Изображение и реальность</dc:title>
  <dc:creator>Татьяна</dc:creator>
  <cp:lastModifiedBy>Тая</cp:lastModifiedBy>
  <cp:revision>54</cp:revision>
  <dcterms:created xsi:type="dcterms:W3CDTF">2013-11-11T17:48:29Z</dcterms:created>
  <dcterms:modified xsi:type="dcterms:W3CDTF">2022-10-10T18:45:13Z</dcterms:modified>
</cp:coreProperties>
</file>