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0" r:id="rId1"/>
  </p:sldMasterIdLst>
  <p:notesMasterIdLst>
    <p:notesMasterId r:id="rId20"/>
  </p:notesMasterIdLst>
  <p:sldIdLst>
    <p:sldId id="256" r:id="rId2"/>
    <p:sldId id="257" r:id="rId3"/>
    <p:sldId id="260" r:id="rId4"/>
    <p:sldId id="261" r:id="rId5"/>
    <p:sldId id="262" r:id="rId6"/>
    <p:sldId id="259" r:id="rId7"/>
    <p:sldId id="272" r:id="rId8"/>
    <p:sldId id="275" r:id="rId9"/>
    <p:sldId id="268" r:id="rId10"/>
    <p:sldId id="276" r:id="rId11"/>
    <p:sldId id="277" r:id="rId12"/>
    <p:sldId id="278" r:id="rId13"/>
    <p:sldId id="279" r:id="rId14"/>
    <p:sldId id="267" r:id="rId15"/>
    <p:sldId id="269" r:id="rId16"/>
    <p:sldId id="270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979" y="-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A5081-7D00-403F-AF14-42470DABB12B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FB4D2-88FE-48D8-8A5A-B10A47B1E0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1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FB4D2-88FE-48D8-8A5A-B10A47B1E0A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273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FED28-C8AE-4934-92F9-9BB563689356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67E4A-CFF6-448F-89D9-7914DB1494D5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C2B1-B1B8-4230-8910-7478020FCFA5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9ACDB-5A73-4188-8EF8-BE398D4534DD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3A03C-F828-4867-A1DD-C1E8D5E46694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A0795-1B54-44DC-87D1-8AF264587E57}" type="datetime1">
              <a:rPr lang="ru-RU" smtClean="0"/>
              <a:t>29.11.2021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95F0F-6871-440A-90FB-76A29525240C}" type="datetime1">
              <a:rPr lang="ru-RU" smtClean="0"/>
              <a:t>29.11.2021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464E3-A7D4-4550-AC86-0E7501A8CC59}" type="datetime1">
              <a:rPr lang="ru-RU" smtClean="0"/>
              <a:t>29.11.2021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F853-02A9-4FEB-BE87-0E03E3437506}" type="datetime1">
              <a:rPr lang="ru-RU" smtClean="0"/>
              <a:t>29.11.2021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1B1A6-087B-48C5-9186-9DDFDB9213A2}" type="datetime1">
              <a:rPr lang="ru-RU" smtClean="0"/>
              <a:t>29.11.2021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7D4D1-21C4-41FC-AAE3-3F34D81797BE}" type="datetime1">
              <a:rPr lang="ru-RU" smtClean="0"/>
              <a:t>29.11.2021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BD5AE1F-3C23-4F9A-9E2D-E3543379C75F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927CE5A4-F901-4C2B-BF5B-D1FDA9BAF1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turputevoditel.ru/obzornyie-stati/kratkiy-obzor-dostoprimechatelnostey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op10.travel/dostoprimechatelnosti-anglii/" TargetMode="External"/><Relationship Id="rId5" Type="http://schemas.openxmlformats.org/officeDocument/2006/relationships/hyperlink" Target="https://vsya-planeta.ru/dostoprimechatelnosti-velikobritanii/" TargetMode="External"/><Relationship Id="rId4" Type="http://schemas.openxmlformats.org/officeDocument/2006/relationships/hyperlink" Target="https://www.englishdom.com/blog/anglijskie-tradicii-kultura-velikobritani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6632"/>
            <a:ext cx="8712968" cy="537837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Страноведение</a:t>
            </a:r>
          </a:p>
          <a:p>
            <a:pPr algn="ctr"/>
            <a:r>
              <a:rPr lang="ru-RU" sz="4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как средство развития интереса </a:t>
            </a:r>
            <a:endParaRPr lang="ru-RU" sz="4800" dirty="0">
              <a:latin typeface="Times New Roman"/>
              <a:ea typeface="Times New Roman"/>
            </a:endParaRPr>
          </a:p>
          <a:p>
            <a:pPr algn="ctr"/>
            <a:r>
              <a:rPr lang="ru-RU" sz="4000" b="1" dirty="0">
                <a:solidFill>
                  <a:srgbClr val="000000"/>
                </a:solidFill>
                <a:latin typeface="Times New Roman"/>
                <a:ea typeface="Times New Roman"/>
              </a:rPr>
              <a:t>к изучению иностранного языка</a:t>
            </a:r>
            <a:endParaRPr lang="ru-RU" sz="4800" dirty="0">
              <a:latin typeface="Times New Roman"/>
              <a:ea typeface="Times New Roman"/>
            </a:endParaRP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355976" y="4310743"/>
            <a:ext cx="44196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59AA5">
                  <a:lumMod val="60000"/>
                  <a:lumOff val="40000"/>
                </a:srgb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Заседание ШМУ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59AA5">
                  <a:lumMod val="60000"/>
                  <a:lumOff val="40000"/>
                </a:srgbClr>
              </a:buClr>
              <a:buSzTx/>
              <a:buFont typeface="Arial" pitchFamily="34" charset="0"/>
              <a:buNone/>
              <a:tabLst/>
              <a:defRPr/>
            </a:pPr>
            <a:fld id="{BD92F5F2-6C08-40DA-8C5E-65BA41754960}" type="datetime1"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759AA5">
                    <a:lumMod val="60000"/>
                    <a:lumOff val="40000"/>
                  </a:srgbClr>
                </a:buClr>
                <a:buSzTx/>
                <a:buFont typeface="Arial" pitchFamily="34" charset="0"/>
                <a:buNone/>
                <a:tabLst/>
                <a:defRPr/>
              </a:pPr>
              <a:t>29.11.2021</a:t>
            </a:fld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59AA5">
                  <a:lumMod val="60000"/>
                  <a:lumOff val="40000"/>
                </a:srgbClr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Климова К.В.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F853-02A9-4FEB-BE87-0E03E3437506}" type="datetime1">
              <a:rPr lang="ru-RU" smtClean="0"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48680"/>
            <a:ext cx="2982212" cy="432048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370" y1="82280" x2="62283" y2="80926"/>
                        <a14:foregroundMark x1="89348" y1="49097" x2="92174" y2="528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596" y="4264530"/>
            <a:ext cx="1271112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2"/>
          <a:stretch/>
        </p:blipFill>
        <p:spPr bwMode="auto">
          <a:xfrm>
            <a:off x="323528" y="1844824"/>
            <a:ext cx="3125250" cy="36438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99593" y="188640"/>
            <a:ext cx="4680520" cy="15696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Lucida Handwriting" panose="03010101010101010101" pitchFamily="66" charset="0"/>
                <a:cs typeface="Aharoni" panose="02010803020104030203" pitchFamily="2" charset="-79"/>
              </a:rPr>
              <a:t>«There was a time I used </a:t>
            </a:r>
            <a:r>
              <a:rPr lang="en-US" sz="3200" dirty="0" smtClean="0">
                <a:solidFill>
                  <a:schemeClr val="tx1"/>
                </a:solidFill>
                <a:latin typeface="Lucida Handwriting" panose="03010101010101010101" pitchFamily="66" charset="0"/>
                <a:cs typeface="Aharoni" panose="02010803020104030203" pitchFamily="2" charset="-79"/>
              </a:rPr>
              <a:t>to</a:t>
            </a:r>
            <a:r>
              <a:rPr lang="ru-RU" sz="3200" dirty="0" smtClean="0">
                <a:solidFill>
                  <a:schemeClr val="tx1"/>
                </a:solidFill>
                <a:cs typeface="Aharoni" panose="02010803020104030203" pitchFamily="2" charset="-79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Lucida Handwriting" panose="03010101010101010101" pitchFamily="66" charset="0"/>
                <a:cs typeface="Aharoni" panose="02010803020104030203" pitchFamily="2" charset="-79"/>
              </a:rPr>
              <a:t>look </a:t>
            </a:r>
            <a:r>
              <a:rPr lang="en-US" sz="3200" dirty="0">
                <a:solidFill>
                  <a:schemeClr val="tx1"/>
                </a:solidFill>
                <a:latin typeface="Lucida Handwriting" panose="03010101010101010101" pitchFamily="66" charset="0"/>
                <a:cs typeface="Aharoni" panose="02010803020104030203" pitchFamily="2" charset="-79"/>
              </a:rPr>
              <a:t>into my father’s eyes»</a:t>
            </a:r>
          </a:p>
        </p:txBody>
      </p:sp>
    </p:spTree>
    <p:extLst>
      <p:ext uri="{BB962C8B-B14F-4D97-AF65-F5344CB8AC3E}">
        <p14:creationId xmlns:p14="http://schemas.microsoft.com/office/powerpoint/2010/main" val="37890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F853-02A9-4FEB-BE87-0E03E3437506}" type="datetime1">
              <a:rPr lang="ru-RU" smtClean="0"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764704"/>
            <a:ext cx="2526378" cy="22283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2013330"/>
            <a:ext cx="2591919" cy="1728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84695"/>
            <a:ext cx="2592288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2555776" y="3801293"/>
            <a:ext cx="58601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Коммуникативные задания</a:t>
            </a:r>
            <a:endParaRPr lang="ru-RU" sz="32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Мультимедийные презентации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79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F853-02A9-4FEB-BE87-0E03E3437506}" type="datetime1">
              <a:rPr lang="ru-RU" smtClean="0"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32656"/>
            <a:ext cx="5573467" cy="24928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3888432" cy="29163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1378" y="335236"/>
            <a:ext cx="407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Речевые разминки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39952" y="3284984"/>
            <a:ext cx="25876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Монологи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172400" y="5229200"/>
            <a:ext cx="755576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13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F853-02A9-4FEB-BE87-0E03E3437506}" type="datetime1">
              <a:rPr lang="ru-RU" smtClean="0"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4666"/>
            <a:ext cx="3467286" cy="2311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6446"/>
            <a:ext cx="4233664" cy="3175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568" y="2336676"/>
            <a:ext cx="4416491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9587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773338" cy="571504"/>
          </a:xfrm>
        </p:spPr>
        <p:txBody>
          <a:bodyPr>
            <a:normAutofit/>
          </a:bodyPr>
          <a:lstStyle/>
          <a:p>
            <a:r>
              <a:rPr lang="ru-RU" sz="2400" b="1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348880"/>
            <a:ext cx="3643338" cy="535784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1400" b="1" dirty="0" smtClean="0"/>
              <a:t/>
            </a:r>
            <a:br>
              <a:rPr lang="ru-RU" sz="1400" b="1" dirty="0" smtClean="0"/>
            </a:br>
            <a:endParaRPr lang="ru-RU" sz="14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64F0-0BB5-4CFF-94D1-1A5C753DA8C5}" type="datetime1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32656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Составление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туристических 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брошюр </a:t>
            </a:r>
            <a:endParaRPr lang="ru-RU" sz="28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28" y="855876"/>
            <a:ext cx="8640960" cy="521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381590"/>
          </a:xfrm>
        </p:spPr>
        <p:txBody>
          <a:bodyPr>
            <a:noAutofit/>
          </a:bodyPr>
          <a:lstStyle/>
          <a:p>
            <a:pPr lvl="0"/>
            <a: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28736"/>
            <a:ext cx="3528392" cy="507209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sz="1400" cap="none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AB8E0-8913-474D-8C3F-79ED1B26D411}" type="datetime1">
              <a:rPr lang="ru-RU" smtClean="0"/>
              <a:t>29.11.2021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53128"/>
            <a:ext cx="4308884" cy="323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2656"/>
            <a:ext cx="384042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59000"/>
            <a:ext cx="2688704" cy="3825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156" y="193487"/>
            <a:ext cx="4700860" cy="83099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Тексты </a:t>
            </a:r>
          </a:p>
          <a:p>
            <a:pPr algn="ctr"/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страноведческого характера</a:t>
            </a:r>
            <a:endPara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40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cap="none" dirty="0">
              <a:latin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0FF4-0F72-4F0B-8326-A4F3A674059D}" type="datetime1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144" y="188640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Необходимо подчеркнуть, что именно </a:t>
            </a:r>
            <a:r>
              <a:rPr lang="ru-RU" sz="2400" b="1" u="sng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лингвострановедение</a:t>
            </a:r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послужило опорой для развития творческих способностей, </a:t>
            </a:r>
          </a:p>
          <a:p>
            <a:pPr indent="449580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т.к. включает в себя два аспекта:</a:t>
            </a:r>
          </a:p>
          <a:p>
            <a:pPr indent="449580"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49580"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идет обучение языку</a:t>
            </a:r>
            <a:endParaRPr lang="ru-RU" sz="32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дает сведения о стране</a:t>
            </a:r>
            <a:endParaRPr lang="ru-RU" sz="32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449580">
              <a:spcAft>
                <a:spcPts val="0"/>
              </a:spcAft>
            </a:pPr>
            <a:endParaRPr lang="ru-RU" sz="24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endParaRPr lang="ru-RU" sz="24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805" y="1484783"/>
            <a:ext cx="4339827" cy="3254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392" y="116632"/>
            <a:ext cx="8424936" cy="903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b="1" cap="none" dirty="0" smtClean="0">
                <a:solidFill>
                  <a:schemeClr val="bg1"/>
                </a:solidFill>
                <a:latin typeface="Times New Roman"/>
                <a:ea typeface="Times New Roman"/>
              </a:rPr>
              <a:t>Работа с невербальными формами, пословицами, идиоматическими выражениями</a:t>
            </a:r>
            <a:endParaRPr lang="ru-RU" b="1" cap="none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616" y="1159704"/>
            <a:ext cx="8712968" cy="4359096"/>
          </a:xfrm>
        </p:spPr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“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There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is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no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smoke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without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fire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” </a:t>
            </a:r>
            <a:endParaRPr lang="ru-RU" sz="2400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18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имеет </a:t>
            </a:r>
            <a:r>
              <a:rPr lang="ru-RU" sz="1800" b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русский эквивалент </a:t>
            </a:r>
            <a:endParaRPr lang="ru-RU" sz="1800" b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Дыма без огня не бывает»</a:t>
            </a:r>
            <a:r>
              <a:rPr lang="ru-RU" sz="2400" b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endParaRPr lang="ru-RU" sz="2400" b="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endParaRPr lang="ru-RU" sz="2400" b="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“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Once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bitten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twice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shy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” </a:t>
            </a:r>
            <a:endParaRPr lang="ru-RU" sz="2400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18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может </a:t>
            </a:r>
            <a:r>
              <a:rPr lang="ru-RU" sz="1800" b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быть выражено по-русски 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Обжегшись на молоке, будешь дуть на воду» </a:t>
            </a:r>
            <a:r>
              <a:rPr lang="ru-RU" sz="1800" b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или</a:t>
            </a:r>
            <a:r>
              <a:rPr lang="ru-RU" sz="18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«Пуганая ворона куста боится»</a:t>
            </a:r>
            <a:r>
              <a:rPr lang="ru-RU" sz="2400" b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400" b="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b="0" cap="none" dirty="0">
              <a:latin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3686-31F1-4684-9A72-7FDFE61E6FEC}" type="datetime1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7616" y="116632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endParaRPr lang="ru-RU" sz="24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endParaRPr lang="ru-RU" sz="24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b="1" dirty="0">
              <a:ea typeface="Calibri"/>
              <a:cs typeface="Times New Roman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086128"/>
            <a:ext cx="2535932" cy="22350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293096"/>
            <a:ext cx="2118438" cy="164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27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280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52B0A-92BB-457A-B199-60F5AD00A3D6}" type="datetime1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04664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endParaRPr lang="ru-RU" sz="24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endParaRPr lang="ru-RU" sz="2400" b="1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449580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61756" y="219997"/>
            <a:ext cx="38190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использованию лингвострановедческих и страноведческих материалов занятия по иностранному языку отличаются коммуникативно-прагматической направленностью, самостоятельностью и творчеством учащихся, их высокой активностью и заинтересованностью в изучении языка.</a:t>
            </a:r>
          </a:p>
          <a:p>
            <a:r>
              <a:rPr lang="ru-RU" dirty="0"/>
              <a:t>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212" y="2852936"/>
            <a:ext cx="3304788" cy="2791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60" y="376065"/>
            <a:ext cx="4137660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861048"/>
            <a:ext cx="4050603" cy="23607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9670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cap="none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31E9E-7390-4871-9955-439E04438FA2}" type="datetime1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355" y="1622257"/>
            <a:ext cx="5833281" cy="4043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404664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Использование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страноведческой информации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обеспечивает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повышение познавательной активности обучающихся, благоприятствует их коммуникативным навыкам и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умениям.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520940" cy="115212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cap="none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Страноведение можно разделить на следующие аспекты: география, история, культура страны изучаемого языка. </a:t>
            </a:r>
            <a:r>
              <a:rPr lang="ru-RU" sz="2800" cap="none" dirty="0" smtClean="0">
                <a:latin typeface="Times New Roman" pitchFamily="18" charset="0"/>
              </a:rPr>
              <a:t> </a:t>
            </a:r>
            <a:endParaRPr lang="ru-RU" sz="2800" cap="none" dirty="0">
              <a:latin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1760" y="1556792"/>
            <a:ext cx="4357302" cy="357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0506C-45AD-46AB-BA3B-BE9EE7C792B5}" type="datetime1">
              <a:rPr lang="ru-RU" smtClean="0"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26" y="0"/>
            <a:ext cx="8640960" cy="2135159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</a:t>
            </a:r>
            <a:r>
              <a:rPr lang="ru-RU" sz="2400" cap="none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 момента изучения иностранного языка и в самом начале его изучения у учащихся самая высокая мотивация. Учащимся интересна страна изучаемого языка и ее страноведческие реалии. </a:t>
            </a: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5A128-ACE3-4C1E-A612-7FE95E7DEA06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0" y="1772816"/>
            <a:ext cx="5548719" cy="3839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74638"/>
            <a:ext cx="3744416" cy="4738538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800" cap="none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Взрослые и дети разных возрастов проявляют живой интерес к жизни своих сверстников за рубежом, к их обычаям, традициям, укладу повседневной жизни, формам проведения досуга и т.п. </a:t>
            </a:r>
            <a:br>
              <a:rPr lang="ru-RU" sz="1800" cap="none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800" cap="none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Использование лингвострановедческой информации в доступной и увлекательной для них форме способствует усвоению ими элементов иноязычной культуры, повышению познавательной активности обучаемых, созданию у них положительной мотивации.</a:t>
            </a:r>
            <a:br>
              <a:rPr lang="ru-RU" sz="1800" cap="none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800" cap="none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1800" cap="none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4214842" cy="471490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sz="1400" cap="none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C1F13-9B01-4440-8667-AE35CFF56F0C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02805"/>
            <a:ext cx="4622572" cy="3180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400" b="1" cap="none" dirty="0" smtClean="0">
                <a:latin typeface="Times New Roman" pitchFamily="18" charset="0"/>
              </a:rPr>
              <a:t> </a:t>
            </a:r>
            <a:endParaRPr lang="ru-RU" sz="14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7DA0C-DD12-4BB8-8110-439FD83E470F}" type="datetime1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71472" y="4025210"/>
            <a:ext cx="84296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48680"/>
            <a:ext cx="856895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Календарь праздников</a:t>
            </a:r>
            <a:endParaRPr lang="ru-RU" sz="3200" b="1" i="1" u="sng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08358"/>
            <a:ext cx="3779912" cy="2834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206" y="1772669"/>
            <a:ext cx="5376794" cy="4032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469" y="1196752"/>
            <a:ext cx="4831239" cy="508919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sz="2000" cap="none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indent="0" algn="just"/>
            <a:r>
              <a:rPr lang="ru-RU" sz="20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самостоятельно планируемая и реализуемая работа, в которой речевое общение вложено в интеллектуально-эмоциональный контекст другой деятельности (игры, анкетирование, выпуск журнала, поисковой деятельности и др.).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081C-0DD4-4281-B4FA-6378999AA56C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48680"/>
            <a:ext cx="856895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Метод проектов</a:t>
            </a:r>
            <a:endParaRPr lang="ru-RU" sz="3200" b="1" i="1" u="sng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05203"/>
            <a:ext cx="3943946" cy="407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24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68760"/>
            <a:ext cx="4831239" cy="508919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sz="1400" cap="none" dirty="0" smtClean="0">
              <a:latin typeface="Times New Roman" pitchFamily="18" charset="0"/>
              <a:cs typeface="Times New Roman" pitchFamily="18" charset="0"/>
            </a:endParaRPr>
          </a:p>
          <a:p>
            <a:pPr indent="0">
              <a:spcAft>
                <a:spcPts val="0"/>
              </a:spcAft>
              <a:buNone/>
            </a:pPr>
            <a:r>
              <a:rPr lang="ru-RU" sz="2000" b="0" dirty="0">
                <a:solidFill>
                  <a:srgbClr val="000000"/>
                </a:solidFill>
                <a:latin typeface="Times New Roman"/>
                <a:ea typeface="Times New Roman"/>
              </a:rPr>
              <a:t>Работа над проектом осуществляется в определенной последовательности и имеет следующие этапы</a:t>
            </a:r>
            <a:r>
              <a:rPr lang="ru-RU" sz="2000" b="0" dirty="0" smtClean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endParaRPr lang="ru-RU" sz="1800" b="0" dirty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2000" b="0" i="1" u="sng" dirty="0">
                <a:solidFill>
                  <a:srgbClr val="000000"/>
                </a:solidFill>
                <a:latin typeface="Times New Roman"/>
                <a:ea typeface="Times New Roman"/>
                <a:cs typeface="Arial"/>
                <a:sym typeface="Symbol"/>
              </a:rPr>
              <a:t></a:t>
            </a:r>
            <a:r>
              <a:rPr lang="ru-RU" sz="2000" b="0" i="1" u="sng" dirty="0">
                <a:solidFill>
                  <a:srgbClr val="000000"/>
                </a:solidFill>
                <a:latin typeface="Times New Roman"/>
                <a:ea typeface="Times New Roman"/>
              </a:rPr>
              <a:t> планирование;</a:t>
            </a:r>
            <a:endParaRPr lang="ru-RU" sz="3600" b="0" i="1" u="sng" dirty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2000" b="0" i="1" u="sng" dirty="0">
                <a:solidFill>
                  <a:srgbClr val="000000"/>
                </a:solidFill>
                <a:latin typeface="Times New Roman"/>
                <a:ea typeface="Times New Roman"/>
                <a:cs typeface="Arial"/>
                <a:sym typeface="Symbol"/>
              </a:rPr>
              <a:t></a:t>
            </a:r>
            <a:r>
              <a:rPr lang="ru-RU" sz="2000" b="0" i="1" u="sng" dirty="0">
                <a:solidFill>
                  <a:srgbClr val="000000"/>
                </a:solidFill>
                <a:latin typeface="Times New Roman"/>
                <a:ea typeface="Times New Roman"/>
              </a:rPr>
              <a:t> подготовка и исполнение;</a:t>
            </a:r>
            <a:endParaRPr lang="ru-RU" sz="3600" b="0" i="1" u="sng" dirty="0">
              <a:latin typeface="Times New Roman"/>
              <a:ea typeface="Times New Roman"/>
            </a:endParaRPr>
          </a:p>
          <a:p>
            <a:pPr marL="0" indent="0" algn="r">
              <a:spcAft>
                <a:spcPts val="0"/>
              </a:spcAft>
              <a:buNone/>
            </a:pPr>
            <a:r>
              <a:rPr lang="ru-RU" sz="2000" b="0" i="1" u="sng" dirty="0">
                <a:solidFill>
                  <a:srgbClr val="000000"/>
                </a:solidFill>
                <a:latin typeface="Times New Roman"/>
                <a:ea typeface="Times New Roman"/>
                <a:cs typeface="Arial"/>
                <a:sym typeface="Symbol"/>
              </a:rPr>
              <a:t></a:t>
            </a:r>
            <a:r>
              <a:rPr lang="ru-RU" sz="2000" b="0" i="1" u="sng" dirty="0">
                <a:solidFill>
                  <a:srgbClr val="000000"/>
                </a:solidFill>
                <a:latin typeface="Times New Roman"/>
                <a:ea typeface="Times New Roman"/>
              </a:rPr>
              <a:t> обсуждение и </a:t>
            </a:r>
            <a:r>
              <a:rPr lang="ru-RU" sz="2000" b="0" i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оценка. </a:t>
            </a:r>
            <a:endParaRPr lang="ru-RU" sz="3600" b="0" i="1" u="sng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081C-0DD4-4281-B4FA-6378999AA56C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48680"/>
            <a:ext cx="856895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u="sng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Метод проектов</a:t>
            </a:r>
            <a:endParaRPr lang="ru-RU" sz="3200" b="1" i="1" u="sng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397" y="1133455"/>
            <a:ext cx="4087962" cy="407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4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536" y="548680"/>
            <a:ext cx="5806464" cy="30963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381590"/>
          </a:xfrm>
        </p:spPr>
        <p:txBody>
          <a:bodyPr>
            <a:noAutofit/>
          </a:bodyPr>
          <a:lstStyle/>
          <a:p>
            <a:pPr lvl="0"/>
            <a:r>
              <a:rPr lang="ru-RU" sz="3200" b="1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9872" y="188641"/>
            <a:ext cx="3816424" cy="1656184"/>
          </a:xfrm>
        </p:spPr>
        <p:txBody>
          <a:bodyPr>
            <a:normAutofit/>
          </a:bodyPr>
          <a:lstStyle/>
          <a:p>
            <a:pPr marL="0" lvl="0" indent="0">
              <a:lnSpc>
                <a:spcPct val="115000"/>
              </a:lnSpc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Путеводитель по миру </a:t>
            </a:r>
            <a:r>
              <a:rPr lang="ru-RU" sz="1600" u="sng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http://turputevoditel.ru/obzornyie-stati/kratkiy-obzor-dostoprimechatelnostey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36182-E311-4E0E-A932-EE6FEE4670BD}" type="datetime1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Страноведение как средство развития интереса к изучению иностранного языка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3653780"/>
            <a:ext cx="336907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800"/>
              </a:spcBef>
              <a:spcAft>
                <a:spcPts val="100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Английские традиции – культура Великобритании </a:t>
            </a:r>
            <a:r>
              <a:rPr lang="ru-RU" sz="1600" b="1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4"/>
              </a:rPr>
              <a:t>https://www.englishdom.com/blog/anglijskie-tradicii-kultura-velikobritanii/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718256"/>
            <a:ext cx="3158024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Bef>
                <a:spcPts val="800"/>
              </a:spcBef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Вся планета. Так просто увидеть весь мир  </a:t>
            </a:r>
            <a:r>
              <a:rPr lang="ru-RU" sz="1600" b="1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5"/>
              </a:rPr>
              <a:t>https://vsya-planeta.ru/dostoprimechatelnosti-velikobritanii/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3367117"/>
            <a:ext cx="228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spcBef>
                <a:spcPts val="800"/>
              </a:spcBef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Достопримечательности Англии </a:t>
            </a:r>
            <a:r>
              <a:rPr lang="ru-RU" sz="1600" b="1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6"/>
              </a:rPr>
              <a:t>https://top10.travel/dostoprimechatelnosti-anglii/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717</TotalTime>
  <Words>472</Words>
  <Application>Microsoft Office PowerPoint</Application>
  <PresentationFormat>Экран (4:3)</PresentationFormat>
  <Paragraphs>108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Углы</vt:lpstr>
      <vt:lpstr>Презентация PowerPoint</vt:lpstr>
      <vt:lpstr>  </vt:lpstr>
      <vt:lpstr> Страноведение можно разделить на следующие аспекты: география, история, культура страны изучаемого языка.  </vt:lpstr>
      <vt:lpstr> До момента изучения иностранного языка и в самом начале его изучения у учащихся самая высокая мотивация. Учащимся интересна страна изучаемого языка и ее страноведческие реалии.  </vt:lpstr>
      <vt:lpstr>  Взрослые и дети разных возрастов проявляют живой интерес к жизни своих сверстников за рубежом, к их обычаям, традициям, укладу повседневной жизни, формам проведения досуга и т.п.  Использование лингвострановедческой информации в доступной и увлекательной для них форме способствует усвоению ими элементов иноязычной культуры, повышению познавательной активности обучаемых, созданию у них положительной мотивации.  </vt:lpstr>
      <vt:lpstr> 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</vt:lpstr>
      <vt:lpstr>Презентация PowerPoint</vt:lpstr>
      <vt:lpstr>Работа с невербальными формами, пословицами, идиоматическими выражениями</vt:lpstr>
      <vt:lpstr>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ГАПОУ НСО «БАРАБИНСКИЙ МЕДИЦИНСКИЙ КОЛЛЕДЖ</dc:title>
  <dc:creator>user</dc:creator>
  <cp:lastModifiedBy>RePack by Diakov</cp:lastModifiedBy>
  <cp:revision>66</cp:revision>
  <dcterms:created xsi:type="dcterms:W3CDTF">2018-03-02T12:15:59Z</dcterms:created>
  <dcterms:modified xsi:type="dcterms:W3CDTF">2021-11-29T15:37:12Z</dcterms:modified>
</cp:coreProperties>
</file>