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97" r:id="rId4"/>
    <p:sldId id="298" r:id="rId5"/>
    <p:sldId id="299" r:id="rId6"/>
    <p:sldId id="262" r:id="rId7"/>
    <p:sldId id="301" r:id="rId8"/>
    <p:sldId id="314" r:id="rId9"/>
    <p:sldId id="261" r:id="rId10"/>
    <p:sldId id="269" r:id="rId11"/>
    <p:sldId id="303" r:id="rId12"/>
    <p:sldId id="272" r:id="rId13"/>
    <p:sldId id="270" r:id="rId14"/>
    <p:sldId id="275" r:id="rId15"/>
    <p:sldId id="271" r:id="rId16"/>
    <p:sldId id="304" r:id="rId17"/>
    <p:sldId id="305" r:id="rId18"/>
    <p:sldId id="288" r:id="rId19"/>
    <p:sldId id="274" r:id="rId20"/>
    <p:sldId id="290" r:id="rId21"/>
    <p:sldId id="310" r:id="rId22"/>
    <p:sldId id="311" r:id="rId23"/>
    <p:sldId id="291" r:id="rId24"/>
    <p:sldId id="293" r:id="rId25"/>
    <p:sldId id="294" r:id="rId26"/>
    <p:sldId id="306" r:id="rId27"/>
    <p:sldId id="307" r:id="rId28"/>
    <p:sldId id="292" r:id="rId29"/>
    <p:sldId id="295" r:id="rId30"/>
    <p:sldId id="296" r:id="rId31"/>
    <p:sldId id="308" r:id="rId32"/>
    <p:sldId id="309" r:id="rId33"/>
    <p:sldId id="313" r:id="rId34"/>
    <p:sldId id="280" r:id="rId35"/>
    <p:sldId id="285" r:id="rId3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6D9F66E-5EB9-4882-86FB-DCBF35E3C3E4}" styleName="Средний стиль 4 —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654" autoAdjust="0"/>
    <p:restoredTop sz="94660"/>
  </p:normalViewPr>
  <p:slideViewPr>
    <p:cSldViewPr snapToGrid="0">
      <p:cViewPr varScale="1">
        <p:scale>
          <a:sx n="50" d="100"/>
          <a:sy n="50" d="100"/>
        </p:scale>
        <p:origin x="72" y="59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E6AAE5-5299-4CA9-A633-2A640C4804A2}" type="datetimeFigureOut">
              <a:rPr lang="ru-RU" smtClean="0"/>
              <a:t>18.05.2018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031D1F-6F92-4CA1-BA6F-38D1A45946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5171021"/>
      </p:ext>
    </p:extLst>
  </p:cSld>
  <p:clrMapOvr>
    <a:masterClrMapping/>
  </p:clrMapOvr>
  <p:transition spd="slow"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E6AAE5-5299-4CA9-A633-2A640C4804A2}" type="datetimeFigureOut">
              <a:rPr lang="ru-RU" smtClean="0"/>
              <a:t>18.05.2018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031D1F-6F92-4CA1-BA6F-38D1A45946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2052047"/>
      </p:ext>
    </p:extLst>
  </p:cSld>
  <p:clrMapOvr>
    <a:masterClrMapping/>
  </p:clrMapOvr>
  <p:transition spd="slow"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2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E6AAE5-5299-4CA9-A633-2A640C4804A2}" type="datetimeFigureOut">
              <a:rPr lang="ru-RU" smtClean="0"/>
              <a:t>18.05.2018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031D1F-6F92-4CA1-BA6F-38D1A45946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1956384"/>
      </p:ext>
    </p:extLst>
  </p:cSld>
  <p:clrMapOvr>
    <a:masterClrMapping/>
  </p:clrMapOvr>
  <p:transition spd="slow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E6AAE5-5299-4CA9-A633-2A640C4804A2}" type="datetimeFigureOut">
              <a:rPr lang="ru-RU" smtClean="0"/>
              <a:t>18.05.2018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031D1F-6F92-4CA1-BA6F-38D1A45946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3632912"/>
      </p:ext>
    </p:extLst>
  </p:cSld>
  <p:clrMapOvr>
    <a:masterClrMapping/>
  </p:clrMapOvr>
  <p:transition spd="slow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1" y="1709742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1" y="4589467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E6AAE5-5299-4CA9-A633-2A640C4804A2}" type="datetimeFigureOut">
              <a:rPr lang="ru-RU" smtClean="0"/>
              <a:t>18.05.2018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031D1F-6F92-4CA1-BA6F-38D1A45946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34713"/>
      </p:ext>
    </p:extLst>
  </p:cSld>
  <p:clrMapOvr>
    <a:masterClrMapping/>
  </p:clrMapOvr>
  <p:transition spd="slow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E6AAE5-5299-4CA9-A633-2A640C4804A2}" type="datetimeFigureOut">
              <a:rPr lang="ru-RU" smtClean="0"/>
              <a:t>18.05.2018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031D1F-6F92-4CA1-BA6F-38D1A45946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0333845"/>
      </p:ext>
    </p:extLst>
  </p:cSld>
  <p:clrMapOvr>
    <a:masterClrMapping/>
  </p:clrMapOvr>
  <p:transition spd="slow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2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2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E6AAE5-5299-4CA9-A633-2A640C4804A2}" type="datetimeFigureOut">
              <a:rPr lang="ru-RU" smtClean="0"/>
              <a:t>18.05.2018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031D1F-6F92-4CA1-BA6F-38D1A45946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0197721"/>
      </p:ext>
    </p:extLst>
  </p:cSld>
  <p:clrMapOvr>
    <a:masterClrMapping/>
  </p:clrMapOvr>
  <p:transition spd="slow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E6AAE5-5299-4CA9-A633-2A640C4804A2}" type="datetimeFigureOut">
              <a:rPr lang="ru-RU" smtClean="0"/>
              <a:t>18.05.2018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031D1F-6F92-4CA1-BA6F-38D1A45946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4483554"/>
      </p:ext>
    </p:extLst>
  </p:cSld>
  <p:clrMapOvr>
    <a:masterClrMapping/>
  </p:clrMapOvr>
  <p:transition spd="slow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E6AAE5-5299-4CA9-A633-2A640C4804A2}" type="datetimeFigureOut">
              <a:rPr lang="ru-RU" smtClean="0"/>
              <a:t>18.05.2018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031D1F-6F92-4CA1-BA6F-38D1A45946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8453767"/>
      </p:ext>
    </p:extLst>
  </p:cSld>
  <p:clrMapOvr>
    <a:masterClrMapping/>
  </p:clrMapOvr>
  <p:transition spd="slow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9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E6AAE5-5299-4CA9-A633-2A640C4804A2}" type="datetimeFigureOut">
              <a:rPr lang="ru-RU" smtClean="0"/>
              <a:t>18.05.2018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031D1F-6F92-4CA1-BA6F-38D1A45946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5070659"/>
      </p:ext>
    </p:extLst>
  </p:cSld>
  <p:clrMapOvr>
    <a:masterClrMapping/>
  </p:clrMapOvr>
  <p:transition spd="slow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9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E6AAE5-5299-4CA9-A633-2A640C4804A2}" type="datetimeFigureOut">
              <a:rPr lang="ru-RU" smtClean="0"/>
              <a:t>18.05.2018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031D1F-6F92-4CA1-BA6F-38D1A45946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9690783"/>
      </p:ext>
    </p:extLst>
  </p:cSld>
  <p:clrMapOvr>
    <a:masterClrMapping/>
  </p:clrMapOvr>
  <p:transition spd="slow"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E6AAE5-5299-4CA9-A633-2A640C4804A2}" type="datetimeFigureOut">
              <a:rPr lang="ru-RU" smtClean="0"/>
              <a:t>18.05.2018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031D1F-6F92-4CA1-BA6F-38D1A45946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27233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wipe/>
  </p:transition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" Target="slide13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slide" Target="slide14.xml"/><Relationship Id="rId5" Type="http://schemas.openxmlformats.org/officeDocument/2006/relationships/image" Target="../media/image11.jpeg"/><Relationship Id="rId4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" Target="slide17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" Target="slide1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28.xml"/><Relationship Id="rId2" Type="http://schemas.openxmlformats.org/officeDocument/2006/relationships/slide" Target="slide23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2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30.xml"/><Relationship Id="rId2" Type="http://schemas.openxmlformats.org/officeDocument/2006/relationships/slide" Target="slide25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31.xml"/><Relationship Id="rId2" Type="http://schemas.openxmlformats.org/officeDocument/2006/relationships/slide" Target="slide26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32.xml"/><Relationship Id="rId2" Type="http://schemas.openxmlformats.org/officeDocument/2006/relationships/slide" Target="slide27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slide" Target="slide19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slide" Target="slide20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slide" Target="slide29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slide" Target="slide22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slide" Target="slide33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" Target="slide34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" Target="slide1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" Target="slide8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" Target="slide9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" Target="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55371" y="2288195"/>
            <a:ext cx="9955931" cy="2387600"/>
          </a:xfrm>
        </p:spPr>
        <p:txBody>
          <a:bodyPr/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Урок литературного чтения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5065338"/>
            <a:ext cx="8938661" cy="1537853"/>
          </a:xfrm>
        </p:spPr>
        <p:txBody>
          <a:bodyPr>
            <a:normAutofit/>
          </a:bodyPr>
          <a:lstStyle/>
          <a:p>
            <a:pPr algn="l"/>
            <a:endParaRPr lang="ru-RU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http://kartinki.org/uploads/posts/2017-09/1504247582_2442-shkolnyy-kolokolchik-s-lentochkoy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080" y="0"/>
            <a:ext cx="4286251" cy="4286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5344486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25285"/>
            <a:ext cx="10515600" cy="1325563"/>
          </a:xfrm>
        </p:spPr>
        <p:txBody>
          <a:bodyPr/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Посмотри: какие книги тебе знакомы?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9574960" y="6149637"/>
            <a:ext cx="2400300" cy="62388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Далее</a:t>
            </a:r>
            <a:endParaRPr lang="ru-RU" sz="2800" b="1" dirty="0">
              <a:solidFill>
                <a:schemeClr val="bg2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http://dou.yarono.ru/kolokol/wp-content/uploads/2017/06/malenkie-skazki-pushkina-dlya-detey-20292-larg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983" y="1229064"/>
            <a:ext cx="6143447" cy="55444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s3-goods.ozstatic.by/1000/535/387/10/10387535_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61567" y="1229055"/>
            <a:ext cx="2627086" cy="39027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rebenok96.ru/rebshop/thimg/thumb_mytoys_2408566-01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7731" y="1229059"/>
            <a:ext cx="2957535" cy="39027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9137474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Box 1"/>
          <p:cNvSpPr txBox="1">
            <a:spLocks noChangeArrowheads="1"/>
          </p:cNvSpPr>
          <p:nvPr/>
        </p:nvSpPr>
        <p:spPr bwMode="auto">
          <a:xfrm>
            <a:off x="895739" y="360784"/>
            <a:ext cx="10319657" cy="20621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ru-RU" sz="3200" b="1" dirty="0" smtClean="0"/>
              <a:t>А. С. Пушкин </a:t>
            </a:r>
            <a:r>
              <a:rPr lang="ru-RU" sz="3200" b="1" dirty="0"/>
              <a:t>много путешествовал. В 1829 году поэт гостил у дяди своего друга в селе Павловском. Это  по дороге из Москвы в Петербург. Там он сочинил стихотворение «Зимнее утро».</a:t>
            </a:r>
          </a:p>
        </p:txBody>
      </p:sp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671806" y="2615681"/>
            <a:ext cx="5579706" cy="38080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9315129" y="5822801"/>
            <a:ext cx="2400300" cy="62388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Далее</a:t>
            </a:r>
            <a:endParaRPr lang="ru-RU" sz="2800" b="1" dirty="0">
              <a:solidFill>
                <a:schemeClr val="bg2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1099157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title"/>
          </p:nvPr>
        </p:nvSpPr>
        <p:spPr>
          <a:xfrm>
            <a:off x="1552578" y="19051"/>
            <a:ext cx="8620125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altLang="ru-RU" sz="4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Рассмотри слова, они помогут тебе понять басню.</a:t>
            </a:r>
          </a:p>
        </p:txBody>
      </p:sp>
      <p:sp>
        <p:nvSpPr>
          <p:cNvPr id="5123" name="Содержимое 2"/>
          <p:cNvSpPr>
            <a:spLocks noGrp="1"/>
          </p:cNvSpPr>
          <p:nvPr>
            <p:ph idx="1"/>
          </p:nvPr>
        </p:nvSpPr>
        <p:spPr>
          <a:xfrm>
            <a:off x="503853" y="1162050"/>
            <a:ext cx="10773749" cy="5592829"/>
          </a:xfrm>
        </p:spPr>
        <p:txBody>
          <a:bodyPr>
            <a:normAutofit lnSpcReduction="10000"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Нега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– 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Мгла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– 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ынче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– 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Бурый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Вечор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Озарена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Северная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Аврора: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Северная звезда - </a:t>
            </a:r>
            <a:endParaRPr lang="ru-RU" sz="2400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1883243" y="1368684"/>
            <a:ext cx="879097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(устаревшее) блаженство, приятное состояние, иногда – сон</a:t>
            </a:r>
            <a:endParaRPr lang="ru-RU" altLang="ru-RU" sz="2400" b="1" dirty="0">
              <a:solidFill>
                <a:srgbClr val="00206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942555" y="1922817"/>
            <a:ext cx="589712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непрозрачный воздух от тумана, сумерек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017637" y="2472569"/>
            <a:ext cx="110216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сейчас</a:t>
            </a:r>
            <a:endParaRPr lang="ru-RU" altLang="ru-RU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017637" y="3096639"/>
            <a:ext cx="3127523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оттенок коричневого</a:t>
            </a:r>
            <a:b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altLang="ru-RU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017637" y="3802154"/>
            <a:ext cx="361297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(устар.) – вчера вечером.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492646" y="4456197"/>
            <a:ext cx="727013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ярко освещать, заливать светом, делать сияющим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lvl="0"/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оживленным; освещать внутренним светом.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581398" y="5213123"/>
            <a:ext cx="7243393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Аврора – древнеримская богиня утренней звезды. </a:t>
            </a:r>
            <a:endParaRPr lang="ru-RU" sz="24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Имеется 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виду наступление утра на севере.</a:t>
            </a:r>
            <a:b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altLang="ru-RU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355955" y="5997954"/>
            <a:ext cx="704586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так называют планету Венеру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altLang="ru-RU" sz="24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2" name="Прямоугольник 11">
            <a:hlinkClick r:id="rId2" action="ppaction://hlinksldjump"/>
          </p:cNvPr>
          <p:cNvSpPr/>
          <p:nvPr/>
        </p:nvSpPr>
        <p:spPr>
          <a:xfrm>
            <a:off x="9554547" y="5997954"/>
            <a:ext cx="2351314" cy="7569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Рассмотрел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96343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525" y="158749"/>
            <a:ext cx="10515600" cy="1325563"/>
          </a:xfrm>
        </p:spPr>
        <p:txBody>
          <a:bodyPr/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Послушай стихотворение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1726" y="3343874"/>
            <a:ext cx="6286500" cy="300037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Давай послушаем 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стихотворение и постараемся почувствовать то настроение, которое хотел передать поэт.</a:t>
            </a:r>
          </a:p>
        </p:txBody>
      </p:sp>
      <p:sp>
        <p:nvSpPr>
          <p:cNvPr id="5" name="Стрелка вправо 4"/>
          <p:cNvSpPr/>
          <p:nvPr/>
        </p:nvSpPr>
        <p:spPr>
          <a:xfrm>
            <a:off x="2585649" y="1326528"/>
            <a:ext cx="2191624" cy="1733913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Нажми, чтоб прослушать</a:t>
            </a:r>
          </a:p>
        </p:txBody>
      </p:sp>
      <p:pic>
        <p:nvPicPr>
          <p:cNvPr id="7" name="Pushkin_Zimnie_utro_-_Pushkin_Zimnie_utro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417975" y="1767745"/>
            <a:ext cx="609600" cy="609600"/>
          </a:xfrm>
          <a:prstGeom prst="rect">
            <a:avLst/>
          </a:prstGeom>
        </p:spPr>
      </p:pic>
      <p:pic>
        <p:nvPicPr>
          <p:cNvPr id="9" name="Picture 2" descr="C:\Users\55555\Pictures\102_PANA\ии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8226" y="1326528"/>
            <a:ext cx="5405547" cy="42158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Прямоугольник 7">
            <a:hlinkClick r:id="rId6" action="ppaction://hlinksldjump"/>
          </p:cNvPr>
          <p:cNvSpPr/>
          <p:nvPr/>
        </p:nvSpPr>
        <p:spPr>
          <a:xfrm>
            <a:off x="7581900" y="5829299"/>
            <a:ext cx="3676650" cy="880863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Нажми, если прослушал и ответил на вопрос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37559870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3053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10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Ты уже долгое время сидишь за компьютером, давай отдохнем.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2076451"/>
            <a:ext cx="10515600" cy="3890963"/>
          </a:xfrm>
        </p:spPr>
        <p:txBody>
          <a:bodyPr/>
          <a:lstStyle/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 иду и ты идешь — раз, два, три. 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(Шагаем на месте.)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 пою и ты поешь — раз, два, три. 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(Хлопаем в ладоши.)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Мы идем и мы поем - раз, два, три. 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(Прыжки на месте.)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Очень дружно мы живем - раз, два, три. 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(Шагаем на месте.)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4338" name="Picture 2" descr="http://static.playcast.ru/uploads/2013/12/04/6745676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7975" y="4231481"/>
            <a:ext cx="2628900" cy="2628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065677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79427"/>
            <a:ext cx="10515600" cy="2559051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Молодец!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теперь открой учебник с. 88-89 и прочти еще раз. 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3314" name="Picture 2" descr="https://mmedia.ozone.ru/multimedia/101869618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7300" y="2332521"/>
            <a:ext cx="3222624" cy="43064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Стрелка вправо 4">
            <a:hlinkClick r:id="" action="ppaction://hlinkshowjump?jump=nextslide"/>
          </p:cNvPr>
          <p:cNvSpPr/>
          <p:nvPr/>
        </p:nvSpPr>
        <p:spPr>
          <a:xfrm>
            <a:off x="8991603" y="5695951"/>
            <a:ext cx="3000375" cy="1162051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Нажми, как прочтешь басню </a:t>
            </a:r>
          </a:p>
        </p:txBody>
      </p:sp>
    </p:spTree>
    <p:extLst>
      <p:ext uri="{BB962C8B-B14F-4D97-AF65-F5344CB8AC3E}">
        <p14:creationId xmlns:p14="http://schemas.microsoft.com/office/powerpoint/2010/main" val="305373868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56861" y="1287624"/>
            <a:ext cx="10515600" cy="500130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dirty="0"/>
              <a:t/>
            </a:r>
            <a:br>
              <a:rPr lang="ru-RU" dirty="0"/>
            </a:b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Давай 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вспомним, что стихотворение делится на части – строфы. Что такое строфа?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8042988" y="5299788"/>
            <a:ext cx="3609392" cy="117575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Проверить ответ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>
            <a:hlinkClick r:id="rId3" action="ppaction://hlinksldjump"/>
          </p:cNvPr>
          <p:cNvSpPr/>
          <p:nvPr/>
        </p:nvSpPr>
        <p:spPr>
          <a:xfrm>
            <a:off x="856861" y="5299788"/>
            <a:ext cx="3449216" cy="117575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вспомнил</a:t>
            </a:r>
          </a:p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Продолжить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978972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3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СТРОФА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(греч. </a:t>
            </a:r>
            <a:r>
              <a:rPr lang="ru-RU" sz="3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strophe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– поворот)  – группа стихов с периодически повторяющейся организацией ритма и (или) рифмы. Как правило, каждая строфа посвящена какой-то одной мысли, и при смене строфы меняется и тема. На письме строфы разделяются увеличенными интервалами.</a:t>
            </a:r>
          </a:p>
          <a:p>
            <a:endParaRPr lang="ru-RU" dirty="0"/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1082351" y="5784980"/>
            <a:ext cx="2668555" cy="74644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Назад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233104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45407" y="45377"/>
            <a:ext cx="8229600" cy="1296144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Попробуй ответить на вопросы:</a:t>
            </a:r>
            <a:endParaRPr lang="ru-RU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19676" y="1252292"/>
            <a:ext cx="9420225" cy="530919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200" dirty="0"/>
              <a:t>    </a:t>
            </a:r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1169234" y="4901785"/>
            <a:ext cx="8805775" cy="1514007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</a:p>
          <a:p>
            <a:pPr algn="ctr"/>
            <a:endParaRPr lang="ru-RU" dirty="0"/>
          </a:p>
        </p:txBody>
      </p:sp>
      <p:sp>
        <p:nvSpPr>
          <p:cNvPr id="5" name="Прямоугольник 4">
            <a:hlinkClick r:id="rId3" action="ppaction://hlinksldjump"/>
          </p:cNvPr>
          <p:cNvSpPr/>
          <p:nvPr/>
        </p:nvSpPr>
        <p:spPr>
          <a:xfrm>
            <a:off x="1169234" y="3597641"/>
            <a:ext cx="8805775" cy="1158449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4</a:t>
            </a:r>
            <a:endParaRPr lang="ru-RU" sz="2800" dirty="0"/>
          </a:p>
        </p:txBody>
      </p:sp>
      <p:sp>
        <p:nvSpPr>
          <p:cNvPr id="6" name="Прямоугольник 5">
            <a:hlinkClick r:id="rId3" action="ppaction://hlinksldjump"/>
          </p:cNvPr>
          <p:cNvSpPr/>
          <p:nvPr/>
        </p:nvSpPr>
        <p:spPr>
          <a:xfrm>
            <a:off x="1169234" y="2248526"/>
            <a:ext cx="8805775" cy="1122924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7</a:t>
            </a:r>
            <a:endParaRPr lang="ru-RU" sz="28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306868" y="1428637"/>
            <a:ext cx="653050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>
                <a:solidFill>
                  <a:srgbClr val="333333"/>
                </a:solidFill>
                <a:latin typeface="Helvetica" panose="020B0604020202020204" pitchFamily="34" charset="0"/>
                <a:ea typeface="Times New Roman" panose="02020603050405020304" pitchFamily="18" charset="0"/>
              </a:rPr>
              <a:t>Сколько </a:t>
            </a:r>
            <a:r>
              <a:rPr lang="ru-RU" sz="3200" dirty="0">
                <a:solidFill>
                  <a:srgbClr val="333333"/>
                </a:solidFill>
                <a:latin typeface="Helvetica" panose="020B0604020202020204" pitchFamily="34" charset="0"/>
                <a:ea typeface="Times New Roman" panose="02020603050405020304" pitchFamily="18" charset="0"/>
              </a:rPr>
              <a:t>строф в стихотворении?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380597522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0053" y="53324"/>
            <a:ext cx="8229600" cy="1114934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Попробуй ответить на вопросы:</a:t>
            </a:r>
            <a:endParaRPr lang="ru-RU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1804" y="966636"/>
            <a:ext cx="10949881" cy="5565711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Прочитай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первую строфу ещё раз и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выдели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слова, с которыми герой обращается к своей собеседнице. </a:t>
            </a:r>
            <a:b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герой обращается к своей собеседнице?</a:t>
            </a:r>
          </a:p>
          <a:p>
            <a:pPr marL="0" indent="0">
              <a:buNone/>
            </a:pPr>
            <a:r>
              <a:rPr lang="ru-RU" sz="3200" dirty="0"/>
              <a:t>    </a:t>
            </a:r>
          </a:p>
        </p:txBody>
      </p:sp>
      <p:sp>
        <p:nvSpPr>
          <p:cNvPr id="5" name="Прямоугольник 4">
            <a:hlinkClick r:id="rId2" action="ppaction://hlinksldjump"/>
          </p:cNvPr>
          <p:cNvSpPr/>
          <p:nvPr/>
        </p:nvSpPr>
        <p:spPr>
          <a:xfrm>
            <a:off x="1234189" y="2670200"/>
            <a:ext cx="8562954" cy="107929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Никак не обращается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dirty="0"/>
          </a:p>
        </p:txBody>
      </p:sp>
      <p:sp>
        <p:nvSpPr>
          <p:cNvPr id="6" name="Прямоугольник 5">
            <a:hlinkClick r:id="rId2" action="ppaction://hlinksldjump"/>
          </p:cNvPr>
          <p:cNvSpPr/>
          <p:nvPr/>
        </p:nvSpPr>
        <p:spPr>
          <a:xfrm>
            <a:off x="1234189" y="5368497"/>
            <a:ext cx="8562954" cy="134911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Красавица, чудесный, северный 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>
            <a:hlinkClick r:id="rId3" action="ppaction://hlinksldjump"/>
          </p:cNvPr>
          <p:cNvSpPr/>
          <p:nvPr/>
        </p:nvSpPr>
        <p:spPr>
          <a:xfrm>
            <a:off x="1234191" y="3883024"/>
            <a:ext cx="8562952" cy="1218408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Друг прелестный, красавица, звезда севера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3048397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0621" y="1633755"/>
            <a:ext cx="10515600" cy="1325563"/>
          </a:xfrm>
        </p:spPr>
        <p:txBody>
          <a:bodyPr>
            <a:noAutofit/>
          </a:bodyPr>
          <a:lstStyle/>
          <a:p>
            <a:pPr algn="ctr"/>
            <a:r>
              <a:rPr lang="ru-RU" sz="8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Здравствуй, дорогой друг!</a:t>
            </a: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294503" y="5058032"/>
            <a:ext cx="6732373" cy="1598141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200" b="1" i="1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 пропустил последний урок литературного чтения. Догоняй нас!</a:t>
            </a:r>
          </a:p>
        </p:txBody>
      </p:sp>
    </p:spTree>
    <p:extLst>
      <p:ext uri="{BB962C8B-B14F-4D97-AF65-F5344CB8AC3E}">
        <p14:creationId xmlns:p14="http://schemas.microsoft.com/office/powerpoint/2010/main" val="406854800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45408" y="136031"/>
            <a:ext cx="8229600" cy="1296144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Попробуй ответить на вопросы:</a:t>
            </a:r>
            <a:endParaRPr lang="ru-RU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90577" y="1432173"/>
            <a:ext cx="9420225" cy="530919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Как вы думаете, а как герой относится к этой красавице?    </a:t>
            </a:r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1304142" y="5386927"/>
            <a:ext cx="9892591" cy="91440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Восхищается ей, относится к ней с любовью и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нежностью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>
            <a:hlinkClick r:id="rId3" action="ppaction://hlinksldjump"/>
          </p:cNvPr>
          <p:cNvSpPr/>
          <p:nvPr/>
        </p:nvSpPr>
        <p:spPr>
          <a:xfrm>
            <a:off x="1304143" y="2638532"/>
            <a:ext cx="9892591" cy="91440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Относится к ней, как и ко всем остальным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dirty="0"/>
          </a:p>
        </p:txBody>
      </p:sp>
      <p:sp>
        <p:nvSpPr>
          <p:cNvPr id="6" name="Прямоугольник 5">
            <a:hlinkClick r:id="rId3" action="ppaction://hlinksldjump"/>
          </p:cNvPr>
          <p:cNvSpPr/>
          <p:nvPr/>
        </p:nvSpPr>
        <p:spPr>
          <a:xfrm>
            <a:off x="1304144" y="4032486"/>
            <a:ext cx="9892591" cy="91440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Относится к ней равнодушно</a:t>
            </a:r>
          </a:p>
          <a:p>
            <a:pPr algn="ctr"/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189493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45408" y="136031"/>
            <a:ext cx="8229600" cy="1296144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Попробуй ответить на вопросы:</a:t>
            </a:r>
            <a:endParaRPr lang="ru-RU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49725" y="1377888"/>
            <a:ext cx="11401423" cy="530919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3200" dirty="0" smtClean="0"/>
              <a:t>Прочитай </a:t>
            </a:r>
            <a:r>
              <a:rPr lang="ru-RU" sz="3200" dirty="0"/>
              <a:t>вторую </a:t>
            </a:r>
            <a:r>
              <a:rPr lang="ru-RU" sz="3200" dirty="0" smtClean="0"/>
              <a:t>строфу. Каким </a:t>
            </a:r>
            <a:r>
              <a:rPr lang="ru-RU" sz="3200" dirty="0"/>
              <a:t>настроением она окрашена? </a:t>
            </a:r>
            <a:br>
              <a:rPr lang="ru-RU" sz="3200" dirty="0"/>
            </a:b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1304142" y="5386927"/>
            <a:ext cx="9892591" cy="91440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Печальное, тревожное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>
            <a:hlinkClick r:id="rId3" action="ppaction://hlinksldjump"/>
          </p:cNvPr>
          <p:cNvSpPr/>
          <p:nvPr/>
        </p:nvSpPr>
        <p:spPr>
          <a:xfrm>
            <a:off x="1304143" y="2638532"/>
            <a:ext cx="9892591" cy="91440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Веселое, радостное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>
            <a:hlinkClick r:id="rId3" action="ppaction://hlinksldjump"/>
          </p:cNvPr>
          <p:cNvSpPr/>
          <p:nvPr/>
        </p:nvSpPr>
        <p:spPr>
          <a:xfrm>
            <a:off x="1304144" y="4032486"/>
            <a:ext cx="9892591" cy="91440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Грустное, печальное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629366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45408" y="136031"/>
            <a:ext cx="8229600" cy="1296144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Попробуй ответить на вопросы:</a:t>
            </a:r>
            <a:endParaRPr lang="ru-RU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61950" y="1432173"/>
            <a:ext cx="11449049" cy="530919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Герой наблюдает за природой из окна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Прочитай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следующую строфу. 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Какое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настроение у героя?   </a:t>
            </a:r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1304142" y="5386927"/>
            <a:ext cx="9892591" cy="91440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Радостное, веселое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>
            <a:hlinkClick r:id="rId3" action="ppaction://hlinksldjump"/>
          </p:cNvPr>
          <p:cNvSpPr/>
          <p:nvPr/>
        </p:nvSpPr>
        <p:spPr>
          <a:xfrm>
            <a:off x="1304143" y="2638532"/>
            <a:ext cx="9892591" cy="91440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Печальное, грустное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dirty="0"/>
          </a:p>
        </p:txBody>
      </p:sp>
      <p:sp>
        <p:nvSpPr>
          <p:cNvPr id="6" name="Прямоугольник 5">
            <a:hlinkClick r:id="rId3" action="ppaction://hlinksldjump"/>
          </p:cNvPr>
          <p:cNvSpPr/>
          <p:nvPr/>
        </p:nvSpPr>
        <p:spPr>
          <a:xfrm>
            <a:off x="1304144" y="4032486"/>
            <a:ext cx="9892591" cy="91440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Безразличное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410838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239843" y="2319848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sz="80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Молодец!</a:t>
            </a:r>
          </a:p>
        </p:txBody>
      </p:sp>
      <p:sp>
        <p:nvSpPr>
          <p:cNvPr id="4" name="Стрелка вправо 3">
            <a:hlinkClick r:id="rId2" action="ppaction://hlinksldjump"/>
          </p:cNvPr>
          <p:cNvSpPr/>
          <p:nvPr/>
        </p:nvSpPr>
        <p:spPr>
          <a:xfrm>
            <a:off x="8619346" y="4751883"/>
            <a:ext cx="3312827" cy="173885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Следующий вопрос</a:t>
            </a:r>
          </a:p>
        </p:txBody>
      </p:sp>
      <p:pic>
        <p:nvPicPr>
          <p:cNvPr id="2050" name="Picture 2" descr="http://www.photokonkursy.ru/upload/blog/comment_photokonkursy/30c/zdorovo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5847" y="2563320"/>
            <a:ext cx="1617417" cy="10820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7440884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239843" y="2319848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sz="80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Молодец!</a:t>
            </a:r>
          </a:p>
        </p:txBody>
      </p:sp>
      <p:sp>
        <p:nvSpPr>
          <p:cNvPr id="4" name="Стрелка вправо 3">
            <a:hlinkClick r:id="rId2" action="ppaction://hlinksldjump"/>
          </p:cNvPr>
          <p:cNvSpPr/>
          <p:nvPr/>
        </p:nvSpPr>
        <p:spPr>
          <a:xfrm>
            <a:off x="8619346" y="4751883"/>
            <a:ext cx="3312827" cy="173885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Следующий вопрос</a:t>
            </a:r>
          </a:p>
        </p:txBody>
      </p:sp>
      <p:pic>
        <p:nvPicPr>
          <p:cNvPr id="2050" name="Picture 2" descr="http://www.photokonkursy.ru/upload/blog/comment_photokonkursy/30c/zdorovo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5847" y="2563320"/>
            <a:ext cx="1617417" cy="10820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7577557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239843" y="2319848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sz="80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Молодец!</a:t>
            </a:r>
          </a:p>
        </p:txBody>
      </p:sp>
      <p:sp>
        <p:nvSpPr>
          <p:cNvPr id="4" name="Стрелка вправо 3">
            <a:hlinkClick r:id="rId2" action="ppaction://hlinksldjump"/>
          </p:cNvPr>
          <p:cNvSpPr/>
          <p:nvPr/>
        </p:nvSpPr>
        <p:spPr>
          <a:xfrm>
            <a:off x="8619346" y="4751883"/>
            <a:ext cx="3312827" cy="173885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Далее</a:t>
            </a:r>
          </a:p>
        </p:txBody>
      </p:sp>
      <p:pic>
        <p:nvPicPr>
          <p:cNvPr id="2050" name="Picture 2" descr="http://www.photokonkursy.ru/upload/blog/comment_photokonkursy/30c/zdorovo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5847" y="2563320"/>
            <a:ext cx="1617417" cy="10820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0076967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239843" y="2319848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sz="80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Молодец!</a:t>
            </a:r>
          </a:p>
        </p:txBody>
      </p:sp>
      <p:sp>
        <p:nvSpPr>
          <p:cNvPr id="4" name="Стрелка вправо 3">
            <a:hlinkClick r:id="rId2" action="ppaction://hlinksldjump"/>
          </p:cNvPr>
          <p:cNvSpPr/>
          <p:nvPr/>
        </p:nvSpPr>
        <p:spPr>
          <a:xfrm>
            <a:off x="8619346" y="4751883"/>
            <a:ext cx="3312827" cy="173885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Далее</a:t>
            </a:r>
          </a:p>
        </p:txBody>
      </p:sp>
      <p:pic>
        <p:nvPicPr>
          <p:cNvPr id="2050" name="Picture 2" descr="http://www.photokonkursy.ru/upload/blog/comment_photokonkursy/30c/zdorovo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5847" y="2563320"/>
            <a:ext cx="1617417" cy="10820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2426093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239843" y="2319848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sz="80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Молодец!</a:t>
            </a:r>
          </a:p>
        </p:txBody>
      </p:sp>
      <p:sp>
        <p:nvSpPr>
          <p:cNvPr id="4" name="Стрелка вправо 3">
            <a:hlinkClick r:id="rId2" action="ppaction://hlinksldjump"/>
          </p:cNvPr>
          <p:cNvSpPr/>
          <p:nvPr/>
        </p:nvSpPr>
        <p:spPr>
          <a:xfrm>
            <a:off x="8619346" y="4751883"/>
            <a:ext cx="3312827" cy="173885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Далее</a:t>
            </a:r>
          </a:p>
        </p:txBody>
      </p:sp>
      <p:pic>
        <p:nvPicPr>
          <p:cNvPr id="2050" name="Picture 2" descr="http://www.photokonkursy.ru/upload/blog/comment_photokonkursy/30c/zdorovo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5847" y="2563320"/>
            <a:ext cx="1617417" cy="10820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0322372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22227" y="820167"/>
            <a:ext cx="6896724" cy="1325563"/>
          </a:xfrm>
        </p:spPr>
        <p:txBody>
          <a:bodyPr>
            <a:normAutofit/>
          </a:bodyPr>
          <a:lstStyle/>
          <a:p>
            <a:r>
              <a:rPr lang="ru-RU" sz="60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Попробуй еще!</a:t>
            </a:r>
          </a:p>
        </p:txBody>
      </p:sp>
      <p:pic>
        <p:nvPicPr>
          <p:cNvPr id="1026" name="Picture 2" descr="http://animo2.ucoz.ru/_ph/114/2/215037051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1044" y="2396916"/>
            <a:ext cx="2834392" cy="44610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Стрелка влево 3">
            <a:hlinkClick r:id="rId3" action="ppaction://hlinksldjump"/>
          </p:cNvPr>
          <p:cNvSpPr/>
          <p:nvPr/>
        </p:nvSpPr>
        <p:spPr>
          <a:xfrm>
            <a:off x="614596" y="2490503"/>
            <a:ext cx="2773181" cy="1796685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Назад к вопросу</a:t>
            </a:r>
          </a:p>
        </p:txBody>
      </p:sp>
    </p:spTree>
    <p:extLst>
      <p:ext uri="{BB962C8B-B14F-4D97-AF65-F5344CB8AC3E}">
        <p14:creationId xmlns:p14="http://schemas.microsoft.com/office/powerpoint/2010/main" val="202303034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22227" y="820167"/>
            <a:ext cx="6896724" cy="1325563"/>
          </a:xfrm>
        </p:spPr>
        <p:txBody>
          <a:bodyPr>
            <a:normAutofit/>
          </a:bodyPr>
          <a:lstStyle/>
          <a:p>
            <a:r>
              <a:rPr lang="ru-RU" sz="60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Попробуй еще!</a:t>
            </a:r>
          </a:p>
        </p:txBody>
      </p:sp>
      <p:pic>
        <p:nvPicPr>
          <p:cNvPr id="1026" name="Picture 2" descr="http://animo2.ucoz.ru/_ph/114/2/215037051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221" y="1899459"/>
            <a:ext cx="2834392" cy="44610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Стрелка влево 3">
            <a:hlinkClick r:id="rId3" action="ppaction://hlinksldjump"/>
          </p:cNvPr>
          <p:cNvSpPr/>
          <p:nvPr/>
        </p:nvSpPr>
        <p:spPr>
          <a:xfrm>
            <a:off x="509666" y="2490503"/>
            <a:ext cx="2773181" cy="1796685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Назад к вопросу</a:t>
            </a:r>
          </a:p>
        </p:txBody>
      </p:sp>
    </p:spTree>
    <p:extLst>
      <p:ext uri="{BB962C8B-B14F-4D97-AF65-F5344CB8AC3E}">
        <p14:creationId xmlns:p14="http://schemas.microsoft.com/office/powerpoint/2010/main" val="73015091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08220" y="964732"/>
            <a:ext cx="10494365" cy="3277485"/>
          </a:xfrm>
        </p:spPr>
        <p:txBody>
          <a:bodyPr>
            <a:noAutofit/>
          </a:bodyPr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 меня для тебя интересное задание.</a:t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Тебе надо расшифровать имя великого поэта, о котором мы с тобой будем говорить.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3132947" y="5696265"/>
            <a:ext cx="2998033" cy="82445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sz="2400" b="1" dirty="0">
                <a:solidFill>
                  <a:schemeClr val="tx1"/>
                </a:solidFill>
              </a:rPr>
              <a:t>Перейти к заданию</a:t>
            </a:r>
          </a:p>
        </p:txBody>
      </p:sp>
    </p:spTree>
    <p:extLst>
      <p:ext uri="{BB962C8B-B14F-4D97-AF65-F5344CB8AC3E}">
        <p14:creationId xmlns:p14="http://schemas.microsoft.com/office/powerpoint/2010/main" val="230092655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22227" y="820167"/>
            <a:ext cx="6896724" cy="1325563"/>
          </a:xfrm>
        </p:spPr>
        <p:txBody>
          <a:bodyPr>
            <a:normAutofit/>
          </a:bodyPr>
          <a:lstStyle/>
          <a:p>
            <a:r>
              <a:rPr lang="ru-RU" sz="60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Попробуй еще!</a:t>
            </a:r>
          </a:p>
        </p:txBody>
      </p:sp>
      <p:pic>
        <p:nvPicPr>
          <p:cNvPr id="1026" name="Picture 2" descr="http://animo2.ucoz.ru/_ph/114/2/215037051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1103" y="2056647"/>
            <a:ext cx="2834392" cy="44610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Стрелка влево 3">
            <a:hlinkClick r:id="rId3" action="ppaction://hlinksldjump"/>
          </p:cNvPr>
          <p:cNvSpPr/>
          <p:nvPr/>
        </p:nvSpPr>
        <p:spPr>
          <a:xfrm>
            <a:off x="509666" y="2490503"/>
            <a:ext cx="2773181" cy="1796685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Назад к вопросу</a:t>
            </a:r>
          </a:p>
        </p:txBody>
      </p:sp>
    </p:spTree>
    <p:extLst>
      <p:ext uri="{BB962C8B-B14F-4D97-AF65-F5344CB8AC3E}">
        <p14:creationId xmlns:p14="http://schemas.microsoft.com/office/powerpoint/2010/main" val="388495382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22227" y="820167"/>
            <a:ext cx="6896724" cy="1325563"/>
          </a:xfrm>
        </p:spPr>
        <p:txBody>
          <a:bodyPr>
            <a:normAutofit/>
          </a:bodyPr>
          <a:lstStyle/>
          <a:p>
            <a:r>
              <a:rPr lang="ru-RU" sz="60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Попробуй еще!</a:t>
            </a:r>
          </a:p>
        </p:txBody>
      </p:sp>
      <p:pic>
        <p:nvPicPr>
          <p:cNvPr id="1026" name="Picture 2" descr="http://animo2.ucoz.ru/_ph/114/2/215037051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1103" y="2056647"/>
            <a:ext cx="2834392" cy="44610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Стрелка влево 3">
            <a:hlinkClick r:id="rId3" action="ppaction://hlinksldjump"/>
          </p:cNvPr>
          <p:cNvSpPr/>
          <p:nvPr/>
        </p:nvSpPr>
        <p:spPr>
          <a:xfrm>
            <a:off x="509666" y="2490503"/>
            <a:ext cx="2773181" cy="1796685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Назад к вопросу</a:t>
            </a:r>
          </a:p>
        </p:txBody>
      </p:sp>
    </p:spTree>
    <p:extLst>
      <p:ext uri="{BB962C8B-B14F-4D97-AF65-F5344CB8AC3E}">
        <p14:creationId xmlns:p14="http://schemas.microsoft.com/office/powerpoint/2010/main" val="182715443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22227" y="820167"/>
            <a:ext cx="6896724" cy="1325563"/>
          </a:xfrm>
        </p:spPr>
        <p:txBody>
          <a:bodyPr>
            <a:normAutofit/>
          </a:bodyPr>
          <a:lstStyle/>
          <a:p>
            <a:r>
              <a:rPr lang="ru-RU" sz="60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Попробуй еще!</a:t>
            </a:r>
          </a:p>
        </p:txBody>
      </p:sp>
      <p:pic>
        <p:nvPicPr>
          <p:cNvPr id="1026" name="Picture 2" descr="http://animo2.ucoz.ru/_ph/114/2/215037051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1103" y="2056647"/>
            <a:ext cx="2834392" cy="44610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Стрелка влево 3">
            <a:hlinkClick r:id="rId3" action="ppaction://hlinksldjump"/>
          </p:cNvPr>
          <p:cNvSpPr/>
          <p:nvPr/>
        </p:nvSpPr>
        <p:spPr>
          <a:xfrm>
            <a:off x="509666" y="2490503"/>
            <a:ext cx="2773181" cy="1796685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Назад к вопросу</a:t>
            </a:r>
          </a:p>
        </p:txBody>
      </p:sp>
    </p:spTree>
    <p:extLst>
      <p:ext uri="{BB962C8B-B14F-4D97-AF65-F5344CB8AC3E}">
        <p14:creationId xmlns:p14="http://schemas.microsoft.com/office/powerpoint/2010/main" val="226638413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2971800" y="919164"/>
            <a:ext cx="51054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ru-RU" sz="2400" dirty="0"/>
              <a:t>-  </a:t>
            </a:r>
            <a:r>
              <a:rPr lang="ru-RU" sz="2400" b="1" dirty="0"/>
              <a:t>восторженно, ласково.</a:t>
            </a: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2994660" y="2265367"/>
            <a:ext cx="64008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ru-RU" sz="2400" dirty="0"/>
              <a:t>- </a:t>
            </a:r>
            <a:r>
              <a:rPr lang="ru-RU" sz="2400" b="1" dirty="0"/>
              <a:t>печально, тревожно, задумчиво.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2933700" y="3560766"/>
            <a:ext cx="62484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ru-RU" sz="2400" b="1" dirty="0"/>
              <a:t>– спокойно, любуясь природой.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2971800" y="4818066"/>
            <a:ext cx="57150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ru-RU" sz="2400" dirty="0"/>
              <a:t>– </a:t>
            </a:r>
            <a:r>
              <a:rPr lang="ru-RU" sz="2400" b="1" dirty="0"/>
              <a:t>спокойно, мечтательно</a:t>
            </a:r>
            <a:r>
              <a:rPr lang="ru-RU" sz="2400" dirty="0"/>
              <a:t>.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2933700" y="6113465"/>
            <a:ext cx="63246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ru-RU" sz="2400" dirty="0"/>
              <a:t>– </a:t>
            </a:r>
            <a:r>
              <a:rPr lang="ru-RU" sz="2400" b="1" dirty="0"/>
              <a:t>мечтательно, понижая голос в конце.</a:t>
            </a:r>
          </a:p>
        </p:txBody>
      </p:sp>
      <p:sp>
        <p:nvSpPr>
          <p:cNvPr id="13319" name="TextBox 6"/>
          <p:cNvSpPr txBox="1">
            <a:spLocks noChangeArrowheads="1"/>
          </p:cNvSpPr>
          <p:nvPr/>
        </p:nvSpPr>
        <p:spPr bwMode="auto">
          <a:xfrm>
            <a:off x="1981200" y="533400"/>
            <a:ext cx="24384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endParaRPr lang="ru-RU"/>
          </a:p>
        </p:txBody>
      </p:sp>
      <p:sp>
        <p:nvSpPr>
          <p:cNvPr id="13320" name="TextBox 7"/>
          <p:cNvSpPr txBox="1">
            <a:spLocks noChangeArrowheads="1"/>
          </p:cNvSpPr>
          <p:nvPr/>
        </p:nvSpPr>
        <p:spPr bwMode="auto">
          <a:xfrm>
            <a:off x="1569720" y="836616"/>
            <a:ext cx="2057400" cy="5694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ru-RU" sz="2800" b="1" dirty="0">
                <a:solidFill>
                  <a:srgbClr val="C00000"/>
                </a:solidFill>
              </a:rPr>
              <a:t>1 часть </a:t>
            </a:r>
          </a:p>
          <a:p>
            <a:pPr eaLnBrk="1" hangingPunct="1"/>
            <a:endParaRPr lang="ru-RU" sz="2800" b="1" dirty="0">
              <a:solidFill>
                <a:srgbClr val="C00000"/>
              </a:solidFill>
            </a:endParaRPr>
          </a:p>
          <a:p>
            <a:pPr eaLnBrk="1" hangingPunct="1"/>
            <a:endParaRPr lang="ru-RU" sz="2800" b="1" dirty="0">
              <a:solidFill>
                <a:srgbClr val="C00000"/>
              </a:solidFill>
            </a:endParaRPr>
          </a:p>
          <a:p>
            <a:pPr eaLnBrk="1" hangingPunct="1"/>
            <a:r>
              <a:rPr lang="ru-RU" sz="2800" b="1" dirty="0">
                <a:solidFill>
                  <a:srgbClr val="C00000"/>
                </a:solidFill>
              </a:rPr>
              <a:t>2 часть</a:t>
            </a:r>
          </a:p>
          <a:p>
            <a:pPr eaLnBrk="1" hangingPunct="1"/>
            <a:endParaRPr lang="ru-RU" sz="2800" b="1" dirty="0">
              <a:solidFill>
                <a:srgbClr val="C00000"/>
              </a:solidFill>
            </a:endParaRPr>
          </a:p>
          <a:p>
            <a:pPr eaLnBrk="1" hangingPunct="1"/>
            <a:endParaRPr lang="ru-RU" sz="2800" b="1" dirty="0">
              <a:solidFill>
                <a:srgbClr val="C00000"/>
              </a:solidFill>
            </a:endParaRPr>
          </a:p>
          <a:p>
            <a:pPr eaLnBrk="1" hangingPunct="1"/>
            <a:r>
              <a:rPr lang="ru-RU" sz="2800" b="1" dirty="0">
                <a:solidFill>
                  <a:srgbClr val="C00000"/>
                </a:solidFill>
              </a:rPr>
              <a:t>3 часть</a:t>
            </a:r>
          </a:p>
          <a:p>
            <a:pPr eaLnBrk="1" hangingPunct="1"/>
            <a:endParaRPr lang="ru-RU" sz="2800" b="1" dirty="0">
              <a:solidFill>
                <a:srgbClr val="C00000"/>
              </a:solidFill>
            </a:endParaRPr>
          </a:p>
          <a:p>
            <a:pPr eaLnBrk="1" hangingPunct="1"/>
            <a:endParaRPr lang="ru-RU" sz="2800" b="1" dirty="0">
              <a:solidFill>
                <a:srgbClr val="C00000"/>
              </a:solidFill>
            </a:endParaRPr>
          </a:p>
          <a:p>
            <a:pPr eaLnBrk="1" hangingPunct="1"/>
            <a:r>
              <a:rPr lang="ru-RU" sz="2800" b="1" dirty="0">
                <a:solidFill>
                  <a:srgbClr val="C00000"/>
                </a:solidFill>
              </a:rPr>
              <a:t>4 часть</a:t>
            </a:r>
          </a:p>
          <a:p>
            <a:pPr eaLnBrk="1" hangingPunct="1"/>
            <a:endParaRPr lang="ru-RU" sz="2800" b="1" dirty="0">
              <a:solidFill>
                <a:srgbClr val="C00000"/>
              </a:solidFill>
            </a:endParaRPr>
          </a:p>
          <a:p>
            <a:pPr eaLnBrk="1" hangingPunct="1"/>
            <a:endParaRPr lang="ru-RU" sz="2800" b="1" dirty="0">
              <a:solidFill>
                <a:srgbClr val="C00000"/>
              </a:solidFill>
            </a:endParaRPr>
          </a:p>
          <a:p>
            <a:pPr eaLnBrk="1" hangingPunct="1"/>
            <a:r>
              <a:rPr lang="ru-RU" sz="2800" b="1" dirty="0">
                <a:solidFill>
                  <a:srgbClr val="C00000"/>
                </a:solidFill>
              </a:rPr>
              <a:t>5 часть </a:t>
            </a:r>
            <a:endParaRPr lang="ru-RU" sz="2800" dirty="0"/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1809750" y="174631"/>
            <a:ext cx="8686800" cy="1025519"/>
          </a:xfrm>
          <a:prstGeom prst="rect">
            <a:avLst/>
          </a:prstGeom>
        </p:spPr>
        <p:txBody>
          <a:bodyPr/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4000" b="1" dirty="0" smtClean="0"/>
              <a:t>Попробуй прочесть:</a:t>
            </a:r>
            <a:endParaRPr lang="ru-RU" sz="4000" b="1" dirty="0"/>
          </a:p>
        </p:txBody>
      </p:sp>
      <p:sp>
        <p:nvSpPr>
          <p:cNvPr id="7" name="Прямоугольник 6">
            <a:hlinkClick r:id="rId2" action="ppaction://hlinksldjump"/>
          </p:cNvPr>
          <p:cNvSpPr/>
          <p:nvPr/>
        </p:nvSpPr>
        <p:spPr>
          <a:xfrm>
            <a:off x="9395460" y="5867400"/>
            <a:ext cx="2457450" cy="7080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Прочитал!</a:t>
            </a:r>
            <a:endParaRPr lang="ru-RU" sz="32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405817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8175" y="574676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sz="5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 молодец!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53191" y="2275331"/>
            <a:ext cx="10515600" cy="4351339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Мы с тобой хорошо поработали. </a:t>
            </a:r>
          </a:p>
          <a:p>
            <a:pPr marL="0" indent="0" algn="ctr">
              <a:buNone/>
            </a:pP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Увидимся на следующем уроке.</a:t>
            </a:r>
          </a:p>
        </p:txBody>
      </p:sp>
    </p:spTree>
    <p:extLst>
      <p:ext uri="{BB962C8B-B14F-4D97-AF65-F5344CB8AC3E}">
        <p14:creationId xmlns:p14="http://schemas.microsoft.com/office/powerpoint/2010/main" val="393505414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85951" y="674763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ru-RU" sz="4800" b="1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Домашнее задание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66850" y="2008264"/>
            <a:ext cx="9486899" cy="3821036"/>
          </a:xfrm>
        </p:spPr>
        <p:txBody>
          <a:bodyPr/>
          <a:lstStyle/>
          <a:p>
            <a:pPr marL="0" indent="0" algn="ctr">
              <a:buNone/>
            </a:pPr>
            <a:endParaRPr lang="ru-RU" dirty="0" smtClean="0">
              <a:solidFill>
                <a:srgbClr val="800080"/>
              </a:solidFill>
            </a:endParaRPr>
          </a:p>
          <a:p>
            <a:pPr marL="0" indent="0" algn="ctr">
              <a:buNone/>
            </a:pP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С.88-89 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Подготовить выразительное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чтение 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стихотворения «Зимнее утро» А.С. Пушкина</a:t>
            </a:r>
            <a:endParaRPr lang="ru-RU" sz="3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395642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2341" y="604969"/>
            <a:ext cx="4674355" cy="4844111"/>
          </a:xfrm>
        </p:spPr>
        <p:txBody>
          <a:bodyPr/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Тебе надо угадать фамилию, имя и отчество  поэта. А также здесь спрятано название его произведения.</a:t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Подумай.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7231" y="543684"/>
            <a:ext cx="6551561" cy="6155696"/>
          </a:xfrm>
        </p:spPr>
      </p:pic>
      <p:sp>
        <p:nvSpPr>
          <p:cNvPr id="5" name="Овал 4"/>
          <p:cNvSpPr/>
          <p:nvPr/>
        </p:nvSpPr>
        <p:spPr>
          <a:xfrm rot="20250305">
            <a:off x="8490250" y="3016122"/>
            <a:ext cx="1156401" cy="3176237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6" name="Прямоугольник 5">
            <a:hlinkClick r:id="rId3" action="ppaction://hlinksldjump"/>
          </p:cNvPr>
          <p:cNvSpPr/>
          <p:nvPr/>
        </p:nvSpPr>
        <p:spPr>
          <a:xfrm>
            <a:off x="1977174" y="5741650"/>
            <a:ext cx="2698229" cy="95773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Проверить ответ</a:t>
            </a:r>
          </a:p>
        </p:txBody>
      </p:sp>
    </p:spTree>
    <p:extLst>
      <p:ext uri="{BB962C8B-B14F-4D97-AF65-F5344CB8AC3E}">
        <p14:creationId xmlns:p14="http://schemas.microsoft.com/office/powerpoint/2010/main" val="427576676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24812" y="799257"/>
            <a:ext cx="10515600" cy="4351338"/>
          </a:xfrm>
        </p:spPr>
        <p:txBody>
          <a:bodyPr>
            <a:normAutofit/>
          </a:bodyPr>
          <a:lstStyle/>
          <a:p>
            <a:pPr marL="0" indent="0" algn="ctr">
              <a:lnSpc>
                <a:spcPct val="150000"/>
              </a:lnSpc>
              <a:buNone/>
            </a:pPr>
            <a:r>
              <a:rPr lang="ru-RU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Александр Сергеевич Пушкин</a:t>
            </a:r>
          </a:p>
          <a:p>
            <a:pPr marL="0" indent="0" algn="ctr">
              <a:lnSpc>
                <a:spcPct val="150000"/>
              </a:lnSpc>
              <a:buNone/>
            </a:pPr>
            <a:r>
              <a:rPr lang="ru-RU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Зимнее утро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875523" y="4856881"/>
            <a:ext cx="3169778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Молодец!</a:t>
            </a:r>
            <a:endParaRPr lang="ru-RU" sz="5400" dirty="0"/>
          </a:p>
        </p:txBody>
      </p:sp>
      <p:pic>
        <p:nvPicPr>
          <p:cNvPr id="6" name="Picture 2" descr="http://www.photokonkursy.ru/upload/blog/comment_photokonkursy/30c/zdorovo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7536" y="4698118"/>
            <a:ext cx="1617417" cy="10820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5138784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3925" y="2060578"/>
            <a:ext cx="10515600" cy="1325563"/>
          </a:xfrm>
        </p:spPr>
        <p:txBody>
          <a:bodyPr>
            <a:noAutofit/>
          </a:bodyPr>
          <a:lstStyle/>
          <a:p>
            <a:pPr algn="ctr"/>
            <a:r>
              <a:rPr lang="ru-RU" sz="6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 ты думаешь, какая будет тема нашего урока?</a:t>
            </a:r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1857378" y="5857879"/>
            <a:ext cx="3514725" cy="790575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2">
                    <a:lumMod val="10000"/>
                  </a:schemeClr>
                </a:solidFill>
              </a:rPr>
              <a:t>Я догадался!</a:t>
            </a:r>
          </a:p>
        </p:txBody>
      </p:sp>
    </p:spTree>
    <p:extLst>
      <p:ext uri="{BB962C8B-B14F-4D97-AF65-F5344CB8AC3E}">
        <p14:creationId xmlns:p14="http://schemas.microsoft.com/office/powerpoint/2010/main" val="95649651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24812" y="799257"/>
            <a:ext cx="10515600" cy="4351338"/>
          </a:xfrm>
        </p:spPr>
        <p:txBody>
          <a:bodyPr>
            <a:normAutofit/>
          </a:bodyPr>
          <a:lstStyle/>
          <a:p>
            <a:pPr marL="0" indent="0" algn="ctr">
              <a:lnSpc>
                <a:spcPct val="150000"/>
              </a:lnSpc>
              <a:buNone/>
            </a:pPr>
            <a:r>
              <a:rPr lang="ru-RU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Александр Сергеевич Пушкин</a:t>
            </a:r>
          </a:p>
          <a:p>
            <a:pPr marL="0" indent="0" algn="ctr">
              <a:lnSpc>
                <a:spcPct val="150000"/>
              </a:lnSpc>
              <a:buNone/>
            </a:pPr>
            <a:r>
              <a:rPr lang="ru-RU" sz="5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Стихотворение «Зимнее утро».</a:t>
            </a:r>
            <a:endParaRPr lang="ru-RU" sz="5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75523" y="4856881"/>
            <a:ext cx="184731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sz="5400" dirty="0"/>
          </a:p>
        </p:txBody>
      </p:sp>
      <p:sp>
        <p:nvSpPr>
          <p:cNvPr id="2" name="Прямоугольник 1">
            <a:hlinkClick r:id="rId2" action="ppaction://hlinksldjump"/>
          </p:cNvPr>
          <p:cNvSpPr/>
          <p:nvPr/>
        </p:nvSpPr>
        <p:spPr>
          <a:xfrm>
            <a:off x="9349273" y="5150595"/>
            <a:ext cx="2332654" cy="115689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Далее</a:t>
            </a:r>
            <a:endParaRPr lang="ru-RU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649444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81050" y="1962150"/>
            <a:ext cx="10515600" cy="24765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Попробуй вспомнить , что ты знаешь об А.С. Пушкине? </a:t>
            </a:r>
            <a:endParaRPr lang="ru-RU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600950" y="5657850"/>
            <a:ext cx="2990850" cy="70485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Узнать больше!</a:t>
            </a:r>
            <a:endParaRPr lang="ru-RU" sz="28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085850" y="5657850"/>
            <a:ext cx="2857500" cy="70485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Продолжить!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157091657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39953" y="304802"/>
            <a:ext cx="7311507" cy="6226629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Александр Сергеевич Пушкин</a:t>
            </a:r>
          </a:p>
          <a:p>
            <a:pPr marL="0" indent="0" algn="ctr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Писатель родился в московской дворянской семье. У него были брат Лев.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сестра Ольга. Летом мальчик гостил у бабушки в с. Захарово под Москвой. Здесь его воспитанием занималась Арина Родионовна Яковлева. </a:t>
            </a:r>
          </a:p>
          <a:p>
            <a:pPr marL="0" indent="0" algn="ctr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1811 г. Пушкин поступил в знаменитый Царскосельский Лицей для мальчиков, где его вовсе не читали талантом.</a:t>
            </a:r>
          </a:p>
          <a:p>
            <a:pPr marL="0" indent="0" algn="ctr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1817 г., после лицея, в чине коллежского секретаря 12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кл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юноша поступил служить в Коллегию иностранных дел.</a:t>
            </a:r>
          </a:p>
          <a:p>
            <a:pPr marL="0" indent="0" algn="ctr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1831 г. Александр Пушкин обвенчался с Натальей Гончаровой. К 1836 году в семье Пушкиных родилось два сына и две дочери.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>
            <a:hlinkClick r:id="rId2" action="ppaction://hlinksldjump"/>
          </p:cNvPr>
          <p:cNvSpPr/>
          <p:nvPr/>
        </p:nvSpPr>
        <p:spPr>
          <a:xfrm>
            <a:off x="9822609" y="6038851"/>
            <a:ext cx="2228851" cy="7239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Назад</a:t>
            </a:r>
            <a:endParaRPr lang="ru-RU" sz="24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5" name="Объект 3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279920" y="304802"/>
            <a:ext cx="4248151" cy="62266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587583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592</TotalTime>
  <Words>504</Words>
  <Application>Microsoft Office PowerPoint</Application>
  <PresentationFormat>Широкоэкранный</PresentationFormat>
  <Paragraphs>135</Paragraphs>
  <Slides>35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35</vt:i4>
      </vt:variant>
    </vt:vector>
  </HeadingPairs>
  <TitlesOfParts>
    <vt:vector size="41" baseType="lpstr">
      <vt:lpstr>Arial</vt:lpstr>
      <vt:lpstr>Calibri</vt:lpstr>
      <vt:lpstr>Calibri Light</vt:lpstr>
      <vt:lpstr>Helvetica</vt:lpstr>
      <vt:lpstr>Times New Roman</vt:lpstr>
      <vt:lpstr>Тема Office</vt:lpstr>
      <vt:lpstr>Урок литературного чтения</vt:lpstr>
      <vt:lpstr>Здравствуй, дорогой друг!</vt:lpstr>
      <vt:lpstr>У меня для тебя интересное задание.   Тебе надо расшифровать имя великого поэта, о котором мы с тобой будем говорить.</vt:lpstr>
      <vt:lpstr>Тебе надо угадать фамилию, имя и отчество  поэта. А также здесь спрятано название его произведения. Подумай. </vt:lpstr>
      <vt:lpstr>Презентация PowerPoint</vt:lpstr>
      <vt:lpstr>Как ты думаешь, какая будет тема нашего урока?</vt:lpstr>
      <vt:lpstr>Презентация PowerPoint</vt:lpstr>
      <vt:lpstr>Презентация PowerPoint</vt:lpstr>
      <vt:lpstr>Презентация PowerPoint</vt:lpstr>
      <vt:lpstr>Посмотри: какие книги тебе знакомы?</vt:lpstr>
      <vt:lpstr>Презентация PowerPoint</vt:lpstr>
      <vt:lpstr>Рассмотри слова, они помогут тебе понять басню.</vt:lpstr>
      <vt:lpstr>Послушай стихотворение</vt:lpstr>
      <vt:lpstr>Ты уже долгое время сидишь за компьютером, давай отдохнем.</vt:lpstr>
      <vt:lpstr>Молодец! А теперь открой учебник с. 88-89 и прочти еще раз.  </vt:lpstr>
      <vt:lpstr>Презентация PowerPoint</vt:lpstr>
      <vt:lpstr>Презентация PowerPoint</vt:lpstr>
      <vt:lpstr>Попробуй ответить на вопросы:</vt:lpstr>
      <vt:lpstr>Попробуй ответить на вопросы:</vt:lpstr>
      <vt:lpstr>Попробуй ответить на вопросы:</vt:lpstr>
      <vt:lpstr>Попробуй ответить на вопросы:</vt:lpstr>
      <vt:lpstr>Попробуй ответить на вопросы:</vt:lpstr>
      <vt:lpstr>Молодец!</vt:lpstr>
      <vt:lpstr>Молодец!</vt:lpstr>
      <vt:lpstr>Молодец!</vt:lpstr>
      <vt:lpstr>Молодец!</vt:lpstr>
      <vt:lpstr>Молодец!</vt:lpstr>
      <vt:lpstr>Попробуй еще!</vt:lpstr>
      <vt:lpstr>Попробуй еще!</vt:lpstr>
      <vt:lpstr>Попробуй еще!</vt:lpstr>
      <vt:lpstr>Попробуй еще!</vt:lpstr>
      <vt:lpstr>Попробуй еще!</vt:lpstr>
      <vt:lpstr>Презентация PowerPoint</vt:lpstr>
      <vt:lpstr>Ты молодец!</vt:lpstr>
      <vt:lpstr>Домашнее задание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 литературного чтения</dc:title>
  <dc:creator>Bachtigareeva</dc:creator>
  <cp:lastModifiedBy>user</cp:lastModifiedBy>
  <cp:revision>50</cp:revision>
  <dcterms:created xsi:type="dcterms:W3CDTF">2018-04-02T12:40:16Z</dcterms:created>
  <dcterms:modified xsi:type="dcterms:W3CDTF">2018-05-17T22:50:48Z</dcterms:modified>
</cp:coreProperties>
</file>