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3" r:id="rId3"/>
    <p:sldId id="257" r:id="rId4"/>
    <p:sldId id="258" r:id="rId5"/>
    <p:sldId id="259" r:id="rId6"/>
    <p:sldId id="260" r:id="rId7"/>
    <p:sldId id="265" r:id="rId8"/>
    <p:sldId id="266" r:id="rId9"/>
    <p:sldId id="264" r:id="rId10"/>
    <p:sldId id="261" r:id="rId11"/>
    <p:sldId id="274" r:id="rId12"/>
    <p:sldId id="262" r:id="rId13"/>
    <p:sldId id="267" r:id="rId14"/>
    <p:sldId id="268" r:id="rId15"/>
    <p:sldId id="269" r:id="rId16"/>
    <p:sldId id="270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42923" autoAdjust="0"/>
  </p:normalViewPr>
  <p:slideViewPr>
    <p:cSldViewPr snapToGrid="0">
      <p:cViewPr varScale="1">
        <p:scale>
          <a:sx n="116" d="100"/>
          <a:sy n="116" d="100"/>
        </p:scale>
        <p:origin x="3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E64450-2D25-4EE8-B0B3-4747B291E7E6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79AE9-3F10-4F27-95E3-CA306302DB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64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79AE9-3F10-4F27-95E3-CA306302DBA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072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79AE9-3F10-4F27-95E3-CA306302DBA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30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CB0C0-FCCE-493B-8145-A45BC95AB557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0382-1574-417E-A235-F46C1A72A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716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CB0C0-FCCE-493B-8145-A45BC95AB557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0382-1574-417E-A235-F46C1A72A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099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CB0C0-FCCE-493B-8145-A45BC95AB557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0382-1574-417E-A235-F46C1A72A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722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CB0C0-FCCE-493B-8145-A45BC95AB557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0382-1574-417E-A235-F46C1A72A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780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CB0C0-FCCE-493B-8145-A45BC95AB557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0382-1574-417E-A235-F46C1A72A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628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CB0C0-FCCE-493B-8145-A45BC95AB557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0382-1574-417E-A235-F46C1A72A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904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CB0C0-FCCE-493B-8145-A45BC95AB557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0382-1574-417E-A235-F46C1A72A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529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CB0C0-FCCE-493B-8145-A45BC95AB557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0382-1574-417E-A235-F46C1A72A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193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CB0C0-FCCE-493B-8145-A45BC95AB557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0382-1574-417E-A235-F46C1A72A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283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CB0C0-FCCE-493B-8145-A45BC95AB557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0382-1574-417E-A235-F46C1A72A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600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CB0C0-FCCE-493B-8145-A45BC95AB557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D0382-1574-417E-A235-F46C1A72A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998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ACB0C0-FCCE-493B-8145-A45BC95AB557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D0382-1574-417E-A235-F46C1A72A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16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Звук [Х], буква 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706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3984"/>
            <a:ext cx="10515600" cy="5812979"/>
          </a:xfrm>
        </p:spPr>
        <p:txBody>
          <a:bodyPr/>
          <a:lstStyle/>
          <a:p>
            <a:pPr marL="0" indent="0">
              <a:buNone/>
            </a:pPr>
            <a:r>
              <a:rPr lang="ru-RU" b="1" i="0" dirty="0" smtClean="0">
                <a:solidFill>
                  <a:srgbClr val="000000"/>
                </a:solidFill>
                <a:effectLst/>
                <a:latin typeface="Helvetica Neue"/>
              </a:rPr>
              <a:t>Артикуляционная гимнастика: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1" dirty="0" smtClean="0">
                <a:solidFill>
                  <a:srgbClr val="000000"/>
                </a:solidFill>
                <a:effectLst/>
                <a:latin typeface="Helvetica Neue"/>
              </a:rPr>
              <a:t>Упражнение 1.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Helvetica Neue"/>
              </a:rPr>
              <a:t> «Чищу зубы»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solidFill>
                  <a:srgbClr val="000000"/>
                </a:solidFill>
                <a:effectLst/>
                <a:latin typeface="Helvetica Neue"/>
              </a:rPr>
              <a:t>Приоткрыть рот и кончиком языка почистить верхние зубы с внешней и внутренней стороны, двигая язычок слева направо, и в обратном порядке.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1" dirty="0" smtClean="0">
                <a:solidFill>
                  <a:srgbClr val="000000"/>
                </a:solidFill>
                <a:effectLst/>
                <a:latin typeface="Helvetica Neue"/>
              </a:rPr>
              <a:t>Упражнение 2.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Helvetica Neue"/>
              </a:rPr>
              <a:t> «Вкусное варенье»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solidFill>
                  <a:srgbClr val="000000"/>
                </a:solidFill>
                <a:effectLst/>
                <a:latin typeface="Helvetica Neue"/>
              </a:rPr>
              <a:t>Кончиком языка проводить по верхней губе сверху вниз. Рот приоткрыт.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1" dirty="0" smtClean="0">
                <a:solidFill>
                  <a:srgbClr val="000000"/>
                </a:solidFill>
                <a:effectLst/>
                <a:latin typeface="Helvetica Neue"/>
              </a:rPr>
              <a:t>Упражнение3.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Helvetica Neue"/>
              </a:rPr>
              <a:t> «Шарики»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solidFill>
                  <a:srgbClr val="000000"/>
                </a:solidFill>
                <a:effectLst/>
                <a:latin typeface="Helvetica Neue"/>
              </a:rPr>
              <a:t>Шарик слева, шарик справа,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solidFill>
                  <a:srgbClr val="000000"/>
                </a:solidFill>
                <a:effectLst/>
                <a:latin typeface="Helvetica Neue"/>
              </a:rPr>
              <a:t>Есть у нас одна забава: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solidFill>
                  <a:srgbClr val="000000"/>
                </a:solidFill>
                <a:effectLst/>
                <a:latin typeface="Helvetica Neue"/>
              </a:rPr>
              <a:t>В щеки дуем – чередуем,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solidFill>
                  <a:srgbClr val="000000"/>
                </a:solidFill>
                <a:effectLst/>
                <a:latin typeface="Helvetica Neue"/>
              </a:rPr>
              <a:t>То в одну, а то в другую.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026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20130"/>
            <a:ext cx="10515600" cy="575683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1A1A1A"/>
                </a:solidFill>
                <a:latin typeface="Open Sans"/>
              </a:rPr>
              <a:t>Ха-ха-ха, ха-ха-ха - есть у нас два петуха.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1A1A1A"/>
                </a:solidFill>
                <a:latin typeface="Open Sans"/>
              </a:rPr>
              <a:t>Хи-хи-хи, хи-хи-хи - всё дерутся петухи.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1A1A1A"/>
                </a:solidFill>
                <a:latin typeface="Open Sans"/>
              </a:rPr>
              <a:t>Ху-</a:t>
            </a:r>
            <a:r>
              <a:rPr lang="ru-RU" dirty="0" err="1">
                <a:solidFill>
                  <a:srgbClr val="1A1A1A"/>
                </a:solidFill>
                <a:latin typeface="Open Sans"/>
              </a:rPr>
              <a:t>ху</a:t>
            </a:r>
            <a:r>
              <a:rPr lang="ru-RU" dirty="0">
                <a:solidFill>
                  <a:srgbClr val="1A1A1A"/>
                </a:solidFill>
                <a:latin typeface="Open Sans"/>
              </a:rPr>
              <a:t>-</a:t>
            </a:r>
            <a:r>
              <a:rPr lang="ru-RU" dirty="0" err="1">
                <a:solidFill>
                  <a:srgbClr val="1A1A1A"/>
                </a:solidFill>
                <a:latin typeface="Open Sans"/>
              </a:rPr>
              <a:t>ху</a:t>
            </a:r>
            <a:r>
              <a:rPr lang="ru-RU" dirty="0">
                <a:solidFill>
                  <a:srgbClr val="1A1A1A"/>
                </a:solidFill>
                <a:latin typeface="Open Sans"/>
              </a:rPr>
              <a:t>, </a:t>
            </a:r>
            <a:r>
              <a:rPr lang="ru-RU" dirty="0" err="1">
                <a:solidFill>
                  <a:srgbClr val="1A1A1A"/>
                </a:solidFill>
                <a:latin typeface="Open Sans"/>
              </a:rPr>
              <a:t>ху-ху-ху</a:t>
            </a:r>
            <a:r>
              <a:rPr lang="ru-RU" dirty="0">
                <a:solidFill>
                  <a:srgbClr val="1A1A1A"/>
                </a:solidFill>
                <a:latin typeface="Open Sans"/>
              </a:rPr>
              <a:t> - клювы все у них в пуху.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1A1A1A"/>
                </a:solidFill>
                <a:latin typeface="Open Sans"/>
              </a:rPr>
              <a:t>Хи-хи-хи, хи-хи-хи - хватит драться, петухи!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1A1A1A"/>
                </a:solidFill>
                <a:latin typeface="Open Sans"/>
              </a:rPr>
              <a:t>Ха-ха-ха, ха-ха-ха - без хвостов два петуха.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652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ng-images.ru/wp-content/uploads/2015/01/bread_PNG224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18" y="1401112"/>
            <a:ext cx="2214763" cy="1495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5008" t="17997" r="142" b="15652"/>
          <a:stretch/>
        </p:blipFill>
        <p:spPr>
          <a:xfrm>
            <a:off x="4331024" y="515711"/>
            <a:ext cx="2681057" cy="18755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3237" y="862973"/>
            <a:ext cx="3255223" cy="24191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3246" y="4722231"/>
            <a:ext cx="3533313" cy="1987488"/>
          </a:xfrm>
          <a:prstGeom prst="rect">
            <a:avLst/>
          </a:prstGeom>
        </p:spPr>
      </p:pic>
      <p:pic>
        <p:nvPicPr>
          <p:cNvPr id="7" name="Picture 2" descr="https://s3images.coroflot.com/user_files/individual_files/215000_3zV0w2QIxtNEzUks0zQa0uB3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479" y="3086460"/>
            <a:ext cx="1862694" cy="179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955" y="4206770"/>
            <a:ext cx="2338192" cy="23381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47637" y="2411734"/>
            <a:ext cx="2382459" cy="2067057"/>
          </a:xfrm>
          <a:prstGeom prst="rect">
            <a:avLst/>
          </a:prstGeom>
        </p:spPr>
      </p:pic>
      <p:pic>
        <p:nvPicPr>
          <p:cNvPr id="3074" name="Picture 2" descr="https://w-dog.ru/wallpapers/13/4/520707231291873/lisa-belyj-fon-minimalizm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31" t="14373" r="34810" b="19509"/>
          <a:stretch/>
        </p:blipFill>
        <p:spPr bwMode="auto">
          <a:xfrm flipH="1">
            <a:off x="9984261" y="3731740"/>
            <a:ext cx="1787612" cy="262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88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5911" y="365760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2848" y="2468880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3808" y="4689566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77694" y="361406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77694" y="2407920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5443" y="4776652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68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2364" t="36757" r="32906" b="41982"/>
          <a:stretch/>
        </p:blipFill>
        <p:spPr>
          <a:xfrm>
            <a:off x="626076" y="1366213"/>
            <a:ext cx="10906897" cy="375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01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-zametki.ru/wp-content/uploads/2019/10/korotkie-smeshinki-i-prikolchiki-anekdoty-na-raznuyu-temu-foto-smajlik-ha-ha-ha...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1" r="22794"/>
          <a:stretch/>
        </p:blipFill>
        <p:spPr bwMode="auto">
          <a:xfrm>
            <a:off x="848497" y="731537"/>
            <a:ext cx="5642919" cy="544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771502" y="2407920"/>
            <a:ext cx="5025081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Ха-ха-ха!</a:t>
            </a:r>
            <a:r>
              <a:rPr lang="ru-RU" sz="8800" dirty="0" smtClean="0">
                <a:solidFill>
                  <a:srgbClr val="002060"/>
                </a:solidFill>
              </a:rPr>
              <a:t> </a:t>
            </a:r>
            <a:endParaRPr lang="ru-RU" sz="8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50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583" y="923383"/>
            <a:ext cx="2810996" cy="27099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13154" y="1361715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12257" y="1252150"/>
            <a:ext cx="4634251" cy="2067698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у-</a:t>
            </a:r>
            <a:r>
              <a:rPr lang="ru-RU" sz="1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35043" y="3837538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7820" y="3844305"/>
            <a:ext cx="2338192" cy="233819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983425" y="3785285"/>
            <a:ext cx="4634251" cy="2067698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у-</a:t>
            </a:r>
            <a:r>
              <a:rPr lang="ru-RU" sz="1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47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5911" y="365760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2848" y="2468880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3808" y="4689566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77694" y="361406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77694" y="2407920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5443" y="4776652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88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5911" y="365760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2848" y="2468880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3808" y="4689566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77694" y="361406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77694" y="2407920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5443" y="4776652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5000" dirty="0" smtClean="0">
                <a:solidFill>
                  <a:prstClr val="white"/>
                </a:solidFill>
              </a:rPr>
              <a:t> </a:t>
            </a:r>
            <a:endParaRPr lang="ru-RU" sz="15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125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Helvetica Neue"/>
              </a:rPr>
              <a:t> Какое сегодня число? месяц? день недели, какой по счету урок?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924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8714" t="41905" r="42329" b="44762"/>
          <a:stretch/>
        </p:blipFill>
        <p:spPr>
          <a:xfrm>
            <a:off x="1192653" y="1675343"/>
            <a:ext cx="10490362" cy="271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60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26972" y="1584960"/>
            <a:ext cx="4362994" cy="318733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5000" dirty="0" smtClean="0"/>
              <a:t> </a:t>
            </a:r>
            <a:endParaRPr lang="ru-RU" sz="15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26972" y="1584959"/>
            <a:ext cx="4362994" cy="318733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</a:t>
            </a:r>
            <a:r>
              <a:rPr lang="ru-RU" sz="15000" dirty="0" smtClean="0"/>
              <a:t> </a:t>
            </a:r>
            <a:endParaRPr lang="ru-RU" sz="15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26972" y="1584959"/>
            <a:ext cx="4362994" cy="318733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</a:t>
            </a:r>
            <a:r>
              <a:rPr lang="ru-RU" sz="15000" dirty="0" smtClean="0"/>
              <a:t> </a:t>
            </a:r>
            <a:endParaRPr lang="ru-RU" sz="15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48744" y="1606731"/>
            <a:ext cx="4362994" cy="318733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</a:t>
            </a:r>
            <a:r>
              <a:rPr lang="ru-RU" sz="15000" dirty="0" smtClean="0"/>
              <a:t> </a:t>
            </a:r>
            <a:endParaRPr lang="ru-RU" sz="15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22618" y="1598023"/>
            <a:ext cx="4362994" cy="318733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</a:t>
            </a:r>
            <a:r>
              <a:rPr lang="ru-RU" sz="15000" dirty="0" smtClean="0"/>
              <a:t> </a:t>
            </a:r>
            <a:endParaRPr lang="ru-RU" sz="15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48744" y="1615440"/>
            <a:ext cx="4362994" cy="318733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</a:t>
            </a:r>
            <a:r>
              <a:rPr lang="ru-RU" sz="15000" dirty="0" smtClean="0"/>
              <a:t> </a:t>
            </a:r>
            <a:endParaRPr lang="ru-RU" sz="15000" dirty="0"/>
          </a:p>
        </p:txBody>
      </p:sp>
    </p:spTree>
    <p:extLst>
      <p:ext uri="{BB962C8B-B14F-4D97-AF65-F5344CB8AC3E}">
        <p14:creationId xmlns:p14="http://schemas.microsoft.com/office/powerpoint/2010/main" val="293107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5911" y="365760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5000" dirty="0" smtClean="0"/>
              <a:t> </a:t>
            </a:r>
            <a:endParaRPr lang="ru-RU" sz="15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2848" y="2468880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5000" dirty="0" smtClean="0"/>
              <a:t> </a:t>
            </a:r>
            <a:endParaRPr lang="ru-RU" sz="15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3808" y="4689566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5000" dirty="0" smtClean="0"/>
              <a:t> </a:t>
            </a:r>
            <a:endParaRPr lang="ru-RU" sz="15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77694" y="361406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5000" dirty="0" smtClean="0"/>
              <a:t> </a:t>
            </a:r>
            <a:endParaRPr lang="ru-RU" sz="15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477694" y="2407920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5000" dirty="0" smtClean="0"/>
              <a:t> </a:t>
            </a:r>
            <a:endParaRPr lang="ru-RU" sz="15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25443" y="4776652"/>
            <a:ext cx="2886890" cy="1785257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5000" dirty="0" smtClean="0"/>
              <a:t> </a:t>
            </a:r>
            <a:endParaRPr lang="ru-RU" sz="15000" dirty="0"/>
          </a:p>
        </p:txBody>
      </p:sp>
    </p:spTree>
    <p:extLst>
      <p:ext uri="{BB962C8B-B14F-4D97-AF65-F5344CB8AC3E}">
        <p14:creationId xmlns:p14="http://schemas.microsoft.com/office/powerpoint/2010/main" val="347650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13208"/>
          <a:stretch/>
        </p:blipFill>
        <p:spPr>
          <a:xfrm>
            <a:off x="394063" y="67492"/>
            <a:ext cx="5571308" cy="48354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8572" t="48635" r="59152" b="42222"/>
          <a:stretch/>
        </p:blipFill>
        <p:spPr>
          <a:xfrm>
            <a:off x="6426925" y="1663336"/>
            <a:ext cx="4697950" cy="1968138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1654629" y="5347063"/>
            <a:ext cx="2229394" cy="17417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663337" y="5355771"/>
            <a:ext cx="505097" cy="461554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2761" y="5367942"/>
            <a:ext cx="542591" cy="49381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676399" y="5386251"/>
            <a:ext cx="505097" cy="461554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Х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00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8033" t="57301" r="55302" b="32595"/>
          <a:stretch/>
        </p:blipFill>
        <p:spPr>
          <a:xfrm>
            <a:off x="6714308" y="1518977"/>
            <a:ext cx="4084321" cy="13929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5008" t="17997" r="142" b="15652"/>
          <a:stretch/>
        </p:blipFill>
        <p:spPr>
          <a:xfrm>
            <a:off x="1728102" y="833454"/>
            <a:ext cx="3613888" cy="25280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8019" y="4254570"/>
            <a:ext cx="2261812" cy="731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8534" y="4288079"/>
            <a:ext cx="542591" cy="4938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34944" y="4279370"/>
            <a:ext cx="542591" cy="49381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198796" y="4284850"/>
            <a:ext cx="569118" cy="534283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Х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4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33324" b="35239"/>
          <a:stretch/>
        </p:blipFill>
        <p:spPr>
          <a:xfrm>
            <a:off x="5782422" y="2185851"/>
            <a:ext cx="4415315" cy="13933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236" y="988541"/>
            <a:ext cx="2484984" cy="37536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3046" y="5061878"/>
            <a:ext cx="2261812" cy="731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3495" y="5086678"/>
            <a:ext cx="542591" cy="4938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4738" y="5078441"/>
            <a:ext cx="542591" cy="4938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83267" y="4938983"/>
            <a:ext cx="4956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>
                <a:solidFill>
                  <a:srgbClr val="002060"/>
                </a:solidFill>
              </a:rPr>
              <a:t>Х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73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13509"/>
            <a:ext cx="10515600" cy="5863454"/>
          </a:xfrm>
        </p:spPr>
        <p:txBody>
          <a:bodyPr/>
          <a:lstStyle/>
          <a:p>
            <a:pPr marL="0" indent="0">
              <a:buNone/>
            </a:pP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2)Работа с картинками: определи, где находиться буква «Х» в начале, конце.</a:t>
            </a:r>
            <a:b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b="0" i="0" u="none" strike="noStrike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Халат, петух, хлеб, мох.</a:t>
            </a:r>
            <a:endParaRPr lang="ru-RU" dirty="0"/>
          </a:p>
        </p:txBody>
      </p:sp>
      <p:pic>
        <p:nvPicPr>
          <p:cNvPr id="1026" name="Picture 2" descr="https://7960777a-2fd1-4b07-8bbb-896e98c4659c.selcdn.net/upload/iblock/5ab/5ab9cd505b3953a3a5b5e20142e7acc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763" y="1764273"/>
            <a:ext cx="1708768" cy="170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otkritkis.com/wp-content/uploads/2021/11/1614545004_60-p-petukh-na-belom-fone-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371" y="3892491"/>
            <a:ext cx="1684106" cy="168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3795" y="2298913"/>
            <a:ext cx="2892463" cy="2003513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038812" y="2436083"/>
            <a:ext cx="2229394" cy="17417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938145" y="4759834"/>
            <a:ext cx="2229394" cy="17417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618459" y="3543766"/>
            <a:ext cx="1815957" cy="27118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2524" y="2452247"/>
            <a:ext cx="542591" cy="4938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2781" y="2443858"/>
            <a:ext cx="542591" cy="49381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8478" y="4721990"/>
            <a:ext cx="542591" cy="49381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6610" y="4763935"/>
            <a:ext cx="542591" cy="49381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7250" y="3554409"/>
            <a:ext cx="542591" cy="49381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18020" y="3530753"/>
            <a:ext cx="542591" cy="49381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063786" y="2311112"/>
            <a:ext cx="4956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>
                <a:solidFill>
                  <a:srgbClr val="002060"/>
                </a:solidFill>
              </a:rPr>
              <a:t>Х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90759" y="4638302"/>
            <a:ext cx="4956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>
                <a:solidFill>
                  <a:srgbClr val="002060"/>
                </a:solidFill>
              </a:rPr>
              <a:t>Х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972111" y="3365556"/>
            <a:ext cx="4956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>
                <a:solidFill>
                  <a:srgbClr val="002060"/>
                </a:solidFill>
              </a:rPr>
              <a:t>Х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21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80</Words>
  <Application>Microsoft Office PowerPoint</Application>
  <PresentationFormat>Широкоэкранный</PresentationFormat>
  <Paragraphs>48</Paragraphs>
  <Slides>18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Helvetica Neue</vt:lpstr>
      <vt:lpstr>Open Sans</vt:lpstr>
      <vt:lpstr>Times New Roman</vt:lpstr>
      <vt:lpstr>Тема Office</vt:lpstr>
      <vt:lpstr>Звук [Х], буква 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7</cp:revision>
  <dcterms:created xsi:type="dcterms:W3CDTF">2022-10-10T17:49:39Z</dcterms:created>
  <dcterms:modified xsi:type="dcterms:W3CDTF">2022-10-10T18:47:45Z</dcterms:modified>
</cp:coreProperties>
</file>