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7" r:id="rId2"/>
    <p:sldId id="256" r:id="rId3"/>
    <p:sldId id="258" r:id="rId4"/>
    <p:sldId id="259" r:id="rId5"/>
    <p:sldId id="260" r:id="rId6"/>
    <p:sldId id="263" r:id="rId7"/>
    <p:sldId id="265" r:id="rId8"/>
    <p:sldId id="264" r:id="rId9"/>
    <p:sldId id="261" r:id="rId10"/>
    <p:sldId id="266" r:id="rId11"/>
    <p:sldId id="267" r:id="rId12"/>
    <p:sldId id="272" r:id="rId13"/>
    <p:sldId id="271" r:id="rId14"/>
    <p:sldId id="277" r:id="rId15"/>
    <p:sldId id="276" r:id="rId16"/>
    <p:sldId id="275" r:id="rId17"/>
    <p:sldId id="274" r:id="rId18"/>
    <p:sldId id="273" r:id="rId19"/>
    <p:sldId id="270" r:id="rId20"/>
    <p:sldId id="295" r:id="rId21"/>
    <p:sldId id="262" r:id="rId22"/>
    <p:sldId id="269" r:id="rId23"/>
    <p:sldId id="281" r:id="rId24"/>
    <p:sldId id="280" r:id="rId25"/>
    <p:sldId id="279" r:id="rId26"/>
    <p:sldId id="278" r:id="rId27"/>
    <p:sldId id="268" r:id="rId28"/>
    <p:sldId id="282" r:id="rId29"/>
    <p:sldId id="283" r:id="rId30"/>
    <p:sldId id="284" r:id="rId31"/>
    <p:sldId id="286" r:id="rId32"/>
    <p:sldId id="287" r:id="rId33"/>
    <p:sldId id="285" r:id="rId34"/>
    <p:sldId id="288" r:id="rId35"/>
    <p:sldId id="289" r:id="rId36"/>
    <p:sldId id="290" r:id="rId37"/>
    <p:sldId id="291" r:id="rId38"/>
    <p:sldId id="292" r:id="rId39"/>
    <p:sldId id="293" r:id="rId40"/>
    <p:sldId id="294" r:id="rId4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3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727995-6FFC-48A6-B871-3B4F6A8C7FC3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DC6123E-BBCE-4D6C-8EBB-22210DC0916D}">
      <dgm:prSet phldrT="[Текст]" custT="1"/>
      <dgm:spPr/>
      <dgm:t>
        <a:bodyPr/>
        <a:lstStyle/>
        <a:p>
          <a:r>
            <a:rPr lang="ru-RU" sz="3200" b="1" dirty="0" smtClean="0">
              <a:solidFill>
                <a:schemeClr val="bg1"/>
              </a:solidFill>
            </a:rPr>
            <a:t>Информационная компетентность</a:t>
          </a:r>
          <a:endParaRPr lang="ru-RU" sz="3200" b="1" dirty="0">
            <a:solidFill>
              <a:schemeClr val="bg1"/>
            </a:solidFill>
          </a:endParaRPr>
        </a:p>
      </dgm:t>
    </dgm:pt>
    <dgm:pt modelId="{15F9F380-D2C7-4825-B2C5-5668980FEBE9}" type="parTrans" cxnId="{BE2B964A-E9B5-47C6-A3E4-2EFDF1E6BFCE}">
      <dgm:prSet/>
      <dgm:spPr/>
      <dgm:t>
        <a:bodyPr/>
        <a:lstStyle/>
        <a:p>
          <a:endParaRPr lang="ru-RU"/>
        </a:p>
      </dgm:t>
    </dgm:pt>
    <dgm:pt modelId="{9A514755-7821-4872-8FB3-9F3939AFF0B5}" type="sibTrans" cxnId="{BE2B964A-E9B5-47C6-A3E4-2EFDF1E6BFCE}">
      <dgm:prSet/>
      <dgm:spPr/>
      <dgm:t>
        <a:bodyPr/>
        <a:lstStyle/>
        <a:p>
          <a:endParaRPr lang="ru-RU"/>
        </a:p>
      </dgm:t>
    </dgm:pt>
    <dgm:pt modelId="{D6E71AF9-4220-46A5-988F-D411341A1A8C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bg1"/>
              </a:solidFill>
            </a:rPr>
            <a:t>Информационная грамотность</a:t>
          </a:r>
          <a:endParaRPr lang="ru-RU" sz="2800" b="1" dirty="0">
            <a:solidFill>
              <a:schemeClr val="bg1"/>
            </a:solidFill>
          </a:endParaRPr>
        </a:p>
      </dgm:t>
    </dgm:pt>
    <dgm:pt modelId="{33AE7BE9-D106-4134-BF0D-0A5CF5C9ABEF}" type="parTrans" cxnId="{1D473444-6C20-4198-9938-DDD82D608AB9}">
      <dgm:prSet/>
      <dgm:spPr/>
      <dgm:t>
        <a:bodyPr/>
        <a:lstStyle/>
        <a:p>
          <a:endParaRPr lang="ru-RU"/>
        </a:p>
      </dgm:t>
    </dgm:pt>
    <dgm:pt modelId="{28166844-D80B-41F0-A8D1-86228AAB2307}" type="sibTrans" cxnId="{1D473444-6C20-4198-9938-DDD82D608AB9}">
      <dgm:prSet/>
      <dgm:spPr/>
      <dgm:t>
        <a:bodyPr/>
        <a:lstStyle/>
        <a:p>
          <a:endParaRPr lang="ru-RU"/>
        </a:p>
      </dgm:t>
    </dgm:pt>
    <dgm:pt modelId="{03E3CFAB-08AD-4547-82C5-A146DD3FD7CC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bg1"/>
              </a:solidFill>
            </a:rPr>
            <a:t>Информационная культура</a:t>
          </a:r>
          <a:endParaRPr lang="ru-RU" sz="2800" b="1" dirty="0">
            <a:solidFill>
              <a:schemeClr val="bg1"/>
            </a:solidFill>
          </a:endParaRPr>
        </a:p>
      </dgm:t>
    </dgm:pt>
    <dgm:pt modelId="{A48891AE-D31B-4F2F-B9D7-57D531B603F2}" type="parTrans" cxnId="{2DE9D55A-55AE-4143-BB9F-C77AFEE26B04}">
      <dgm:prSet/>
      <dgm:spPr/>
      <dgm:t>
        <a:bodyPr/>
        <a:lstStyle/>
        <a:p>
          <a:endParaRPr lang="ru-RU"/>
        </a:p>
      </dgm:t>
    </dgm:pt>
    <dgm:pt modelId="{08567403-D306-4976-A13E-62577EF83E4E}" type="sibTrans" cxnId="{2DE9D55A-55AE-4143-BB9F-C77AFEE26B04}">
      <dgm:prSet/>
      <dgm:spPr/>
      <dgm:t>
        <a:bodyPr/>
        <a:lstStyle/>
        <a:p>
          <a:endParaRPr lang="ru-RU"/>
        </a:p>
      </dgm:t>
    </dgm:pt>
    <dgm:pt modelId="{2EEC1121-F729-44F5-9FDC-B72170132A18}" type="pres">
      <dgm:prSet presAssocID="{E9727995-6FFC-48A6-B871-3B4F6A8C7FC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16A972C-633B-436A-8051-A8C8E73FA39E}" type="pres">
      <dgm:prSet presAssocID="{9DC6123E-BBCE-4D6C-8EBB-22210DC0916D}" presName="node" presStyleLbl="node1" presStyleIdx="0" presStyleCnt="3" custScaleX="197186" custScaleY="128320" custRadScaleRad="88472" custRadScaleInc="-17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3FA1A4-250C-47B8-B9A1-B95DCDF23848}" type="pres">
      <dgm:prSet presAssocID="{9A514755-7821-4872-8FB3-9F3939AFF0B5}" presName="sibTrans" presStyleLbl="sibTrans2D1" presStyleIdx="0" presStyleCnt="3" custScaleX="530294" custScaleY="95332" custLinFactNeighborX="1633" custLinFactNeighborY="-28899"/>
      <dgm:spPr/>
      <dgm:t>
        <a:bodyPr/>
        <a:lstStyle/>
        <a:p>
          <a:endParaRPr lang="ru-RU"/>
        </a:p>
      </dgm:t>
    </dgm:pt>
    <dgm:pt modelId="{0E63BEB9-5F74-446B-A562-326BDF5F1342}" type="pres">
      <dgm:prSet presAssocID="{9A514755-7821-4872-8FB3-9F3939AFF0B5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940376E5-F066-47ED-A9E3-1183D05AB6A5}" type="pres">
      <dgm:prSet presAssocID="{D6E71AF9-4220-46A5-988F-D411341A1A8C}" presName="node" presStyleLbl="node1" presStyleIdx="1" presStyleCnt="3" custScaleX="147934" custScaleY="152015" custRadScaleRad="96331" custRadScaleInc="25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91C40A-0593-4FFF-BA02-958E6CE9BEB5}" type="pres">
      <dgm:prSet presAssocID="{28166844-D80B-41F0-A8D1-86228AAB2307}" presName="sibTrans" presStyleLbl="sibTrans2D1" presStyleIdx="1" presStyleCnt="3" custScaleX="451973" custScaleY="99695" custLinFactY="-100000" custLinFactNeighborX="-13438" custLinFactNeighborY="-188183"/>
      <dgm:spPr/>
      <dgm:t>
        <a:bodyPr/>
        <a:lstStyle/>
        <a:p>
          <a:endParaRPr lang="ru-RU"/>
        </a:p>
      </dgm:t>
    </dgm:pt>
    <dgm:pt modelId="{07DF42DF-9C45-4D88-A13F-C2D0B16420E0}" type="pres">
      <dgm:prSet presAssocID="{28166844-D80B-41F0-A8D1-86228AAB2307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59B0C064-B40C-431B-AC78-4556B129A284}" type="pres">
      <dgm:prSet presAssocID="{03E3CFAB-08AD-4547-82C5-A146DD3FD7CC}" presName="node" presStyleLbl="node1" presStyleIdx="2" presStyleCnt="3" custScaleX="149192" custScaleY="156813" custRadScaleRad="100609" custRadScaleInc="15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771022-DAEE-4A31-9097-D01E97975C5A}" type="pres">
      <dgm:prSet presAssocID="{08567403-D306-4976-A13E-62577EF83E4E}" presName="sibTrans" presStyleLbl="sibTrans2D1" presStyleIdx="2" presStyleCnt="3" custScaleX="514845" custScaleY="84831" custLinFactNeighborX="13349" custLinFactNeighborY="-22683"/>
      <dgm:spPr/>
      <dgm:t>
        <a:bodyPr/>
        <a:lstStyle/>
        <a:p>
          <a:endParaRPr lang="ru-RU"/>
        </a:p>
      </dgm:t>
    </dgm:pt>
    <dgm:pt modelId="{5FC077E8-6118-4689-A238-5970D3060F38}" type="pres">
      <dgm:prSet presAssocID="{08567403-D306-4976-A13E-62577EF83E4E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1D473444-6C20-4198-9938-DDD82D608AB9}" srcId="{E9727995-6FFC-48A6-B871-3B4F6A8C7FC3}" destId="{D6E71AF9-4220-46A5-988F-D411341A1A8C}" srcOrd="1" destOrd="0" parTransId="{33AE7BE9-D106-4134-BF0D-0A5CF5C9ABEF}" sibTransId="{28166844-D80B-41F0-A8D1-86228AAB2307}"/>
    <dgm:cxn modelId="{99ED1E4D-18EA-4126-967B-F105968C7F60}" type="presOf" srcId="{9A514755-7821-4872-8FB3-9F3939AFF0B5}" destId="{333FA1A4-250C-47B8-B9A1-B95DCDF23848}" srcOrd="0" destOrd="0" presId="urn:microsoft.com/office/officeart/2005/8/layout/cycle7"/>
    <dgm:cxn modelId="{D6997C65-9978-4A20-833B-E45A6B3F8CF3}" type="presOf" srcId="{28166844-D80B-41F0-A8D1-86228AAB2307}" destId="{DE91C40A-0593-4FFF-BA02-958E6CE9BEB5}" srcOrd="0" destOrd="0" presId="urn:microsoft.com/office/officeart/2005/8/layout/cycle7"/>
    <dgm:cxn modelId="{BE2B964A-E9B5-47C6-A3E4-2EFDF1E6BFCE}" srcId="{E9727995-6FFC-48A6-B871-3B4F6A8C7FC3}" destId="{9DC6123E-BBCE-4D6C-8EBB-22210DC0916D}" srcOrd="0" destOrd="0" parTransId="{15F9F380-D2C7-4825-B2C5-5668980FEBE9}" sibTransId="{9A514755-7821-4872-8FB3-9F3939AFF0B5}"/>
    <dgm:cxn modelId="{335C4EBB-0692-496E-A7E7-6BBF1B75B875}" type="presOf" srcId="{28166844-D80B-41F0-A8D1-86228AAB2307}" destId="{07DF42DF-9C45-4D88-A13F-C2D0B16420E0}" srcOrd="1" destOrd="0" presId="urn:microsoft.com/office/officeart/2005/8/layout/cycle7"/>
    <dgm:cxn modelId="{3F184923-85CC-4808-AFC6-CD392837CAEB}" type="presOf" srcId="{08567403-D306-4976-A13E-62577EF83E4E}" destId="{5FC077E8-6118-4689-A238-5970D3060F38}" srcOrd="1" destOrd="0" presId="urn:microsoft.com/office/officeart/2005/8/layout/cycle7"/>
    <dgm:cxn modelId="{6908F6E1-5419-4D61-954C-1DED00254BDC}" type="presOf" srcId="{9A514755-7821-4872-8FB3-9F3939AFF0B5}" destId="{0E63BEB9-5F74-446B-A562-326BDF5F1342}" srcOrd="1" destOrd="0" presId="urn:microsoft.com/office/officeart/2005/8/layout/cycle7"/>
    <dgm:cxn modelId="{C8FBE450-71ED-49AA-8415-5E57D8156324}" type="presOf" srcId="{9DC6123E-BBCE-4D6C-8EBB-22210DC0916D}" destId="{216A972C-633B-436A-8051-A8C8E73FA39E}" srcOrd="0" destOrd="0" presId="urn:microsoft.com/office/officeart/2005/8/layout/cycle7"/>
    <dgm:cxn modelId="{E29CE6C8-0249-4F56-A1C1-55360593EEF8}" type="presOf" srcId="{E9727995-6FFC-48A6-B871-3B4F6A8C7FC3}" destId="{2EEC1121-F729-44F5-9FDC-B72170132A18}" srcOrd="0" destOrd="0" presId="urn:microsoft.com/office/officeart/2005/8/layout/cycle7"/>
    <dgm:cxn modelId="{2DE9D55A-55AE-4143-BB9F-C77AFEE26B04}" srcId="{E9727995-6FFC-48A6-B871-3B4F6A8C7FC3}" destId="{03E3CFAB-08AD-4547-82C5-A146DD3FD7CC}" srcOrd="2" destOrd="0" parTransId="{A48891AE-D31B-4F2F-B9D7-57D531B603F2}" sibTransId="{08567403-D306-4976-A13E-62577EF83E4E}"/>
    <dgm:cxn modelId="{818113A4-4010-4CD4-B85B-FD8A9B569551}" type="presOf" srcId="{03E3CFAB-08AD-4547-82C5-A146DD3FD7CC}" destId="{59B0C064-B40C-431B-AC78-4556B129A284}" srcOrd="0" destOrd="0" presId="urn:microsoft.com/office/officeart/2005/8/layout/cycle7"/>
    <dgm:cxn modelId="{406321E4-8952-4148-BBED-25D31B2ACBE8}" type="presOf" srcId="{08567403-D306-4976-A13E-62577EF83E4E}" destId="{41771022-DAEE-4A31-9097-D01E97975C5A}" srcOrd="0" destOrd="0" presId="urn:microsoft.com/office/officeart/2005/8/layout/cycle7"/>
    <dgm:cxn modelId="{534E41EC-ECB3-4F33-839F-93CBAB25BF67}" type="presOf" srcId="{D6E71AF9-4220-46A5-988F-D411341A1A8C}" destId="{940376E5-F066-47ED-A9E3-1183D05AB6A5}" srcOrd="0" destOrd="0" presId="urn:microsoft.com/office/officeart/2005/8/layout/cycle7"/>
    <dgm:cxn modelId="{B97E6A6A-1DCE-4657-AAA5-BE862CE7C364}" type="presParOf" srcId="{2EEC1121-F729-44F5-9FDC-B72170132A18}" destId="{216A972C-633B-436A-8051-A8C8E73FA39E}" srcOrd="0" destOrd="0" presId="urn:microsoft.com/office/officeart/2005/8/layout/cycle7"/>
    <dgm:cxn modelId="{70C0E475-9928-464D-B41B-46E53ACE4030}" type="presParOf" srcId="{2EEC1121-F729-44F5-9FDC-B72170132A18}" destId="{333FA1A4-250C-47B8-B9A1-B95DCDF23848}" srcOrd="1" destOrd="0" presId="urn:microsoft.com/office/officeart/2005/8/layout/cycle7"/>
    <dgm:cxn modelId="{ACC4F028-7601-44AB-88F5-5AD70D1991F7}" type="presParOf" srcId="{333FA1A4-250C-47B8-B9A1-B95DCDF23848}" destId="{0E63BEB9-5F74-446B-A562-326BDF5F1342}" srcOrd="0" destOrd="0" presId="urn:microsoft.com/office/officeart/2005/8/layout/cycle7"/>
    <dgm:cxn modelId="{48AC1009-D50A-4F3B-B6A9-860DBE3ED641}" type="presParOf" srcId="{2EEC1121-F729-44F5-9FDC-B72170132A18}" destId="{940376E5-F066-47ED-A9E3-1183D05AB6A5}" srcOrd="2" destOrd="0" presId="urn:microsoft.com/office/officeart/2005/8/layout/cycle7"/>
    <dgm:cxn modelId="{F0EA6C50-7783-4DE4-8EFC-C43C52C887CA}" type="presParOf" srcId="{2EEC1121-F729-44F5-9FDC-B72170132A18}" destId="{DE91C40A-0593-4FFF-BA02-958E6CE9BEB5}" srcOrd="3" destOrd="0" presId="urn:microsoft.com/office/officeart/2005/8/layout/cycle7"/>
    <dgm:cxn modelId="{A630AF4F-ED66-4C25-81E0-F6DA7262F259}" type="presParOf" srcId="{DE91C40A-0593-4FFF-BA02-958E6CE9BEB5}" destId="{07DF42DF-9C45-4D88-A13F-C2D0B16420E0}" srcOrd="0" destOrd="0" presId="urn:microsoft.com/office/officeart/2005/8/layout/cycle7"/>
    <dgm:cxn modelId="{60F8C80C-D021-4431-888B-9881EBD3CE95}" type="presParOf" srcId="{2EEC1121-F729-44F5-9FDC-B72170132A18}" destId="{59B0C064-B40C-431B-AC78-4556B129A284}" srcOrd="4" destOrd="0" presId="urn:microsoft.com/office/officeart/2005/8/layout/cycle7"/>
    <dgm:cxn modelId="{796E819D-060D-49F2-89B0-C1AC0D56644C}" type="presParOf" srcId="{2EEC1121-F729-44F5-9FDC-B72170132A18}" destId="{41771022-DAEE-4A31-9097-D01E97975C5A}" srcOrd="5" destOrd="0" presId="urn:microsoft.com/office/officeart/2005/8/layout/cycle7"/>
    <dgm:cxn modelId="{DFDA63EA-D9D6-44E3-B0F7-9B66ABF1109F}" type="presParOf" srcId="{41771022-DAEE-4A31-9097-D01E97975C5A}" destId="{5FC077E8-6118-4689-A238-5970D3060F38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6A972C-633B-436A-8051-A8C8E73FA39E}">
      <dsp:nvSpPr>
        <dsp:cNvPr id="0" name=""/>
        <dsp:cNvSpPr/>
      </dsp:nvSpPr>
      <dsp:spPr>
        <a:xfrm>
          <a:off x="792092" y="72013"/>
          <a:ext cx="4757706" cy="15480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bg1"/>
              </a:solidFill>
            </a:rPr>
            <a:t>Информационная компетентность</a:t>
          </a:r>
          <a:endParaRPr lang="ru-RU" sz="3200" b="1" kern="1200" dirty="0">
            <a:solidFill>
              <a:schemeClr val="bg1"/>
            </a:solidFill>
          </a:endParaRPr>
        </a:p>
      </dsp:txBody>
      <dsp:txXfrm>
        <a:off x="837433" y="117354"/>
        <a:ext cx="4667024" cy="1457371"/>
      </dsp:txXfrm>
    </dsp:sp>
    <dsp:sp modelId="{333FA1A4-250C-47B8-B9A1-B95DCDF23848}">
      <dsp:nvSpPr>
        <dsp:cNvPr id="0" name=""/>
        <dsp:cNvSpPr/>
      </dsp:nvSpPr>
      <dsp:spPr>
        <a:xfrm rot="3530248">
          <a:off x="3460474" y="2044859"/>
          <a:ext cx="1269686" cy="40253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3581233" y="2125365"/>
        <a:ext cx="1028168" cy="241518"/>
      </dsp:txXfrm>
    </dsp:sp>
    <dsp:sp modelId="{940376E5-F066-47ED-A9E3-1183D05AB6A5}">
      <dsp:nvSpPr>
        <dsp:cNvPr id="0" name=""/>
        <dsp:cNvSpPr/>
      </dsp:nvSpPr>
      <dsp:spPr>
        <a:xfrm>
          <a:off x="3313624" y="3116228"/>
          <a:ext cx="3569353" cy="18339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bg1"/>
              </a:solidFill>
            </a:rPr>
            <a:t>Информационная грамотность</a:t>
          </a:r>
          <a:endParaRPr lang="ru-RU" sz="2800" b="1" kern="1200" dirty="0">
            <a:solidFill>
              <a:schemeClr val="bg1"/>
            </a:solidFill>
          </a:endParaRPr>
        </a:p>
      </dsp:txBody>
      <dsp:txXfrm>
        <a:off x="3367337" y="3169941"/>
        <a:ext cx="3461927" cy="1726484"/>
      </dsp:txXfrm>
    </dsp:sp>
    <dsp:sp modelId="{DE91C40A-0593-4FFF-BA02-958E6CE9BEB5}">
      <dsp:nvSpPr>
        <dsp:cNvPr id="0" name=""/>
        <dsp:cNvSpPr/>
      </dsp:nvSpPr>
      <dsp:spPr>
        <a:xfrm rot="10822126">
          <a:off x="2590727" y="2593432"/>
          <a:ext cx="1082161" cy="420952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 rot="10800000">
        <a:off x="2717013" y="2677622"/>
        <a:ext cx="829589" cy="252572"/>
      </dsp:txXfrm>
    </dsp:sp>
    <dsp:sp modelId="{59B0C064-B40C-431B-AC78-4556B129A284}">
      <dsp:nvSpPr>
        <dsp:cNvPr id="0" name=""/>
        <dsp:cNvSpPr/>
      </dsp:nvSpPr>
      <dsp:spPr>
        <a:xfrm>
          <a:off x="-585364" y="3062289"/>
          <a:ext cx="3599706" cy="18917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bg1"/>
              </a:solidFill>
            </a:rPr>
            <a:t>Информационная культура</a:t>
          </a:r>
          <a:endParaRPr lang="ru-RU" sz="2800" b="1" kern="1200" dirty="0">
            <a:solidFill>
              <a:schemeClr val="bg1"/>
            </a:solidFill>
          </a:endParaRPr>
        </a:p>
      </dsp:txBody>
      <dsp:txXfrm>
        <a:off x="-529955" y="3117698"/>
        <a:ext cx="3488888" cy="1780975"/>
      </dsp:txXfrm>
    </dsp:sp>
    <dsp:sp modelId="{41771022-DAEE-4A31-9097-D01E97975C5A}">
      <dsp:nvSpPr>
        <dsp:cNvPr id="0" name=""/>
        <dsp:cNvSpPr/>
      </dsp:nvSpPr>
      <dsp:spPr>
        <a:xfrm rot="18104734">
          <a:off x="1661499" y="2066306"/>
          <a:ext cx="1232696" cy="35819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1768956" y="2137944"/>
        <a:ext cx="1017782" cy="2149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564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588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896050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6568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394476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2483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0051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8708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1" y="2063396"/>
            <a:ext cx="7796030" cy="33111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600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727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857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602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064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6048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019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929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75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095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  <p:sldLayoutId id="2147483817" r:id="rId13"/>
    <p:sldLayoutId id="2147483818" r:id="rId14"/>
    <p:sldLayoutId id="2147483819" r:id="rId15"/>
    <p:sldLayoutId id="2147483820" r:id="rId16"/>
    <p:sldLayoutId id="214748382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556792"/>
            <a:ext cx="7560840" cy="2808312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Формирование информационной грамотности младшего школьника </a:t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>
                <a:solidFill>
                  <a:srgbClr val="FF0000"/>
                </a:solidFill>
              </a:rPr>
              <a:t/>
            </a:r>
            <a:br>
              <a:rPr lang="ru-RU" sz="4000" dirty="0">
                <a:solidFill>
                  <a:srgbClr val="FF0000"/>
                </a:solidFill>
              </a:rPr>
            </a:br>
            <a:r>
              <a:rPr lang="ru-RU" sz="1200" dirty="0" err="1" smtClean="0">
                <a:solidFill>
                  <a:schemeClr val="bg2">
                    <a:lumMod val="10000"/>
                  </a:schemeClr>
                </a:solidFill>
              </a:rPr>
              <a:t>Галимова</a:t>
            </a:r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</a:rPr>
              <a:t> Р.З.</a:t>
            </a:r>
            <a:endParaRPr lang="ru-RU" sz="6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609248"/>
          </a:xfrm>
        </p:spPr>
        <p:txBody>
          <a:bodyPr/>
          <a:lstStyle/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1842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317432" cy="5361776"/>
          </a:xfrm>
        </p:spPr>
        <p:txBody>
          <a:bodyPr>
            <a:normAutofit lnSpcReduction="10000"/>
          </a:bodyPr>
          <a:lstStyle/>
          <a:p>
            <a:pPr marL="45720" indent="0" algn="ctr">
              <a:buNone/>
            </a:pP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  <a:t>Термин «информационная компетентность» </a:t>
            </a:r>
            <a:r>
              <a:rPr lang="ru-RU" sz="2800" dirty="0"/>
              <a:t>относится к ключевым терминам </a:t>
            </a:r>
            <a:r>
              <a:rPr lang="ru-RU" sz="2800" u="sng" dirty="0"/>
              <a:t>образовательных стандартов второго поколения </a:t>
            </a:r>
            <a:r>
              <a:rPr lang="ru-RU" sz="2800" dirty="0"/>
              <a:t>и определяется как </a:t>
            </a:r>
            <a:endParaRPr lang="ru-RU" sz="2800" dirty="0" smtClean="0"/>
          </a:p>
          <a:p>
            <a:pPr marL="45720" indent="0" algn="ctr">
              <a:buNone/>
            </a:pPr>
            <a:r>
              <a:rPr lang="ru-RU" sz="2800" u="sng" dirty="0" smtClean="0"/>
              <a:t>«</a:t>
            </a:r>
            <a:r>
              <a:rPr lang="ru-RU" sz="2800" u="sng" dirty="0"/>
              <a:t>способность и умение самостоятельно искать, анализировать, отбирать, обрабатывать и передавать необходимую информацию при помощи устных и письменных коммуникативных информационных технологий». </a:t>
            </a:r>
          </a:p>
        </p:txBody>
      </p:sp>
    </p:spTree>
    <p:extLst>
      <p:ext uri="{BB962C8B-B14F-4D97-AF65-F5344CB8AC3E}">
        <p14:creationId xmlns:p14="http://schemas.microsoft.com/office/powerpoint/2010/main" val="2286249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731520"/>
            <a:ext cx="7776864" cy="521776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600" b="1" dirty="0">
                <a:solidFill>
                  <a:srgbClr val="FF0000"/>
                </a:solidFill>
              </a:rPr>
              <a:t>Информационные  компетентности:</a:t>
            </a:r>
          </a:p>
          <a:p>
            <a:pPr marL="45720" indent="0">
              <a:buNone/>
            </a:pPr>
            <a:r>
              <a:rPr lang="ru-RU" b="1" i="1" dirty="0"/>
              <a:t>-Навыки деятельности по отношению к информации в учебных  предметах и образовательных областях, а также в окружающем мире.</a:t>
            </a:r>
          </a:p>
          <a:p>
            <a:pPr marL="45720" indent="0">
              <a:buNone/>
            </a:pPr>
            <a:r>
              <a:rPr lang="ru-RU" b="1" i="1" dirty="0"/>
              <a:t>-Владение современными средствами информации (телевизор, магнитофон, телефон, факс, компьютер, принтер, модем, ) и информационными технологиями (аудио- и видеозапись, электронная почта, СМИ, Интернет) </a:t>
            </a:r>
          </a:p>
          <a:p>
            <a:pPr marL="45720" indent="0">
              <a:buNone/>
            </a:pPr>
            <a:r>
              <a:rPr lang="ru-RU" b="1" i="1" dirty="0"/>
              <a:t>-Поиск, анализ и отбор необходимой информации, ее преобразование, сохранение и передача.   С этим термином тесно взаимосвязаны "информационная грамотность" и "информационная культура".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341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521079963"/>
              </p:ext>
            </p:extLst>
          </p:nvPr>
        </p:nvGraphicFramePr>
        <p:xfrm>
          <a:off x="1259632" y="332656"/>
          <a:ext cx="6400800" cy="47853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3262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731520"/>
            <a:ext cx="7992888" cy="5217760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2800" b="1" dirty="0">
                <a:solidFill>
                  <a:srgbClr val="FF0000"/>
                </a:solidFill>
              </a:rPr>
              <a:t>Информационная культура  </a:t>
            </a:r>
            <a:r>
              <a:rPr lang="ru-RU" sz="2800" b="1" dirty="0"/>
              <a:t>рассматривается,  как одна из составляющих общей культуры человека. Информационная культура предполагает  возможность и готовность учеников </a:t>
            </a:r>
            <a:r>
              <a:rPr lang="ru-RU" sz="2800" b="1" u="sng" dirty="0"/>
              <a:t>самостоятельно работать с информацией любого вида: текстовой, звуковой, графической.</a:t>
            </a:r>
          </a:p>
        </p:txBody>
      </p:sp>
    </p:spTree>
    <p:extLst>
      <p:ext uri="{BB962C8B-B14F-4D97-AF65-F5344CB8AC3E}">
        <p14:creationId xmlns:p14="http://schemas.microsoft.com/office/powerpoint/2010/main" val="47876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548680"/>
            <a:ext cx="7848872" cy="5832648"/>
          </a:xfrm>
        </p:spPr>
        <p:txBody>
          <a:bodyPr/>
          <a:lstStyle/>
          <a:p>
            <a:pPr marL="45720" indent="0" algn="ctr">
              <a:buNone/>
            </a:pPr>
            <a:r>
              <a:rPr lang="ru-RU" dirty="0"/>
              <a:t> </a:t>
            </a:r>
            <a:r>
              <a:rPr lang="ru-RU" sz="2400" b="1" dirty="0">
                <a:solidFill>
                  <a:srgbClr val="FF0000"/>
                </a:solidFill>
              </a:rPr>
              <a:t>Какое отражение данная  проблема получила в соответствующих документах ФГОС</a:t>
            </a:r>
            <a:r>
              <a:rPr lang="ru-RU" sz="2400" b="1" dirty="0" smtClean="0">
                <a:solidFill>
                  <a:srgbClr val="FF0000"/>
                </a:solidFill>
              </a:rPr>
              <a:t>?</a:t>
            </a:r>
          </a:p>
          <a:p>
            <a:pPr marL="45720" indent="0">
              <a:buNone/>
            </a:pPr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В рамках реализации </a:t>
            </a:r>
            <a:r>
              <a:rPr lang="ru-RU" sz="2400" b="1" u="sng" dirty="0">
                <a:solidFill>
                  <a:schemeClr val="bg2">
                    <a:lumMod val="25000"/>
                  </a:schemeClr>
                </a:solidFill>
              </a:rPr>
              <a:t>«  Концепции модернизации российского образования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на период до 2010 года» получил реализацию проект «Разработка инструмента оценки информационной компетентности учащихся», где информационная компетентность трактовалась как способность учащихся и педагогов использовать информационные технологии для доступа к информации, её организации, обработки, оценки, а также её создания и передачи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pPr marL="45720" indent="0">
              <a:buNone/>
            </a:pPr>
            <a:endParaRPr lang="ru-RU" sz="16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79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731520"/>
            <a:ext cx="7920880" cy="528976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b="1" dirty="0"/>
              <a:t>В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«Федеральном государственном стандарте начального общего образования» </a:t>
            </a:r>
            <a:r>
              <a:rPr lang="ru-RU" sz="2400" b="1" dirty="0"/>
              <a:t>названы </a:t>
            </a:r>
            <a:r>
              <a:rPr lang="ru-RU" sz="2400" b="1" u="sng" dirty="0"/>
              <a:t>метапредметные </a:t>
            </a:r>
            <a:r>
              <a:rPr lang="ru-RU" sz="2400" b="1" dirty="0"/>
              <a:t>результаты освоения основной образовательной программы начального общего образования. Сказано, что метапредметные результаты должны отражать:</a:t>
            </a:r>
          </a:p>
          <a:p>
            <a:pPr marL="45720" indent="0" algn="ctr">
              <a:buNone/>
            </a:pPr>
            <a:r>
              <a:rPr lang="ru-RU" sz="2400" b="1" dirty="0"/>
              <a:t>	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использование различных способов поиска( в справочных источниках и открытом учебном информационном пространстве сети Интернет), сбора, обработки,  передачи информации в соответствии с  коммуникативными и познавательными задачами и технологиями учебного предмета.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34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692696"/>
            <a:ext cx="8064896" cy="540060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400" b="1" dirty="0">
                <a:solidFill>
                  <a:srgbClr val="FF0000"/>
                </a:solidFill>
              </a:rPr>
              <a:t>Как измерить сформированность информационной компетентности выпускников начальной школы</a:t>
            </a:r>
            <a:r>
              <a:rPr lang="ru-RU" sz="2400" b="1" dirty="0" smtClean="0">
                <a:solidFill>
                  <a:srgbClr val="FF0000"/>
                </a:solidFill>
              </a:rPr>
              <a:t>?</a:t>
            </a:r>
          </a:p>
          <a:p>
            <a:pPr marL="45720" indent="0" algn="ctr">
              <a:buNone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В соответствии  с целями и задачами формирования информационной компетентности, представленными в стандартах второго поколения начального общего образования, были выделены следующие показатели и критерии диагностики информационной компетентности выпускников начального общего образования:</a:t>
            </a:r>
          </a:p>
        </p:txBody>
      </p:sp>
    </p:spTree>
    <p:extLst>
      <p:ext uri="{BB962C8B-B14F-4D97-AF65-F5344CB8AC3E}">
        <p14:creationId xmlns:p14="http://schemas.microsoft.com/office/powerpoint/2010/main" val="2684904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245424" cy="543378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1.	</a:t>
            </a:r>
            <a:r>
              <a:rPr lang="ru-RU" sz="2600" b="1" dirty="0">
                <a:solidFill>
                  <a:srgbClr val="FF0000"/>
                </a:solidFill>
              </a:rPr>
              <a:t>Работа с источниками информации. </a:t>
            </a:r>
          </a:p>
          <a:p>
            <a:pPr marL="45720" indent="0">
              <a:buNone/>
            </a:pP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</a:rPr>
              <a:t>Знание 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</a:rPr>
              <a:t>о том, какие источники информации существуют.</a:t>
            </a:r>
          </a:p>
          <a:p>
            <a:pPr marL="45720" indent="0">
              <a:buNone/>
            </a:pP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</a:rPr>
              <a:t>Умение 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</a:rPr>
              <a:t>использовать различные источники информации</a:t>
            </a:r>
          </a:p>
          <a:p>
            <a:pPr marL="45720" indent="0">
              <a:buNone/>
            </a:pP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</a:rPr>
              <a:t>Умение 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</a:rPr>
              <a:t>использовать компьютерные технологии.</a:t>
            </a:r>
          </a:p>
          <a:p>
            <a:pPr marL="45720" indent="0">
              <a:buNone/>
            </a:pP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</a:rPr>
              <a:t>Умение 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</a:rPr>
              <a:t>найти нужный источник информации не только в учебных задачах, но и в реальной жизненной ситуации</a:t>
            </a:r>
          </a:p>
          <a:p>
            <a:pPr marL="45720" indent="0">
              <a:buNone/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510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173416" cy="5145752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dirty="0"/>
              <a:t> </a:t>
            </a:r>
            <a:r>
              <a:rPr lang="ru-RU" sz="2600" b="1" dirty="0">
                <a:solidFill>
                  <a:srgbClr val="FF0000"/>
                </a:solidFill>
              </a:rPr>
              <a:t>2.Обработка и представление результатов</a:t>
            </a:r>
            <a:endParaRPr lang="ru-RU" b="1" dirty="0">
              <a:solidFill>
                <a:srgbClr val="FF0000"/>
              </a:solidFill>
            </a:endParaRPr>
          </a:p>
          <a:p>
            <a:pPr marL="4572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-Умение </a:t>
            </a:r>
            <a:r>
              <a:rPr lang="ru-RU" b="1" dirty="0">
                <a:solidFill>
                  <a:schemeClr val="tx1"/>
                </a:solidFill>
              </a:rPr>
              <a:t>выделять недостоверные и сомнительные элементы.</a:t>
            </a:r>
          </a:p>
          <a:p>
            <a:pPr marL="4572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-Умение </a:t>
            </a:r>
            <a:r>
              <a:rPr lang="ru-RU" b="1" dirty="0">
                <a:solidFill>
                  <a:schemeClr val="tx1"/>
                </a:solidFill>
              </a:rPr>
              <a:t>находить альтернативную и дополнительную информацию</a:t>
            </a:r>
          </a:p>
          <a:p>
            <a:pPr marL="4572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-Умение </a:t>
            </a:r>
            <a:r>
              <a:rPr lang="ru-RU" b="1" dirty="0">
                <a:solidFill>
                  <a:schemeClr val="tx1"/>
                </a:solidFill>
              </a:rPr>
              <a:t>обобщать, сравнивать и противопоставлять данные, интерпретировать полученную информацию и выносить суждение по рассматриваемой теме и аргементировать его.</a:t>
            </a:r>
          </a:p>
          <a:p>
            <a:pPr marL="4572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-Умение </a:t>
            </a:r>
            <a:r>
              <a:rPr lang="ru-RU" b="1" dirty="0">
                <a:solidFill>
                  <a:schemeClr val="tx1"/>
                </a:solidFill>
              </a:rPr>
              <a:t>описать и представить результаты своей работы.</a:t>
            </a:r>
          </a:p>
        </p:txBody>
      </p:sp>
    </p:spTree>
    <p:extLst>
      <p:ext uri="{BB962C8B-B14F-4D97-AF65-F5344CB8AC3E}">
        <p14:creationId xmlns:p14="http://schemas.microsoft.com/office/powerpoint/2010/main" val="278863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101408" cy="5217760"/>
          </a:xfrm>
        </p:spPr>
        <p:txBody>
          <a:bodyPr/>
          <a:lstStyle/>
          <a:p>
            <a:pPr marL="45720" indent="0">
              <a:buNone/>
            </a:pPr>
            <a:r>
              <a:rPr lang="ru-RU" dirty="0"/>
              <a:t> </a:t>
            </a:r>
            <a:r>
              <a:rPr lang="ru-RU" sz="2400" b="1" dirty="0">
                <a:solidFill>
                  <a:srgbClr val="FF0000"/>
                </a:solidFill>
              </a:rPr>
              <a:t>3.Использование компьютерных технологий.</a:t>
            </a:r>
          </a:p>
          <a:p>
            <a:pPr marL="45720" indent="0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Умение </a:t>
            </a:r>
            <a:r>
              <a:rPr lang="ru-RU" sz="2800" b="1" dirty="0">
                <a:solidFill>
                  <a:srgbClr val="002060"/>
                </a:solidFill>
              </a:rPr>
              <a:t>читать текстовые документы на компьютере, работать с текстом на компьютере , работать с текстом в различных форматах.</a:t>
            </a:r>
          </a:p>
          <a:p>
            <a:pPr marL="45720" indent="0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Умение  </a:t>
            </a:r>
            <a:r>
              <a:rPr lang="ru-RU" sz="2800" b="1" dirty="0">
                <a:solidFill>
                  <a:srgbClr val="002060"/>
                </a:solidFill>
              </a:rPr>
              <a:t>вводить и оформлять текст на компьютере</a:t>
            </a:r>
          </a:p>
          <a:p>
            <a:pPr marL="45720" indent="0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Умение </a:t>
            </a:r>
            <a:r>
              <a:rPr lang="ru-RU" sz="2800" b="1" dirty="0">
                <a:solidFill>
                  <a:srgbClr val="002060"/>
                </a:solidFill>
              </a:rPr>
              <a:t>работать со средствами Интернета</a:t>
            </a:r>
          </a:p>
        </p:txBody>
      </p:sp>
    </p:spTree>
    <p:extLst>
      <p:ext uri="{BB962C8B-B14F-4D97-AF65-F5344CB8AC3E}">
        <p14:creationId xmlns:p14="http://schemas.microsoft.com/office/powerpoint/2010/main" val="188514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764703"/>
            <a:ext cx="7570843" cy="4536505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800" dirty="0" smtClean="0">
                <a:solidFill>
                  <a:srgbClr val="080369"/>
                </a:solidFill>
                <a:effectLst/>
              </a:rPr>
              <a:t>«</a:t>
            </a:r>
            <a:r>
              <a:rPr lang="ru-RU" sz="2800" dirty="0">
                <a:solidFill>
                  <a:srgbClr val="080369"/>
                </a:solidFill>
                <a:effectLst/>
              </a:rPr>
              <a:t>Педагогика должна ориентироваться не на вчерашний,</a:t>
            </a:r>
            <a:br>
              <a:rPr lang="ru-RU" sz="2800" dirty="0">
                <a:solidFill>
                  <a:srgbClr val="080369"/>
                </a:solidFill>
                <a:effectLst/>
              </a:rPr>
            </a:br>
            <a:r>
              <a:rPr lang="ru-RU" sz="2800" dirty="0">
                <a:solidFill>
                  <a:srgbClr val="080369"/>
                </a:solidFill>
                <a:effectLst/>
              </a:rPr>
              <a:t>а на завтрашний день детского развития.</a:t>
            </a:r>
            <a:br>
              <a:rPr lang="ru-RU" sz="2800" dirty="0">
                <a:solidFill>
                  <a:srgbClr val="080369"/>
                </a:solidFill>
                <a:effectLst/>
              </a:rPr>
            </a:br>
            <a:r>
              <a:rPr lang="ru-RU" sz="2800" dirty="0">
                <a:solidFill>
                  <a:srgbClr val="080369"/>
                </a:solidFill>
                <a:effectLst/>
              </a:rPr>
              <a:t>Только тогда она сумеет в процессе обучения обучать ребенка».</a:t>
            </a:r>
            <a:br>
              <a:rPr lang="ru-RU" sz="2800" dirty="0">
                <a:solidFill>
                  <a:srgbClr val="080369"/>
                </a:solidFill>
                <a:effectLst/>
              </a:rPr>
            </a:br>
            <a:r>
              <a:rPr lang="ru-RU" sz="2800" dirty="0" smtClean="0">
                <a:solidFill>
                  <a:srgbClr val="080369"/>
                </a:solidFill>
                <a:effectLst/>
              </a:rPr>
              <a:t/>
            </a:r>
            <a:br>
              <a:rPr lang="ru-RU" sz="2800" dirty="0" smtClean="0">
                <a:solidFill>
                  <a:srgbClr val="080369"/>
                </a:solidFill>
                <a:effectLst/>
              </a:rPr>
            </a:br>
            <a:r>
              <a:rPr lang="ru-RU" sz="2800" dirty="0" smtClean="0">
                <a:solidFill>
                  <a:srgbClr val="080369"/>
                </a:solidFill>
                <a:effectLst/>
              </a:rPr>
              <a:t>Л.С</a:t>
            </a:r>
            <a:r>
              <a:rPr lang="ru-RU" sz="2800" dirty="0">
                <a:solidFill>
                  <a:srgbClr val="080369"/>
                </a:solidFill>
                <a:effectLst/>
              </a:rPr>
              <a:t>. Выготский</a:t>
            </a:r>
            <a:endParaRPr lang="ru-RU" sz="2800" dirty="0">
              <a:solidFill>
                <a:srgbClr val="080369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795" y="5805264"/>
            <a:ext cx="5637010" cy="129400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489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 algn="ctr">
              <a:buNone/>
            </a:pPr>
            <a:r>
              <a:rPr lang="ru-RU" sz="3600" b="1" dirty="0">
                <a:solidFill>
                  <a:srgbClr val="080369"/>
                </a:solidFill>
              </a:rPr>
              <a:t>Как сформировать информационную грамотность у младшего школьника?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0033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548680"/>
            <a:ext cx="7992888" cy="5544616"/>
          </a:xfrm>
        </p:spPr>
        <p:txBody>
          <a:bodyPr>
            <a:normAutofit fontScale="77500" lnSpcReduction="20000"/>
          </a:bodyPr>
          <a:lstStyle/>
          <a:p>
            <a:pPr marL="45720" indent="0">
              <a:buNone/>
            </a:pPr>
            <a:r>
              <a:rPr lang="ru-RU" b="1" dirty="0">
                <a:solidFill>
                  <a:srgbClr val="FF0000"/>
                </a:solidFill>
              </a:rPr>
              <a:t>Цель: </a:t>
            </a:r>
            <a:r>
              <a:rPr lang="ru-RU" dirty="0">
                <a:solidFill>
                  <a:schemeClr val="tx1"/>
                </a:solidFill>
              </a:rPr>
              <a:t>выявить знания учащихся об источниках информации и умение классифицировать  их по группам . </a:t>
            </a:r>
            <a:r>
              <a:rPr lang="ru-RU" b="1" dirty="0">
                <a:solidFill>
                  <a:srgbClr val="FF0000"/>
                </a:solidFill>
              </a:rPr>
              <a:t>Задание : </a:t>
            </a:r>
            <a:r>
              <a:rPr lang="ru-RU" dirty="0">
                <a:solidFill>
                  <a:schemeClr val="tx1"/>
                </a:solidFill>
              </a:rPr>
              <a:t>данные источники информации распредели по предложенным  </a:t>
            </a:r>
            <a:r>
              <a:rPr lang="ru-RU" dirty="0" smtClean="0">
                <a:solidFill>
                  <a:schemeClr val="tx1"/>
                </a:solidFill>
              </a:rPr>
              <a:t>группам</a:t>
            </a:r>
            <a:endParaRPr lang="ru-RU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2300" b="1" dirty="0">
                <a:solidFill>
                  <a:schemeClr val="tx1"/>
                </a:solidFill>
              </a:rPr>
              <a:t>а)</a:t>
            </a:r>
            <a:r>
              <a:rPr lang="ru-RU" dirty="0">
                <a:solidFill>
                  <a:schemeClr val="tx1"/>
                </a:solidFill>
              </a:rPr>
              <a:t>разговор с другом</a:t>
            </a:r>
            <a:r>
              <a:rPr lang="ru-RU" dirty="0" smtClean="0">
                <a:solidFill>
                  <a:schemeClr val="tx1"/>
                </a:solidFill>
              </a:rPr>
              <a:t>,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       </a:t>
            </a:r>
            <a:r>
              <a:rPr lang="ru-RU" sz="2300" b="1" dirty="0" smtClean="0">
                <a:solidFill>
                  <a:schemeClr val="tx1"/>
                </a:solidFill>
              </a:rPr>
              <a:t>б</a:t>
            </a:r>
            <a:r>
              <a:rPr lang="ru-RU" sz="2300" b="1" dirty="0">
                <a:solidFill>
                  <a:schemeClr val="tx1"/>
                </a:solidFill>
              </a:rPr>
              <a:t>) </a:t>
            </a:r>
            <a:r>
              <a:rPr lang="ru-RU" dirty="0">
                <a:solidFill>
                  <a:schemeClr val="tx1"/>
                </a:solidFill>
              </a:rPr>
              <a:t>фильмы, </a:t>
            </a:r>
            <a:r>
              <a:rPr lang="ru-RU" dirty="0" smtClean="0">
                <a:solidFill>
                  <a:schemeClr val="tx1"/>
                </a:solidFill>
              </a:rPr>
              <a:t>                  </a:t>
            </a:r>
            <a:r>
              <a:rPr lang="ru-RU" sz="2300" b="1" dirty="0" smtClean="0">
                <a:solidFill>
                  <a:schemeClr val="tx1"/>
                </a:solidFill>
              </a:rPr>
              <a:t>в)</a:t>
            </a:r>
            <a:r>
              <a:rPr lang="ru-RU" dirty="0" smtClean="0">
                <a:solidFill>
                  <a:schemeClr val="tx1"/>
                </a:solidFill>
              </a:rPr>
              <a:t>советы родителей, </a:t>
            </a:r>
            <a:endParaRPr lang="ru-RU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     </a:t>
            </a:r>
            <a:r>
              <a:rPr lang="ru-RU" sz="2300" b="1" dirty="0" smtClean="0">
                <a:solidFill>
                  <a:schemeClr val="tx1"/>
                </a:solidFill>
              </a:rPr>
              <a:t>г) </a:t>
            </a:r>
            <a:r>
              <a:rPr lang="ru-RU" dirty="0" smtClean="0">
                <a:solidFill>
                  <a:schemeClr val="tx1"/>
                </a:solidFill>
              </a:rPr>
              <a:t>рисунки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smtClean="0">
                <a:solidFill>
                  <a:schemeClr val="tx1"/>
                </a:solidFill>
              </a:rPr>
              <a:t>    </a:t>
            </a:r>
            <a:r>
              <a:rPr lang="ru-RU" sz="2300" b="1" dirty="0" smtClean="0">
                <a:solidFill>
                  <a:schemeClr val="tx1"/>
                </a:solidFill>
              </a:rPr>
              <a:t>д)</a:t>
            </a:r>
            <a:r>
              <a:rPr lang="ru-RU" dirty="0" smtClean="0">
                <a:solidFill>
                  <a:schemeClr val="tx1"/>
                </a:solidFill>
              </a:rPr>
              <a:t>книги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smtClean="0">
                <a:solidFill>
                  <a:schemeClr val="tx1"/>
                </a:solidFill>
              </a:rPr>
              <a:t>         </a:t>
            </a:r>
            <a:r>
              <a:rPr lang="ru-RU" sz="2300" b="1" dirty="0" smtClean="0">
                <a:solidFill>
                  <a:schemeClr val="tx1"/>
                </a:solidFill>
              </a:rPr>
              <a:t>е)</a:t>
            </a:r>
            <a:r>
              <a:rPr lang="ru-RU" dirty="0" smtClean="0">
                <a:solidFill>
                  <a:schemeClr val="tx1"/>
                </a:solidFill>
              </a:rPr>
              <a:t>энциклопедии,  </a:t>
            </a:r>
            <a:r>
              <a:rPr lang="ru-RU" sz="2300" b="1" dirty="0" smtClean="0">
                <a:solidFill>
                  <a:schemeClr val="tx1"/>
                </a:solidFill>
              </a:rPr>
              <a:t>ж</a:t>
            </a:r>
            <a:r>
              <a:rPr lang="ru-RU" sz="2300" b="1" dirty="0">
                <a:solidFill>
                  <a:schemeClr val="tx1"/>
                </a:solidFill>
              </a:rPr>
              <a:t>) </a:t>
            </a:r>
            <a:r>
              <a:rPr lang="ru-RU" dirty="0">
                <a:solidFill>
                  <a:schemeClr val="tx1"/>
                </a:solidFill>
              </a:rPr>
              <a:t>картины, </a:t>
            </a:r>
            <a:r>
              <a:rPr lang="ru-RU" dirty="0" smtClean="0">
                <a:solidFill>
                  <a:schemeClr val="tx1"/>
                </a:solidFill>
              </a:rPr>
              <a:t>  </a:t>
            </a:r>
            <a:r>
              <a:rPr lang="ru-RU" sz="2300" b="1" dirty="0" smtClean="0">
                <a:solidFill>
                  <a:schemeClr val="tx1"/>
                </a:solidFill>
              </a:rPr>
              <a:t>и)</a:t>
            </a:r>
            <a:r>
              <a:rPr lang="ru-RU" dirty="0" smtClean="0">
                <a:solidFill>
                  <a:schemeClr val="tx1"/>
                </a:solidFill>
              </a:rPr>
              <a:t>музыка,  </a:t>
            </a:r>
          </a:p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    </a:t>
            </a:r>
            <a:r>
              <a:rPr lang="ru-RU" sz="2300" b="1" dirty="0" smtClean="0">
                <a:solidFill>
                  <a:schemeClr val="tx1"/>
                </a:solidFill>
              </a:rPr>
              <a:t> к</a:t>
            </a:r>
            <a:r>
              <a:rPr lang="ru-RU" sz="2300" b="1" dirty="0">
                <a:solidFill>
                  <a:schemeClr val="tx1"/>
                </a:solidFill>
              </a:rPr>
              <a:t>) </a:t>
            </a:r>
            <a:r>
              <a:rPr lang="ru-RU" dirty="0">
                <a:solidFill>
                  <a:schemeClr val="tx1"/>
                </a:solidFill>
              </a:rPr>
              <a:t>мультфильмы,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sz="2300" b="1" dirty="0" smtClean="0">
                <a:solidFill>
                  <a:schemeClr val="tx1"/>
                </a:solidFill>
              </a:rPr>
              <a:t> л)рекомендации </a:t>
            </a:r>
            <a:r>
              <a:rPr lang="ru-RU" dirty="0" smtClean="0">
                <a:solidFill>
                  <a:schemeClr val="tx1"/>
                </a:solidFill>
              </a:rPr>
              <a:t>учителя,  </a:t>
            </a:r>
            <a:r>
              <a:rPr lang="ru-RU" sz="2300" b="1" dirty="0" smtClean="0">
                <a:solidFill>
                  <a:schemeClr val="tx1"/>
                </a:solidFill>
              </a:rPr>
              <a:t>м</a:t>
            </a:r>
            <a:r>
              <a:rPr lang="ru-RU" sz="2300" b="1" dirty="0">
                <a:solidFill>
                  <a:schemeClr val="tx1"/>
                </a:solidFill>
              </a:rPr>
              <a:t>) </a:t>
            </a:r>
            <a:r>
              <a:rPr lang="ru-RU" dirty="0">
                <a:solidFill>
                  <a:schemeClr val="tx1"/>
                </a:solidFill>
              </a:rPr>
              <a:t>пение птиц, </a:t>
            </a:r>
            <a:endParaRPr lang="ru-RU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   </a:t>
            </a:r>
            <a:r>
              <a:rPr lang="ru-RU" sz="2300" b="1" dirty="0" smtClean="0">
                <a:solidFill>
                  <a:schemeClr val="tx1"/>
                </a:solidFill>
              </a:rPr>
              <a:t>н) </a:t>
            </a:r>
            <a:r>
              <a:rPr lang="ru-RU" dirty="0" smtClean="0">
                <a:solidFill>
                  <a:schemeClr val="tx1"/>
                </a:solidFill>
              </a:rPr>
              <a:t>доклады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sz="2300" b="1" dirty="0" smtClean="0">
                <a:solidFill>
                  <a:schemeClr val="tx1"/>
                </a:solidFill>
              </a:rPr>
              <a:t>о)  </a:t>
            </a:r>
            <a:r>
              <a:rPr lang="ru-RU" dirty="0" smtClean="0">
                <a:solidFill>
                  <a:schemeClr val="tx1"/>
                </a:solidFill>
              </a:rPr>
              <a:t>статьи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smtClean="0">
                <a:solidFill>
                  <a:schemeClr val="tx1"/>
                </a:solidFill>
              </a:rPr>
              <a:t>     </a:t>
            </a:r>
            <a:r>
              <a:rPr lang="ru-RU" sz="2300" b="1" dirty="0" smtClean="0">
                <a:solidFill>
                  <a:schemeClr val="tx1"/>
                </a:solidFill>
              </a:rPr>
              <a:t>п)</a:t>
            </a:r>
            <a:r>
              <a:rPr lang="ru-RU" dirty="0" smtClean="0">
                <a:solidFill>
                  <a:schemeClr val="tx1"/>
                </a:solidFill>
              </a:rPr>
              <a:t>схемы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b="1" dirty="0" smtClean="0">
                <a:solidFill>
                  <a:schemeClr val="tx1"/>
                </a:solidFill>
              </a:rPr>
              <a:t>р</a:t>
            </a:r>
            <a:r>
              <a:rPr lang="ru-RU" b="1" dirty="0">
                <a:solidFill>
                  <a:schemeClr val="tx1"/>
                </a:solidFill>
              </a:rPr>
              <a:t>) </a:t>
            </a:r>
            <a:r>
              <a:rPr lang="ru-RU" dirty="0">
                <a:solidFill>
                  <a:schemeClr val="tx1"/>
                </a:solidFill>
              </a:rPr>
              <a:t>фотографии,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sz="2300" b="1" dirty="0" smtClean="0">
                <a:solidFill>
                  <a:schemeClr val="tx1"/>
                </a:solidFill>
              </a:rPr>
              <a:t> с</a:t>
            </a:r>
            <a:r>
              <a:rPr lang="ru-RU" sz="2300" b="1" dirty="0">
                <a:solidFill>
                  <a:schemeClr val="tx1"/>
                </a:solidFill>
              </a:rPr>
              <a:t>) </a:t>
            </a:r>
            <a:r>
              <a:rPr lang="ru-RU" dirty="0">
                <a:solidFill>
                  <a:schemeClr val="tx1"/>
                </a:solidFill>
              </a:rPr>
              <a:t>сигналы машин,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   </a:t>
            </a:r>
            <a:r>
              <a:rPr lang="ru-RU" sz="2300" b="1" dirty="0" smtClean="0">
                <a:solidFill>
                  <a:schemeClr val="tx1"/>
                </a:solidFill>
              </a:rPr>
              <a:t> т</a:t>
            </a:r>
            <a:r>
              <a:rPr lang="ru-RU" sz="2300" b="1" dirty="0">
                <a:solidFill>
                  <a:schemeClr val="tx1"/>
                </a:solidFill>
              </a:rPr>
              <a:t>) </a:t>
            </a:r>
            <a:r>
              <a:rPr lang="ru-RU" dirty="0">
                <a:solidFill>
                  <a:schemeClr val="tx1"/>
                </a:solidFill>
              </a:rPr>
              <a:t>шелест </a:t>
            </a:r>
            <a:r>
              <a:rPr lang="ru-RU" dirty="0" smtClean="0">
                <a:solidFill>
                  <a:schemeClr val="tx1"/>
                </a:solidFill>
              </a:rPr>
              <a:t>листвы  </a:t>
            </a:r>
            <a:r>
              <a:rPr lang="ru-RU" sz="2300" b="1" dirty="0" smtClean="0">
                <a:solidFill>
                  <a:schemeClr val="tx1"/>
                </a:solidFill>
              </a:rPr>
              <a:t> у</a:t>
            </a:r>
            <a:r>
              <a:rPr lang="ru-RU" sz="2300" b="1" dirty="0">
                <a:solidFill>
                  <a:schemeClr val="tx1"/>
                </a:solidFill>
              </a:rPr>
              <a:t>) </a:t>
            </a:r>
            <a:r>
              <a:rPr lang="ru-RU" dirty="0">
                <a:solidFill>
                  <a:schemeClr val="tx1"/>
                </a:solidFill>
              </a:rPr>
              <a:t>чертежи, </a:t>
            </a:r>
          </a:p>
          <a:p>
            <a:pPr marL="45720" indent="0">
              <a:buNone/>
            </a:pPr>
            <a:r>
              <a:rPr lang="ru-RU" dirty="0">
                <a:solidFill>
                  <a:srgbClr val="FF0000"/>
                </a:solidFill>
              </a:rPr>
              <a:t>Группы: </a:t>
            </a:r>
            <a:r>
              <a:rPr lang="ru-RU" dirty="0">
                <a:solidFill>
                  <a:schemeClr val="tx1"/>
                </a:solidFill>
              </a:rPr>
              <a:t>текстовая информация_________________________</a:t>
            </a:r>
          </a:p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</a:rPr>
              <a:t>               графическая информация________________________</a:t>
            </a:r>
          </a:p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</a:rPr>
              <a:t>                звуковая информация___________________________</a:t>
            </a:r>
          </a:p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</a:rPr>
              <a:t>               видеоинформация______________________________</a:t>
            </a:r>
          </a:p>
          <a:p>
            <a:pPr marL="45720" indent="0">
              <a:buNone/>
            </a:pPr>
            <a:r>
              <a:rPr lang="ru-RU" dirty="0">
                <a:solidFill>
                  <a:srgbClr val="FF0000"/>
                </a:solidFill>
              </a:rPr>
              <a:t>Ответ</a:t>
            </a:r>
            <a:r>
              <a:rPr lang="ru-RU" dirty="0" smtClean="0">
                <a:solidFill>
                  <a:srgbClr val="FF0000"/>
                </a:solidFill>
              </a:rPr>
              <a:t>:   </a:t>
            </a:r>
            <a:r>
              <a:rPr lang="ru-RU" dirty="0">
                <a:solidFill>
                  <a:schemeClr val="tx1"/>
                </a:solidFill>
              </a:rPr>
              <a:t>текстовая информация- </a:t>
            </a:r>
            <a:r>
              <a:rPr lang="ru-RU" sz="2300" b="1" dirty="0">
                <a:solidFill>
                  <a:schemeClr val="tx1"/>
                </a:solidFill>
              </a:rPr>
              <a:t>д, е, н о,</a:t>
            </a:r>
          </a:p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</a:rPr>
              <a:t>             графическая информация- </a:t>
            </a:r>
            <a:r>
              <a:rPr lang="ru-RU" sz="2300" b="1" dirty="0">
                <a:solidFill>
                  <a:schemeClr val="tx1"/>
                </a:solidFill>
              </a:rPr>
              <a:t>г,ж,у,п,р</a:t>
            </a:r>
          </a:p>
          <a:p>
            <a:pPr marL="4572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             звуковая </a:t>
            </a:r>
            <a:r>
              <a:rPr lang="ru-RU" dirty="0">
                <a:solidFill>
                  <a:schemeClr val="tx1"/>
                </a:solidFill>
              </a:rPr>
              <a:t>информация- </a:t>
            </a:r>
            <a:r>
              <a:rPr lang="ru-RU" sz="2300" b="1" dirty="0">
                <a:solidFill>
                  <a:schemeClr val="tx1"/>
                </a:solidFill>
              </a:rPr>
              <a:t>а,в,и,м,т,с,л</a:t>
            </a:r>
          </a:p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            видеоинформация- </a:t>
            </a:r>
            <a:r>
              <a:rPr lang="ru-RU" sz="2300" b="1" dirty="0" smtClean="0">
                <a:solidFill>
                  <a:schemeClr val="tx1"/>
                </a:solidFill>
              </a:rPr>
              <a:t>б, к</a:t>
            </a:r>
            <a:endParaRPr lang="ru-RU" sz="2300" b="1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dirty="0">
                <a:solidFill>
                  <a:srgbClr val="FF0000"/>
                </a:solidFill>
              </a:rPr>
              <a:t>Оценка в баллах: </a:t>
            </a:r>
            <a:r>
              <a:rPr lang="ru-RU" dirty="0">
                <a:solidFill>
                  <a:schemeClr val="tx1"/>
                </a:solidFill>
              </a:rPr>
              <a:t>(каждый правильный ответ-1 балл)18-15- высокий уровень, 14-11-выше среднего, 10-6 средний, низкий-5 и менее балов.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538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548680"/>
            <a:ext cx="8280920" cy="547260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dirty="0">
                <a:solidFill>
                  <a:srgbClr val="FF0000"/>
                </a:solidFill>
              </a:rPr>
              <a:t>Цель: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проверить  умение обобщать, сравнивать данные, выносить суждения по теме и аргументировать их</a:t>
            </a:r>
          </a:p>
          <a:p>
            <a:pPr marL="45720" indent="0">
              <a:buNone/>
            </a:pPr>
            <a:r>
              <a:rPr lang="ru-RU" dirty="0">
                <a:solidFill>
                  <a:srgbClr val="FF0000"/>
                </a:solidFill>
              </a:rPr>
              <a:t>Тема: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Природные зоны. Степь</a:t>
            </a:r>
          </a:p>
          <a:p>
            <a:pPr marL="4572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Задание </a:t>
            </a:r>
            <a:r>
              <a:rPr lang="ru-RU" dirty="0">
                <a:solidFill>
                  <a:srgbClr val="FF0000"/>
                </a:solidFill>
              </a:rPr>
              <a:t>: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вставьте в пустые клетки цифры по порядку от причины к следствию, чтобы объяснить, почему в степи так много зверей ведёт подземную жизнь. Устно аргументируйте свой ответ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  <a:p>
            <a:pPr marL="45720" indent="0">
              <a:buNone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1.Солнце 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стоит высоко</a:t>
            </a:r>
          </a:p>
          <a:p>
            <a:pPr marL="45720" indent="0">
              <a:buNone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2.Стоит 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жаркая погода, и осадки быстро испаряются.</a:t>
            </a:r>
          </a:p>
          <a:p>
            <a:pPr marL="45720" indent="0">
              <a:buNone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3.Подземные 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части растений развиты</a:t>
            </a:r>
          </a:p>
          <a:p>
            <a:pPr marL="45720" indent="0">
              <a:buNone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4.Растения 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пытаются найти влагу под землёй</a:t>
            </a:r>
          </a:p>
          <a:p>
            <a:pPr marL="45720" indent="0">
              <a:buNone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5.Многие 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звери ведут подземную жизнь</a:t>
            </a:r>
          </a:p>
          <a:p>
            <a:pPr marL="45720" indent="0">
              <a:buNone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6.В 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почве много червей и личинок насекомых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9513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692696"/>
            <a:ext cx="7605464" cy="543378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Ответ :   </a:t>
            </a:r>
            <a:r>
              <a:rPr lang="ru-RU" sz="4000" b="1" dirty="0">
                <a:solidFill>
                  <a:srgbClr val="FF0000"/>
                </a:solidFill>
              </a:rPr>
              <a:t>1, 2, 4,  3, 6, 5 </a:t>
            </a:r>
          </a:p>
          <a:p>
            <a:pPr marL="45720" indent="0">
              <a:buNone/>
            </a:pPr>
            <a:r>
              <a:rPr lang="ru-RU" dirty="0">
                <a:solidFill>
                  <a:srgbClr val="FF0000"/>
                </a:solidFill>
              </a:rPr>
              <a:t>Оценка в баллах: </a:t>
            </a:r>
          </a:p>
          <a:p>
            <a:pPr marL="45720" indent="0">
              <a:buNone/>
            </a:pPr>
            <a:r>
              <a:rPr lang="ru-RU" b="1" u="sng" dirty="0">
                <a:solidFill>
                  <a:schemeClr val="tx1"/>
                </a:solidFill>
              </a:rPr>
              <a:t>6 </a:t>
            </a:r>
            <a:r>
              <a:rPr lang="ru-RU" b="1" u="sng" dirty="0" smtClean="0">
                <a:solidFill>
                  <a:schemeClr val="tx1"/>
                </a:solidFill>
              </a:rPr>
              <a:t>баллов  </a:t>
            </a:r>
            <a:r>
              <a:rPr lang="ru-RU" b="1" dirty="0" smtClean="0">
                <a:solidFill>
                  <a:schemeClr val="tx1"/>
                </a:solidFill>
              </a:rPr>
              <a:t>(</a:t>
            </a:r>
            <a:r>
              <a:rPr lang="ru-RU" b="1" dirty="0">
                <a:solidFill>
                  <a:schemeClr val="tx1"/>
                </a:solidFill>
              </a:rPr>
              <a:t>высокий уровень)- выполнено  всё верно.</a:t>
            </a:r>
          </a:p>
          <a:p>
            <a:pPr marL="45720" indent="0">
              <a:buNone/>
            </a:pPr>
            <a:r>
              <a:rPr lang="ru-RU" b="1" u="sng" dirty="0">
                <a:solidFill>
                  <a:schemeClr val="tx1"/>
                </a:solidFill>
              </a:rPr>
              <a:t>5-4 балла-</a:t>
            </a:r>
            <a:r>
              <a:rPr lang="ru-RU" b="1" dirty="0">
                <a:solidFill>
                  <a:schemeClr val="tx1"/>
                </a:solidFill>
              </a:rPr>
              <a:t>(выше среднего)-  не в полном объёме умеет обобщать, сравнивать, противопоставлять данные  и выносить суждения.</a:t>
            </a:r>
          </a:p>
          <a:p>
            <a:pPr marL="45720" indent="0">
              <a:buNone/>
            </a:pPr>
            <a:r>
              <a:rPr lang="ru-RU" b="1" u="sng" dirty="0">
                <a:solidFill>
                  <a:schemeClr val="tx1"/>
                </a:solidFill>
              </a:rPr>
              <a:t>3 </a:t>
            </a:r>
            <a:r>
              <a:rPr lang="ru-RU" b="1" u="sng" dirty="0" smtClean="0">
                <a:solidFill>
                  <a:schemeClr val="tx1"/>
                </a:solidFill>
              </a:rPr>
              <a:t>балла  </a:t>
            </a:r>
            <a:r>
              <a:rPr lang="ru-RU" b="1" dirty="0" smtClean="0">
                <a:solidFill>
                  <a:schemeClr val="tx1"/>
                </a:solidFill>
              </a:rPr>
              <a:t>(</a:t>
            </a:r>
            <a:r>
              <a:rPr lang="ru-RU" b="1" dirty="0">
                <a:solidFill>
                  <a:schemeClr val="tx1"/>
                </a:solidFill>
              </a:rPr>
              <a:t>средний уровень)- частично обобщает и сравнивает данные, не вынося собственных суждений,</a:t>
            </a:r>
          </a:p>
          <a:p>
            <a:pPr marL="45720" indent="0">
              <a:buNone/>
            </a:pPr>
            <a:r>
              <a:rPr lang="ru-RU" b="1" u="sng" dirty="0">
                <a:solidFill>
                  <a:schemeClr val="tx1"/>
                </a:solidFill>
              </a:rPr>
              <a:t>2 </a:t>
            </a:r>
            <a:r>
              <a:rPr lang="ru-RU" b="1" u="sng" dirty="0" smtClean="0">
                <a:solidFill>
                  <a:schemeClr val="tx1"/>
                </a:solidFill>
              </a:rPr>
              <a:t>балла  </a:t>
            </a:r>
            <a:r>
              <a:rPr lang="ru-RU" b="1" dirty="0" smtClean="0">
                <a:solidFill>
                  <a:schemeClr val="tx1"/>
                </a:solidFill>
              </a:rPr>
              <a:t>( низкий </a:t>
            </a:r>
            <a:r>
              <a:rPr lang="ru-RU" b="1" dirty="0">
                <a:solidFill>
                  <a:schemeClr val="tx1"/>
                </a:solidFill>
              </a:rPr>
              <a:t>уровень)- не умеет обобщать, сравнивать, противопоставлять данные и выносить суждения.</a:t>
            </a:r>
          </a:p>
        </p:txBody>
      </p:sp>
    </p:spTree>
    <p:extLst>
      <p:ext uri="{BB962C8B-B14F-4D97-AF65-F5344CB8AC3E}">
        <p14:creationId xmlns:p14="http://schemas.microsoft.com/office/powerpoint/2010/main" val="4046613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731520"/>
            <a:ext cx="8064896" cy="536177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b="1" u="sng" dirty="0">
                <a:solidFill>
                  <a:srgbClr val="FF0000"/>
                </a:solidFill>
              </a:rPr>
              <a:t>Цель: </a:t>
            </a:r>
            <a:r>
              <a:rPr lang="ru-RU" b="1" dirty="0">
                <a:solidFill>
                  <a:schemeClr val="tx1"/>
                </a:solidFill>
              </a:rPr>
              <a:t>проверить знание компьютерных технологий. </a:t>
            </a:r>
          </a:p>
          <a:p>
            <a:pPr marL="45720" indent="0">
              <a:buNone/>
            </a:pPr>
            <a:r>
              <a:rPr lang="ru-RU" b="1" u="sng" dirty="0">
                <a:solidFill>
                  <a:srgbClr val="FF0000"/>
                </a:solidFill>
              </a:rPr>
              <a:t>Тема: </a:t>
            </a:r>
            <a:r>
              <a:rPr lang="ru-RU" b="1" dirty="0">
                <a:solidFill>
                  <a:schemeClr val="tx1"/>
                </a:solidFill>
              </a:rPr>
              <a:t>Семейный бюджет</a:t>
            </a:r>
          </a:p>
          <a:p>
            <a:pPr marL="45720" indent="0">
              <a:buNone/>
            </a:pPr>
            <a:r>
              <a:rPr lang="ru-RU" b="1" u="sng" dirty="0" smtClean="0">
                <a:solidFill>
                  <a:srgbClr val="FF0000"/>
                </a:solidFill>
              </a:rPr>
              <a:t>Задание </a:t>
            </a:r>
            <a:r>
              <a:rPr lang="ru-RU" b="1" u="sng" dirty="0">
                <a:solidFill>
                  <a:srgbClr val="FF0000"/>
                </a:solidFill>
              </a:rPr>
              <a:t>: </a:t>
            </a:r>
            <a:r>
              <a:rPr lang="ru-RU" b="1" dirty="0">
                <a:solidFill>
                  <a:schemeClr val="tx1"/>
                </a:solidFill>
              </a:rPr>
              <a:t>для подготовки наглядного, демонстрационного сообщения по данной теме ты можешь воспользоваться умением работать на компьютере. Перед тобой название нескольких компьютерных программ. Поставь знак «+» рядом с теми программами, которые тебе </a:t>
            </a:r>
            <a:r>
              <a:rPr lang="ru-RU" b="1" dirty="0" err="1">
                <a:solidFill>
                  <a:schemeClr val="tx1"/>
                </a:solidFill>
              </a:rPr>
              <a:t>понадобяться</a:t>
            </a:r>
            <a:endParaRPr lang="ru-RU" b="1" dirty="0">
              <a:solidFill>
                <a:schemeClr val="tx1"/>
              </a:solidFill>
            </a:endParaRPr>
          </a:p>
          <a:p>
            <a:pPr marL="45720" indent="0" algn="ctr">
              <a:buNone/>
            </a:pPr>
            <a:r>
              <a:rPr lang="ru-RU" b="1" dirty="0">
                <a:solidFill>
                  <a:srgbClr val="FF0000"/>
                </a:solidFill>
              </a:rPr>
              <a:t>Калькулятор   , </a:t>
            </a:r>
            <a:endParaRPr lang="ru-RU" b="1" dirty="0" smtClean="0">
              <a:solidFill>
                <a:srgbClr val="FF0000"/>
              </a:solidFill>
            </a:endParaRPr>
          </a:p>
          <a:p>
            <a:pPr marL="4572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Блокнот   </a:t>
            </a:r>
            <a:r>
              <a:rPr lang="ru-RU" b="1" dirty="0">
                <a:solidFill>
                  <a:srgbClr val="FF0000"/>
                </a:solidFill>
              </a:rPr>
              <a:t>, </a:t>
            </a:r>
            <a:endParaRPr lang="ru-RU" b="1" dirty="0" smtClean="0">
              <a:solidFill>
                <a:srgbClr val="FF0000"/>
              </a:solidFill>
            </a:endParaRPr>
          </a:p>
          <a:p>
            <a:pPr marL="45720" indent="0" algn="ctr">
              <a:buNone/>
            </a:pPr>
            <a:r>
              <a:rPr lang="ru-RU" b="1" dirty="0" err="1" smtClean="0">
                <a:solidFill>
                  <a:srgbClr val="FF0000"/>
                </a:solidFill>
              </a:rPr>
              <a:t>Word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Pad</a:t>
            </a:r>
            <a:r>
              <a:rPr lang="ru-RU" b="1" dirty="0">
                <a:solidFill>
                  <a:srgbClr val="FF0000"/>
                </a:solidFill>
              </a:rPr>
              <a:t>   , </a:t>
            </a:r>
            <a:endParaRPr lang="ru-RU" b="1" dirty="0" smtClean="0">
              <a:solidFill>
                <a:srgbClr val="FF0000"/>
              </a:solidFill>
            </a:endParaRPr>
          </a:p>
          <a:p>
            <a:pPr marL="4572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Адресная </a:t>
            </a:r>
            <a:r>
              <a:rPr lang="ru-RU" b="1" dirty="0">
                <a:solidFill>
                  <a:srgbClr val="FF0000"/>
                </a:solidFill>
              </a:rPr>
              <a:t>книга   , </a:t>
            </a:r>
            <a:endParaRPr lang="ru-RU" b="1" dirty="0" smtClean="0">
              <a:solidFill>
                <a:srgbClr val="FF0000"/>
              </a:solidFill>
            </a:endParaRPr>
          </a:p>
          <a:p>
            <a:pPr marL="45720" indent="0" algn="ctr">
              <a:buNone/>
            </a:pPr>
            <a:r>
              <a:rPr lang="ru-RU" b="1" dirty="0" err="1" smtClean="0">
                <a:solidFill>
                  <a:srgbClr val="FF0000"/>
                </a:solidFill>
              </a:rPr>
              <a:t>Paint</a:t>
            </a:r>
            <a:r>
              <a:rPr lang="ru-RU" b="1" dirty="0">
                <a:solidFill>
                  <a:srgbClr val="FF000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33798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101408" cy="528976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b="1" dirty="0">
                <a:solidFill>
                  <a:srgbClr val="FF0000"/>
                </a:solidFill>
              </a:rPr>
              <a:t>Ответ</a:t>
            </a:r>
            <a:r>
              <a:rPr lang="ru-RU" b="1" dirty="0">
                <a:solidFill>
                  <a:schemeClr val="tx1"/>
                </a:solidFill>
              </a:rPr>
              <a:t> Калькулятор   , </a:t>
            </a:r>
            <a:r>
              <a:rPr lang="ru-RU" b="1" dirty="0" smtClean="0">
                <a:solidFill>
                  <a:schemeClr val="tx1"/>
                </a:solidFill>
              </a:rPr>
              <a:t>Блокнот   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b="1" dirty="0" err="1">
                <a:solidFill>
                  <a:schemeClr val="tx1"/>
                </a:solidFill>
              </a:rPr>
              <a:t>Word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Pad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,</a:t>
            </a:r>
            <a:r>
              <a:rPr lang="ru-RU" b="1" dirty="0" err="1" smtClean="0">
                <a:solidFill>
                  <a:schemeClr val="tx1"/>
                </a:solidFill>
              </a:rPr>
              <a:t>Paint</a:t>
            </a:r>
            <a:r>
              <a:rPr lang="ru-RU" b="1" dirty="0">
                <a:solidFill>
                  <a:schemeClr val="tx1"/>
                </a:solidFill>
              </a:rPr>
              <a:t>. </a:t>
            </a:r>
          </a:p>
          <a:p>
            <a:pPr marL="45720" indent="0">
              <a:buNone/>
            </a:pPr>
            <a:r>
              <a:rPr lang="ru-RU" b="1" dirty="0">
                <a:solidFill>
                  <a:srgbClr val="FF0000"/>
                </a:solidFill>
              </a:rPr>
              <a:t>Оценка в баллах: </a:t>
            </a:r>
            <a:r>
              <a:rPr lang="ru-RU" b="1" u="sng" dirty="0" smtClean="0">
                <a:solidFill>
                  <a:schemeClr val="tx1"/>
                </a:solidFill>
              </a:rPr>
              <a:t>5баллов</a:t>
            </a:r>
            <a:r>
              <a:rPr lang="ru-RU" b="1" dirty="0" smtClean="0">
                <a:solidFill>
                  <a:schemeClr val="tx1"/>
                </a:solidFill>
              </a:rPr>
              <a:t>(высокий </a:t>
            </a:r>
            <a:r>
              <a:rPr lang="ru-RU" b="1" dirty="0">
                <a:solidFill>
                  <a:schemeClr val="tx1"/>
                </a:solidFill>
              </a:rPr>
              <a:t>уровень)- выполнено без ошибок</a:t>
            </a:r>
            <a:r>
              <a:rPr lang="ru-RU" b="1" dirty="0" smtClean="0">
                <a:solidFill>
                  <a:schemeClr val="tx1"/>
                </a:solidFill>
              </a:rPr>
              <a:t>,                                          </a:t>
            </a:r>
            <a:r>
              <a:rPr lang="ru-RU" b="1" u="sng" dirty="0" smtClean="0">
                <a:solidFill>
                  <a:schemeClr val="tx1"/>
                </a:solidFill>
              </a:rPr>
              <a:t>4 балла  </a:t>
            </a:r>
            <a:r>
              <a:rPr lang="ru-RU" b="1" dirty="0" smtClean="0">
                <a:solidFill>
                  <a:schemeClr val="tx1"/>
                </a:solidFill>
              </a:rPr>
              <a:t>(</a:t>
            </a:r>
            <a:r>
              <a:rPr lang="ru-RU" b="1" dirty="0">
                <a:solidFill>
                  <a:schemeClr val="tx1"/>
                </a:solidFill>
              </a:rPr>
              <a:t>выше среднего)- правильно выделено 3 из 4 возможных вариантов, </a:t>
            </a:r>
            <a:r>
              <a:rPr lang="ru-RU" b="1" dirty="0" smtClean="0">
                <a:solidFill>
                  <a:schemeClr val="tx1"/>
                </a:solidFill>
              </a:rPr>
              <a:t>                                  </a:t>
            </a:r>
            <a:r>
              <a:rPr lang="ru-RU" b="1" u="sng" dirty="0" smtClean="0">
                <a:solidFill>
                  <a:schemeClr val="tx1"/>
                </a:solidFill>
              </a:rPr>
              <a:t>3 балла  </a:t>
            </a:r>
            <a:r>
              <a:rPr lang="ru-RU" b="1" dirty="0" smtClean="0">
                <a:solidFill>
                  <a:schemeClr val="tx1"/>
                </a:solidFill>
              </a:rPr>
              <a:t>(</a:t>
            </a:r>
            <a:r>
              <a:rPr lang="ru-RU" b="1" dirty="0">
                <a:solidFill>
                  <a:schemeClr val="tx1"/>
                </a:solidFill>
              </a:rPr>
              <a:t>средний уровень)- правильно выделено 2 варианта из 4 возможных, </a:t>
            </a:r>
            <a:r>
              <a:rPr lang="ru-RU" b="1" dirty="0" smtClean="0">
                <a:solidFill>
                  <a:schemeClr val="tx1"/>
                </a:solidFill>
              </a:rPr>
              <a:t>                                    </a:t>
            </a:r>
            <a:r>
              <a:rPr lang="ru-RU" b="1" u="sng" dirty="0" smtClean="0">
                <a:solidFill>
                  <a:schemeClr val="tx1"/>
                </a:solidFill>
              </a:rPr>
              <a:t>2 балла  </a:t>
            </a:r>
            <a:r>
              <a:rPr lang="ru-RU" b="1" dirty="0" smtClean="0">
                <a:solidFill>
                  <a:schemeClr val="tx1"/>
                </a:solidFill>
              </a:rPr>
              <a:t>( </a:t>
            </a:r>
            <a:r>
              <a:rPr lang="ru-RU" b="1" dirty="0">
                <a:solidFill>
                  <a:schemeClr val="tx1"/>
                </a:solidFill>
              </a:rPr>
              <a:t>низкий уровень)- не выделены или неправильно выделены программы.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721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692696"/>
            <a:ext cx="7920880" cy="5328592"/>
          </a:xfrm>
        </p:spPr>
        <p:txBody>
          <a:bodyPr/>
          <a:lstStyle/>
          <a:p>
            <a:pPr marL="45720" indent="0" algn="ctr">
              <a:buNone/>
            </a:pPr>
            <a:r>
              <a:rPr lang="ru-RU" sz="2800" b="1" dirty="0">
                <a:solidFill>
                  <a:srgbClr val="FF0000"/>
                </a:solidFill>
              </a:rPr>
              <a:t>Как сформировать информационную грамотность у младшего школьника</a:t>
            </a:r>
            <a:r>
              <a:rPr lang="ru-RU" sz="2800" b="1" dirty="0" smtClean="0">
                <a:solidFill>
                  <a:srgbClr val="FF0000"/>
                </a:solidFill>
              </a:rPr>
              <a:t>?</a:t>
            </a:r>
          </a:p>
          <a:p>
            <a:pPr marL="45720" indent="0" algn="ctr">
              <a:buNone/>
            </a:pPr>
            <a:endParaRPr lang="ru-RU" sz="2800" b="1" dirty="0">
              <a:solidFill>
                <a:srgbClr val="FF0000"/>
              </a:solidFill>
            </a:endParaRPr>
          </a:p>
          <a:p>
            <a:pPr marL="45720" indent="0" algn="ctr">
              <a:buNone/>
            </a:pPr>
            <a:r>
              <a:rPr lang="ru-RU" b="1" dirty="0">
                <a:solidFill>
                  <a:schemeClr val="tx1"/>
                </a:solidFill>
              </a:rPr>
              <a:t>Для формирования информационных умений необходимо, чтобы в учебно- методическом комплекте присутствовал материал, который с первых дней обучения детей в школе постоянно и планомерно ставил бы каждого ученика в ситуацию, в которой ему необходимо работать с информацией: вычленять её, воспринимать, фиксировать, преобразовывать, сохранять, излагать</a:t>
            </a:r>
          </a:p>
          <a:p>
            <a:pPr marL="45720" indent="0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20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731520"/>
            <a:ext cx="7848872" cy="5361776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Самой </a:t>
            </a:r>
            <a:r>
              <a:rPr lang="ru-RU" sz="2800" b="1" dirty="0">
                <a:solidFill>
                  <a:schemeClr val="tx1"/>
                </a:solidFill>
              </a:rPr>
              <a:t>приемлемой формой познания мира для младших школьников являются </a:t>
            </a:r>
            <a:r>
              <a:rPr lang="ru-RU" sz="2800" b="1" u="sng" dirty="0">
                <a:solidFill>
                  <a:schemeClr val="tx1"/>
                </a:solidFill>
              </a:rPr>
              <a:t>экскурсии</a:t>
            </a:r>
            <a:r>
              <a:rPr lang="ru-RU" sz="2800" b="1" dirty="0">
                <a:solidFill>
                  <a:schemeClr val="tx1"/>
                </a:solidFill>
              </a:rPr>
              <a:t>.</a:t>
            </a:r>
            <a:r>
              <a:rPr lang="ru-RU" sz="2800" dirty="0"/>
              <a:t> </a:t>
            </a:r>
            <a:endParaRPr lang="ru-RU" sz="2800" dirty="0" smtClean="0"/>
          </a:p>
          <a:p>
            <a:pPr marL="4572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Можно </a:t>
            </a:r>
            <a:r>
              <a:rPr lang="ru-RU" sz="2800" b="1" dirty="0">
                <a:solidFill>
                  <a:schemeClr val="tx1"/>
                </a:solidFill>
              </a:rPr>
              <a:t>выделить и  несколько </a:t>
            </a:r>
            <a:r>
              <a:rPr lang="ru-RU" sz="2800" b="1" u="sng" dirty="0">
                <a:solidFill>
                  <a:schemeClr val="tx1"/>
                </a:solidFill>
              </a:rPr>
              <a:t>видов проектов</a:t>
            </a:r>
            <a:r>
              <a:rPr lang="ru-RU" sz="2800" b="1" dirty="0">
                <a:solidFill>
                  <a:schemeClr val="tx1"/>
                </a:solidFill>
              </a:rPr>
              <a:t>, работа над которыми требует получения дополнительных сведений:</a:t>
            </a:r>
          </a:p>
          <a:p>
            <a:pPr marL="4572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-- </a:t>
            </a:r>
            <a:r>
              <a:rPr lang="ru-RU" sz="2800" b="1" dirty="0" smtClean="0">
                <a:solidFill>
                  <a:srgbClr val="FF0000"/>
                </a:solidFill>
              </a:rPr>
              <a:t>игры </a:t>
            </a:r>
            <a:r>
              <a:rPr lang="ru-RU" sz="2800" b="1" dirty="0">
                <a:solidFill>
                  <a:srgbClr val="FF0000"/>
                </a:solidFill>
              </a:rPr>
              <a:t>на эрудицию </a:t>
            </a:r>
            <a:r>
              <a:rPr lang="ru-RU" sz="2800" b="1" dirty="0">
                <a:solidFill>
                  <a:schemeClr val="tx1"/>
                </a:solidFill>
              </a:rPr>
              <a:t>( например, викторины)- школьники, которые готовят материалы для таких игр, должны посмотреть большое количество источников  информации по тематике игры</a:t>
            </a:r>
            <a:r>
              <a:rPr lang="ru-RU" b="1" dirty="0" smtClean="0">
                <a:solidFill>
                  <a:schemeClr val="tx1"/>
                </a:solidFill>
              </a:rPr>
              <a:t>;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118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548680"/>
            <a:ext cx="7776864" cy="5472608"/>
          </a:xfrm>
        </p:spPr>
        <p:txBody>
          <a:bodyPr/>
          <a:lstStyle/>
          <a:p>
            <a:pPr marL="45720" indent="0">
              <a:buNone/>
            </a:pPr>
            <a:r>
              <a:rPr lang="ru-RU" sz="3200" dirty="0">
                <a:solidFill>
                  <a:srgbClr val="002060"/>
                </a:solidFill>
              </a:rPr>
              <a:t>-- </a:t>
            </a:r>
            <a:r>
              <a:rPr lang="ru-RU" sz="2000" dirty="0">
                <a:solidFill>
                  <a:srgbClr val="FF0000"/>
                </a:solidFill>
              </a:rPr>
              <a:t>информационные проекты- </a:t>
            </a:r>
            <a:r>
              <a:rPr lang="ru-RU" sz="1400" b="1" dirty="0">
                <a:solidFill>
                  <a:srgbClr val="002060"/>
                </a:solidFill>
              </a:rPr>
              <a:t>создание своей книги или мини-энциклопедии по какой –либо теме требует сбора сведений по этой </a:t>
            </a:r>
            <a:r>
              <a:rPr lang="ru-RU" sz="1400" b="1" dirty="0" smtClean="0">
                <a:solidFill>
                  <a:srgbClr val="002060"/>
                </a:solidFill>
              </a:rPr>
              <a:t>теме ( проект на тему «Картофель в жизни человека»)</a:t>
            </a:r>
          </a:p>
          <a:p>
            <a:pPr marL="45720" indent="0">
              <a:buNone/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 marL="45720" indent="0">
              <a:buNone/>
            </a:pPr>
            <a:endParaRPr lang="ru-RU" sz="2000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267" y="1772817"/>
            <a:ext cx="5964021" cy="4167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2245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620688"/>
            <a:ext cx="7704856" cy="5256584"/>
          </a:xfrm>
        </p:spPr>
        <p:txBody>
          <a:bodyPr/>
          <a:lstStyle/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-- </a:t>
            </a:r>
            <a:r>
              <a:rPr lang="ru-RU" b="1" dirty="0">
                <a:solidFill>
                  <a:srgbClr val="FF0000"/>
                </a:solidFill>
              </a:rPr>
              <a:t>исследовательские проекты- </a:t>
            </a:r>
            <a:r>
              <a:rPr lang="ru-RU" b="1" dirty="0">
                <a:solidFill>
                  <a:schemeClr val="tx1"/>
                </a:solidFill>
              </a:rPr>
              <a:t>сбор сведений по теме </a:t>
            </a:r>
            <a:r>
              <a:rPr lang="ru-RU" b="1" dirty="0" smtClean="0">
                <a:solidFill>
                  <a:schemeClr val="tx1"/>
                </a:solidFill>
              </a:rPr>
              <a:t>исследования. 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6792"/>
            <a:ext cx="6840537" cy="928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938" y="2708921"/>
            <a:ext cx="6840537" cy="1101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016" y="4221087"/>
            <a:ext cx="6840537" cy="121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0964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473794" y="692696"/>
            <a:ext cx="6194549" cy="5472607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1) Найти и исправить ошибки в загадках: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Я вырос на ветке,</a:t>
            </a:r>
          </a:p>
          <a:p>
            <a:pPr algn="ctr"/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Характер мой гадкий:</a:t>
            </a:r>
          </a:p>
          <a:p>
            <a:pPr algn="ctr"/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Куда ни приду,</a:t>
            </a:r>
          </a:p>
          <a:p>
            <a:pPr algn="ctr"/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Всех до слез доведу.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(ответ : вырос на грядке)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 </a:t>
            </a:r>
          </a:p>
          <a:p>
            <a:pPr algn="ctr"/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Микробов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он сбивает с ног,</a:t>
            </a:r>
          </a:p>
          <a:p>
            <a:pPr algn="ctr"/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Ну а зовут его – морковь.</a:t>
            </a:r>
          </a:p>
          <a:p>
            <a:pPr algn="ctr"/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(Ответ: а зовут его – чеснок.)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92224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731520"/>
            <a:ext cx="8064896" cy="5433784"/>
          </a:xfrm>
        </p:spPr>
        <p:txBody>
          <a:bodyPr>
            <a:normAutofit fontScale="85000" lnSpcReduction="20000"/>
          </a:bodyPr>
          <a:lstStyle/>
          <a:p>
            <a:pPr marL="45720" indent="0" algn="ctr">
              <a:buNone/>
            </a:pPr>
            <a:r>
              <a:rPr lang="ru-RU" sz="2000" b="1" u="sng" dirty="0" smtClean="0">
                <a:solidFill>
                  <a:srgbClr val="080369"/>
                </a:solidFill>
              </a:rPr>
              <a:t>Направление </a:t>
            </a:r>
            <a:r>
              <a:rPr lang="ru-RU" sz="2000" b="1" u="sng" dirty="0">
                <a:solidFill>
                  <a:srgbClr val="080369"/>
                </a:solidFill>
              </a:rPr>
              <a:t>"Использование информации для построения умозаключений</a:t>
            </a:r>
            <a:r>
              <a:rPr lang="ru-RU" sz="2000" b="1" dirty="0">
                <a:solidFill>
                  <a:schemeClr val="tx1"/>
                </a:solidFill>
              </a:rPr>
              <a:t>"</a:t>
            </a:r>
          </a:p>
          <a:p>
            <a:pPr marL="45720" indent="0" algn="ctr">
              <a:buNone/>
            </a:pPr>
            <a:r>
              <a:rPr lang="ru-RU" sz="2000" b="1" u="sng" dirty="0">
                <a:solidFill>
                  <a:schemeClr val="tx1"/>
                </a:solidFill>
              </a:rPr>
              <a:t>Игра</a:t>
            </a:r>
            <a:r>
              <a:rPr lang="ru-RU" sz="2000" b="1" dirty="0">
                <a:solidFill>
                  <a:schemeClr val="tx1"/>
                </a:solidFill>
              </a:rPr>
              <a:t> "Умозаключения по аналогии</a:t>
            </a:r>
            <a:r>
              <a:rPr lang="ru-RU" sz="2000" b="1" dirty="0" smtClean="0">
                <a:solidFill>
                  <a:schemeClr val="tx1"/>
                </a:solidFill>
              </a:rPr>
              <a:t>".</a:t>
            </a:r>
          </a:p>
          <a:p>
            <a:pPr marL="45720" indent="0"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Учитель может рассказать детям, что некоторые животные, несмотря на свои отличия, очень похожи. Например, у кенгуру задние лапы длинные, а передние короткие, почти так же устроены лапы зайца, только разница в длине между ними не так велика. Туловище рыбы имеет определенную форму, помогающую преодолевать сопротивление воды. Если мы хотим, чтобы создаваемые нами корабли и особенно подводные лодки хорошо плавали, их корпуса должны быть похожи по очертаниям на туловище рыбы.</a:t>
            </a:r>
          </a:p>
          <a:p>
            <a:pPr marL="45720" indent="0">
              <a:buNone/>
            </a:pPr>
            <a:r>
              <a:rPr lang="ru-RU" sz="2000" b="1" dirty="0">
                <a:solidFill>
                  <a:schemeClr val="tx1"/>
                </a:solidFill>
              </a:rPr>
              <a:t>Детей можно попросить выполнить следующие задания:</a:t>
            </a:r>
          </a:p>
          <a:p>
            <a:pPr marL="45720" indent="0">
              <a:buNone/>
            </a:pPr>
            <a:r>
              <a:rPr lang="ru-RU" sz="2000" b="1" dirty="0">
                <a:solidFill>
                  <a:schemeClr val="tx1"/>
                </a:solidFill>
              </a:rPr>
              <a:t>•	сказать, на что похожи: узоры на ковре, облака, очертания деревьев за окном, старые автомобили, новые кроссовки;</a:t>
            </a:r>
          </a:p>
          <a:p>
            <a:pPr marL="45720" indent="0">
              <a:buNone/>
            </a:pPr>
            <a:r>
              <a:rPr lang="ru-RU" sz="2000" b="1" dirty="0">
                <a:solidFill>
                  <a:schemeClr val="tx1"/>
                </a:solidFill>
              </a:rPr>
              <a:t>•	назвать как можно больше предметов, которые одновременно являются твердыми и прозрачными (возможные ответы: стекло, лед, пластик, янтарь, кристалл и др.);</a:t>
            </a:r>
          </a:p>
          <a:p>
            <a:pPr marL="45720" indent="0">
              <a:buNone/>
            </a:pPr>
            <a:r>
              <a:rPr lang="ru-RU" sz="2000" b="1" dirty="0">
                <a:solidFill>
                  <a:schemeClr val="tx1"/>
                </a:solidFill>
              </a:rPr>
              <a:t>•	назвать как можно больше живых существ со следующими признаками: добрый, шумный, подвижный, сильный.</a:t>
            </a:r>
          </a:p>
          <a:p>
            <a:pPr marL="45720" indent="0" algn="ctr">
              <a:buNone/>
            </a:pPr>
            <a:endParaRPr lang="ru-RU" sz="2000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969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101408" cy="543378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b="1" u="sng" dirty="0">
                <a:solidFill>
                  <a:schemeClr val="tx1"/>
                </a:solidFill>
              </a:rPr>
              <a:t>1. Характер литературного героя. </a:t>
            </a:r>
            <a:r>
              <a:rPr lang="ru-RU" b="1" dirty="0">
                <a:solidFill>
                  <a:schemeClr val="tx1"/>
                </a:solidFill>
              </a:rPr>
              <a:t>(</a:t>
            </a:r>
            <a:r>
              <a:rPr lang="ru-RU" b="1" dirty="0">
                <a:solidFill>
                  <a:srgbClr val="FF0000"/>
                </a:solidFill>
              </a:rPr>
              <a:t>Понимание передаваемой информации, формирование умения находить необходимую </a:t>
            </a:r>
            <a:r>
              <a:rPr lang="ru-RU" b="1" dirty="0">
                <a:solidFill>
                  <a:schemeClr val="tx1"/>
                </a:solidFill>
              </a:rPr>
              <a:t>и в то же время достаточную информацию, чтобы быть понятым (умение делать выводы о характере литературного героя</a:t>
            </a:r>
            <a:r>
              <a:rPr lang="ru-RU" b="1" dirty="0" smtClean="0">
                <a:solidFill>
                  <a:schemeClr val="tx1"/>
                </a:solidFill>
              </a:rPr>
              <a:t>))                                            - </a:t>
            </a:r>
            <a:r>
              <a:rPr lang="ru-RU" b="1" dirty="0">
                <a:solidFill>
                  <a:schemeClr val="tx1"/>
                </a:solidFill>
              </a:rPr>
              <a:t>какие они, герои книг</a:t>
            </a:r>
            <a:r>
              <a:rPr lang="ru-RU" b="1" dirty="0" smtClean="0">
                <a:solidFill>
                  <a:schemeClr val="tx1"/>
                </a:solidFill>
              </a:rPr>
              <a:t>?                                         - </a:t>
            </a:r>
            <a:r>
              <a:rPr lang="ru-RU" b="1" dirty="0">
                <a:solidFill>
                  <a:schemeClr val="tx1"/>
                </a:solidFill>
              </a:rPr>
              <a:t>на каком рисунке, по-твоему, дан портрет героя сказки</a:t>
            </a:r>
            <a:r>
              <a:rPr lang="ru-RU" b="1" dirty="0" smtClean="0">
                <a:solidFill>
                  <a:schemeClr val="tx1"/>
                </a:solidFill>
              </a:rPr>
              <a:t>?                                                                     - </a:t>
            </a:r>
            <a:r>
              <a:rPr lang="ru-RU" b="1" dirty="0">
                <a:solidFill>
                  <a:schemeClr val="tx1"/>
                </a:solidFill>
              </a:rPr>
              <a:t>можно ли только по портрету судить о характере главного героя</a:t>
            </a:r>
            <a:r>
              <a:rPr lang="ru-RU" b="1" dirty="0" smtClean="0">
                <a:solidFill>
                  <a:schemeClr val="tx1"/>
                </a:solidFill>
              </a:rPr>
              <a:t>?                                              - </a:t>
            </a:r>
            <a:r>
              <a:rPr lang="ru-RU" b="1" dirty="0">
                <a:solidFill>
                  <a:schemeClr val="tx1"/>
                </a:solidFill>
              </a:rPr>
              <a:t>как определить характер героя</a:t>
            </a:r>
            <a:r>
              <a:rPr lang="ru-RU" b="1" dirty="0" smtClean="0">
                <a:solidFill>
                  <a:schemeClr val="tx1"/>
                </a:solidFill>
              </a:rPr>
              <a:t>?- </a:t>
            </a:r>
            <a:r>
              <a:rPr lang="ru-RU" b="1" dirty="0">
                <a:solidFill>
                  <a:schemeClr val="tx1"/>
                </a:solidFill>
              </a:rPr>
              <a:t>что ты можешь сказать о своем характере?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308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885384" cy="550579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u="sng" dirty="0"/>
              <a:t> </a:t>
            </a:r>
            <a:r>
              <a:rPr lang="ru-RU" b="1" u="sng" dirty="0">
                <a:solidFill>
                  <a:schemeClr val="tx1"/>
                </a:solidFill>
              </a:rPr>
              <a:t>2. Учимся понимать стихи.( </a:t>
            </a:r>
            <a:r>
              <a:rPr lang="ru-RU" b="1" dirty="0">
                <a:solidFill>
                  <a:srgbClr val="FF0000"/>
                </a:solidFill>
              </a:rPr>
              <a:t>Умение работать с текстовой информацией в книге</a:t>
            </a:r>
            <a:r>
              <a:rPr lang="ru-RU" b="1" dirty="0">
                <a:solidFill>
                  <a:schemeClr val="tx1"/>
                </a:solidFill>
              </a:rPr>
              <a:t>, получение информации в познавательном общении со взрослыми и сверстниками, умение находить средства художественной выразительности (олицетворение, сравнение), понимание тонкого языка лирики</a:t>
            </a:r>
            <a:r>
              <a:rPr lang="ru-RU" b="1" dirty="0" smtClean="0">
                <a:solidFill>
                  <a:schemeClr val="tx1"/>
                </a:solidFill>
              </a:rPr>
              <a:t>.)                                        - </a:t>
            </a:r>
            <a:r>
              <a:rPr lang="ru-RU" b="1" dirty="0">
                <a:solidFill>
                  <a:schemeClr val="tx1"/>
                </a:solidFill>
              </a:rPr>
              <a:t>каков характер дождика</a:t>
            </a:r>
            <a:r>
              <a:rPr lang="ru-RU" b="1" dirty="0" smtClean="0">
                <a:solidFill>
                  <a:schemeClr val="tx1"/>
                </a:solidFill>
              </a:rPr>
              <a:t>?                                      - </a:t>
            </a:r>
            <a:r>
              <a:rPr lang="ru-RU" b="1" dirty="0">
                <a:solidFill>
                  <a:schemeClr val="tx1"/>
                </a:solidFill>
              </a:rPr>
              <a:t>в каких строчках осень показана живым существом</a:t>
            </a:r>
            <a:r>
              <a:rPr lang="ru-RU" b="1" dirty="0" smtClean="0">
                <a:solidFill>
                  <a:schemeClr val="tx1"/>
                </a:solidFill>
              </a:rPr>
              <a:t>?                                                             - </a:t>
            </a:r>
            <a:r>
              <a:rPr lang="ru-RU" b="1" dirty="0">
                <a:solidFill>
                  <a:schemeClr val="tx1"/>
                </a:solidFill>
              </a:rPr>
              <a:t>как автор относится к осени</a:t>
            </a:r>
            <a:r>
              <a:rPr lang="ru-RU" b="1" dirty="0" smtClean="0">
                <a:solidFill>
                  <a:schemeClr val="tx1"/>
                </a:solidFill>
              </a:rPr>
              <a:t>?- </a:t>
            </a:r>
            <a:r>
              <a:rPr lang="ru-RU" b="1" dirty="0">
                <a:solidFill>
                  <a:schemeClr val="tx1"/>
                </a:solidFill>
              </a:rPr>
              <a:t>попробуй рассказать о речке, о солнце как о живом</a:t>
            </a:r>
            <a:r>
              <a:rPr lang="ru-RU" b="1" dirty="0" smtClean="0">
                <a:solidFill>
                  <a:schemeClr val="tx1"/>
                </a:solidFill>
              </a:rPr>
              <a:t>.            </a:t>
            </a:r>
            <a:r>
              <a:rPr lang="ru-RU" b="1" dirty="0">
                <a:solidFill>
                  <a:schemeClr val="tx1"/>
                </a:solidFill>
              </a:rPr>
              <a:t>- какое настроение создается </a:t>
            </a:r>
            <a:r>
              <a:rPr lang="ru-RU" b="1" dirty="0" smtClean="0">
                <a:solidFill>
                  <a:schemeClr val="tx1"/>
                </a:solidFill>
              </a:rPr>
              <a:t>стихотворением? - </a:t>
            </a:r>
            <a:r>
              <a:rPr lang="ru-RU" b="1" dirty="0">
                <a:solidFill>
                  <a:schemeClr val="tx1"/>
                </a:solidFill>
              </a:rPr>
              <a:t>объясни поведение </a:t>
            </a:r>
            <a:r>
              <a:rPr lang="ru-RU" b="1" dirty="0" smtClean="0">
                <a:solidFill>
                  <a:schemeClr val="tx1"/>
                </a:solidFill>
              </a:rPr>
              <a:t>героя                                  - </a:t>
            </a:r>
            <a:r>
              <a:rPr lang="ru-RU" b="1" dirty="0">
                <a:solidFill>
                  <a:schemeClr val="tx1"/>
                </a:solidFill>
              </a:rPr>
              <a:t>а какая у тебя мама (папа)?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608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5289768"/>
          </a:xfrm>
        </p:spPr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3.  </a:t>
            </a:r>
            <a:r>
              <a:rPr lang="ru-RU" b="1" u="sng" dirty="0">
                <a:solidFill>
                  <a:schemeClr val="tx1"/>
                </a:solidFill>
              </a:rPr>
              <a:t>Научный или художественный текст? </a:t>
            </a:r>
            <a:r>
              <a:rPr lang="ru-RU" b="1" dirty="0">
                <a:solidFill>
                  <a:schemeClr val="tx1"/>
                </a:solidFill>
              </a:rPr>
              <a:t>(</a:t>
            </a:r>
            <a:r>
              <a:rPr lang="ru-RU" b="1" dirty="0">
                <a:solidFill>
                  <a:srgbClr val="FF0000"/>
                </a:solidFill>
              </a:rPr>
              <a:t>Поиск информации по заданному параметру</a:t>
            </a:r>
            <a:r>
              <a:rPr lang="ru-RU" b="1" dirty="0">
                <a:solidFill>
                  <a:schemeClr val="tx1"/>
                </a:solidFill>
              </a:rPr>
              <a:t> (нахождение, выделение, иное оформление: конструирование художественного и строго научного текста), необходимость и достаточность информации, ее точность и соответствие речевой ситуации, умение выбрать источник информации)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 - научные тексты (о Луне, о реке, О Байкале);</a:t>
            </a:r>
          </a:p>
          <a:p>
            <a:pPr marL="4572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-художественные </a:t>
            </a:r>
            <a:r>
              <a:rPr lang="ru-RU" b="1" dirty="0">
                <a:solidFill>
                  <a:schemeClr val="tx1"/>
                </a:solidFill>
              </a:rPr>
              <a:t>тексты: сказочные миниатюры </a:t>
            </a:r>
            <a:endParaRPr lang="ru-RU" b="1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Ю. Цыферова</a:t>
            </a:r>
            <a:r>
              <a:rPr lang="ru-RU" b="1" dirty="0">
                <a:solidFill>
                  <a:schemeClr val="tx1"/>
                </a:solidFill>
              </a:rPr>
              <a:t>;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- легенды.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 - в научном тексте подчеркни слова-термины, </a:t>
            </a:r>
            <a:r>
              <a:rPr lang="ru-RU" b="1" dirty="0" smtClean="0">
                <a:solidFill>
                  <a:schemeClr val="tx1"/>
                </a:solidFill>
              </a:rPr>
              <a:t>которые доказывают</a:t>
            </a:r>
            <a:r>
              <a:rPr lang="ru-RU" b="1" dirty="0">
                <a:solidFill>
                  <a:schemeClr val="tx1"/>
                </a:solidFill>
              </a:rPr>
              <a:t>, что он научный;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- дополни художественный текст (вставь в него такие слова, чтобы он получился еще красивее);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- в какие книги нужно поместить научный и художественный текст (напиши название, оформи обложку);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- подумай, где найти информацию о реках и озерах твоего края?</a:t>
            </a:r>
          </a:p>
          <a:p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42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461448" cy="5505792"/>
          </a:xfrm>
        </p:spPr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ru-RU" b="1" u="sng" dirty="0">
                <a:solidFill>
                  <a:schemeClr val="tx1"/>
                </a:solidFill>
              </a:rPr>
              <a:t>4. По дорогам сказок</a:t>
            </a:r>
            <a:r>
              <a:rPr lang="ru-RU" b="1" dirty="0">
                <a:solidFill>
                  <a:schemeClr val="tx1"/>
                </a:solidFill>
              </a:rPr>
              <a:t>.( </a:t>
            </a:r>
            <a:r>
              <a:rPr lang="ru-RU" b="1" dirty="0">
                <a:solidFill>
                  <a:srgbClr val="FF0000"/>
                </a:solidFill>
              </a:rPr>
              <a:t>Умение осознать, вычленить и сформулировать информационный запрос</a:t>
            </a:r>
            <a:r>
              <a:rPr lang="ru-RU" b="1" dirty="0">
                <a:solidFill>
                  <a:schemeClr val="tx1"/>
                </a:solidFill>
              </a:rPr>
              <a:t>, постоянный поиск и перекодирование информации из одного вида в другой, умение интерпретировать информацию, передавать партнеру важную для учебной задачи информацию, оценивать текст с разных точек зрения (отличие авторского произведения от народного).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 - подчеркни выражения, которые могут быть в народной сказке;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- сравни авторскую сказку с народной волшебной сказкой;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- в какой книге можно прочитать это произведение?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- какие моменты в тексте напоминают тебе народные сказки?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- какие превращения происходят с героями в других сказках?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- какие желания загадаешь ты, если у тебя окажется волшебный цветок?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- расставь на полки эти книги (есть ли другой вариант распределения книг?)</a:t>
            </a:r>
          </a:p>
        </p:txBody>
      </p:sp>
    </p:spTree>
    <p:extLst>
      <p:ext uri="{BB962C8B-B14F-4D97-AF65-F5344CB8AC3E}">
        <p14:creationId xmlns:p14="http://schemas.microsoft.com/office/powerpoint/2010/main" val="1265486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173416" cy="5217760"/>
          </a:xfrm>
        </p:spPr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ru-RU" dirty="0"/>
              <a:t>5</a:t>
            </a:r>
            <a:r>
              <a:rPr lang="ru-RU" b="1" u="sng" dirty="0">
                <a:solidFill>
                  <a:schemeClr val="tx1"/>
                </a:solidFill>
              </a:rPr>
              <a:t>. Секреты юмористического рассказа</a:t>
            </a:r>
            <a:r>
              <a:rPr lang="ru-RU" b="1" dirty="0">
                <a:solidFill>
                  <a:schemeClr val="tx1"/>
                </a:solidFill>
              </a:rPr>
              <a:t>. </a:t>
            </a:r>
            <a:r>
              <a:rPr lang="ru-RU" b="1" dirty="0" err="1">
                <a:solidFill>
                  <a:schemeClr val="tx1"/>
                </a:solidFill>
              </a:rPr>
              <a:t>Ю.Драгунский</a:t>
            </a:r>
            <a:r>
              <a:rPr lang="ru-RU" b="1" dirty="0">
                <a:solidFill>
                  <a:schemeClr val="tx1"/>
                </a:solidFill>
              </a:rPr>
              <a:t> "Денискины </a:t>
            </a:r>
            <a:r>
              <a:rPr lang="ru-RU" b="1" dirty="0" err="1">
                <a:solidFill>
                  <a:schemeClr val="tx1"/>
                </a:solidFill>
              </a:rPr>
              <a:t>рассказы"Рассказы</a:t>
            </a:r>
            <a:r>
              <a:rPr lang="ru-RU" b="1" dirty="0">
                <a:solidFill>
                  <a:schemeClr val="tx1"/>
                </a:solidFill>
              </a:rPr>
              <a:t> Г. </a:t>
            </a:r>
            <a:r>
              <a:rPr lang="ru-RU" b="1" dirty="0" err="1">
                <a:solidFill>
                  <a:schemeClr val="tx1"/>
                </a:solidFill>
              </a:rPr>
              <a:t>Скребицкого</a:t>
            </a:r>
            <a:r>
              <a:rPr lang="ru-RU" b="1" dirty="0">
                <a:solidFill>
                  <a:schemeClr val="tx1"/>
                </a:solidFill>
              </a:rPr>
              <a:t> (</a:t>
            </a:r>
            <a:r>
              <a:rPr lang="ru-RU" b="1" dirty="0">
                <a:solidFill>
                  <a:srgbClr val="FF0000"/>
                </a:solidFill>
              </a:rPr>
              <a:t>Самостоятельное определение дефицита информации, способы и источники её восполнения</a:t>
            </a:r>
            <a:r>
              <a:rPr lang="ru-RU" b="1" dirty="0">
                <a:solidFill>
                  <a:schemeClr val="tx1"/>
                </a:solidFill>
              </a:rPr>
              <a:t>, умение оценивать информационный "вес" слова в зависимости от его позиции в предложении (чувство юмора, растворенное в авторской прозе и поэзии, является компонентом эстетического наслаждения, создает атмосферу творческой свободы).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 - какие строчки тебе показались наиболее смешными?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- попробуй раскрыть тайны смешного в этом отрывке;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- выпиши из текста, как автор называют попугая в рассказе;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- открой некоторые законы юмора, внимательно прочитав отрывок о Дениске Кораблеве;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- какие произведения, на твой взгляд, могли бы войти в сборник "Юмористические рассказы"?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- прочитай рассказы Н. Носова.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913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245424" cy="5361776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 6  </a:t>
            </a:r>
            <a:r>
              <a:rPr lang="ru-RU" b="1" u="sng" dirty="0">
                <a:solidFill>
                  <a:schemeClr val="tx1"/>
                </a:solidFill>
              </a:rPr>
              <a:t>Тема и идея произведения. Ю. Драгунский "Денискины </a:t>
            </a:r>
            <a:r>
              <a:rPr lang="ru-RU" b="1" u="sng" dirty="0" err="1">
                <a:solidFill>
                  <a:schemeClr val="tx1"/>
                </a:solidFill>
              </a:rPr>
              <a:t>рассказы".К</a:t>
            </a:r>
            <a:r>
              <a:rPr lang="ru-RU" b="1" u="sng" dirty="0">
                <a:solidFill>
                  <a:schemeClr val="tx1"/>
                </a:solidFill>
              </a:rPr>
              <a:t>. Паустовский "Кот - Ворюга". </a:t>
            </a:r>
            <a:r>
              <a:rPr lang="ru-RU" b="1" dirty="0">
                <a:solidFill>
                  <a:schemeClr val="tx1"/>
                </a:solidFill>
              </a:rPr>
              <a:t>(</a:t>
            </a:r>
            <a:r>
              <a:rPr lang="ru-RU" b="1" dirty="0">
                <a:solidFill>
                  <a:srgbClr val="FF0000"/>
                </a:solidFill>
              </a:rPr>
              <a:t>Умение вычленять существенную информацию для решения поставленной проблемы</a:t>
            </a:r>
            <a:r>
              <a:rPr lang="ru-RU" b="1" dirty="0">
                <a:solidFill>
                  <a:schemeClr val="tx1"/>
                </a:solidFill>
              </a:rPr>
              <a:t>, умение понимать информацию, представленную в неявном виде, различение главного и второстепенного в тексте, выделение фрагментов содержания, подтверждающих главную мысль (определять тему и идею произведения).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 - прочитай, что обозначают слова "тема", "идея";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 - найди главную мысль текста, для чего он написан -его идею;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- определи тему прочитанного текста: о ком говорится?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- допиши предложения: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тема -это ...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идея -это...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- почему произведение названо "Кот - Ворюга"? Определи тему рассказа.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- какова главная мысль рассказа - его идея?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436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245424" cy="557780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400" b="1" dirty="0">
                <a:solidFill>
                  <a:srgbClr val="FF0000"/>
                </a:solidFill>
              </a:rPr>
              <a:t>Компьютер и Интернет являются мощными инструментами поиска, обработки и обмена информацией</a:t>
            </a:r>
            <a:r>
              <a:rPr lang="ru-RU" sz="2400" b="1" dirty="0">
                <a:solidFill>
                  <a:srgbClr val="002060"/>
                </a:solidFill>
              </a:rPr>
              <a:t>, которые уже используются и в обучении детей младшего школьного возраста. Однако с ростом популярности сети растет уровень интернет-зависимости обучающихся.  Учитель, объединив усилия с родителями ребенка, способен организовать работу по профилактике такой зависимости, при этом его основной задачей будет формирование информационной культуры обучающегося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</a:p>
          <a:p>
            <a:pPr marL="45720" indent="0" algn="ctr">
              <a:buNone/>
            </a:pP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841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731520"/>
            <a:ext cx="7920880" cy="5505792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b="1" dirty="0">
                <a:solidFill>
                  <a:srgbClr val="FF0000"/>
                </a:solidFill>
              </a:rPr>
              <a:t> Вывод:</a:t>
            </a:r>
          </a:p>
          <a:p>
            <a:pPr marL="45720" indent="0" algn="ctr">
              <a:buNone/>
            </a:pPr>
            <a:r>
              <a:rPr lang="ru-RU" b="1" dirty="0" smtClean="0">
                <a:solidFill>
                  <a:srgbClr val="080369"/>
                </a:solidFill>
              </a:rPr>
              <a:t>Формирование </a:t>
            </a:r>
            <a:r>
              <a:rPr lang="ru-RU" b="1" dirty="0">
                <a:solidFill>
                  <a:srgbClr val="080369"/>
                </a:solidFill>
              </a:rPr>
              <a:t>информационной  грамотности – одна из актуальных задач начального образования. От того, насколько сегодня эта задача будет реализована в практику работы школ, зависит успешность социализации учащихся в будущем </a:t>
            </a:r>
            <a:r>
              <a:rPr lang="ru-RU" b="1" dirty="0" smtClean="0">
                <a:solidFill>
                  <a:srgbClr val="080369"/>
                </a:solidFill>
              </a:rPr>
              <a:t>Младший </a:t>
            </a:r>
            <a:r>
              <a:rPr lang="ru-RU" b="1" dirty="0">
                <a:solidFill>
                  <a:srgbClr val="080369"/>
                </a:solidFill>
              </a:rPr>
              <a:t>школьный возраст представляет особую важность для формирования информационной грамотности как составляющей информационной культуры личности, так как именно в этот период происходит активизация развития познавательных способностей, формирование содержательных обобщений и понятий, мировоззренческих </a:t>
            </a:r>
            <a:r>
              <a:rPr lang="ru-RU" b="1" dirty="0" smtClean="0">
                <a:solidFill>
                  <a:srgbClr val="080369"/>
                </a:solidFill>
              </a:rPr>
              <a:t>убеждений. Подготовка </a:t>
            </a:r>
            <a:r>
              <a:rPr lang="ru-RU" b="1" dirty="0">
                <a:solidFill>
                  <a:srgbClr val="080369"/>
                </a:solidFill>
              </a:rPr>
              <a:t>ребенка к исследовательской деятельности, обучение его умениям и навыкам исследовательского поиска становится важнейшей задачей современного образования. Таким образом, нам- педагогам необходимо научить учиться, научить думать, научить находить новые решения и создавать свое собственное будущее!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632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731520"/>
            <a:ext cx="7632848" cy="5433784"/>
          </a:xfrm>
        </p:spPr>
        <p:txBody>
          <a:bodyPr>
            <a:normAutofit fontScale="85000" lnSpcReduction="20000"/>
          </a:bodyPr>
          <a:lstStyle/>
          <a:p>
            <a:pPr marL="45720" indent="0" algn="ctr">
              <a:buNone/>
            </a:pPr>
            <a:r>
              <a:rPr lang="ru-RU" sz="4100" dirty="0">
                <a:solidFill>
                  <a:srgbClr val="FF0000"/>
                </a:solidFill>
              </a:rPr>
              <a:t>Используемые источники: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1. Захарова Н.И. Внедрение информационных технологий в учебный процесс //Начальная школа. - 2008. - №1.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2. Как проектировать универсальные учебные действия в начальной школе: от действия к мысли. Пособие для учителя / [А.Г. </a:t>
            </a:r>
            <a:r>
              <a:rPr lang="ru-RU" b="1" dirty="0" err="1">
                <a:solidFill>
                  <a:schemeClr val="tx1"/>
                </a:solidFill>
              </a:rPr>
              <a:t>Асмолов</a:t>
            </a:r>
            <a:r>
              <a:rPr lang="ru-RU" b="1" dirty="0">
                <a:solidFill>
                  <a:schemeClr val="tx1"/>
                </a:solidFill>
              </a:rPr>
              <a:t>, Г.В. </a:t>
            </a:r>
            <a:r>
              <a:rPr lang="ru-RU" b="1" dirty="0" err="1">
                <a:solidFill>
                  <a:schemeClr val="tx1"/>
                </a:solidFill>
              </a:rPr>
              <a:t>Бурменская</a:t>
            </a:r>
            <a:r>
              <a:rPr lang="ru-RU" b="1" dirty="0">
                <a:solidFill>
                  <a:schemeClr val="tx1"/>
                </a:solidFill>
              </a:rPr>
              <a:t>, И.А. Володарская и др.]. - М., 2008.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3. Примерная основная образовательная программа образовательного учреждения. Начальная школа. – М., 2010.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4. Прохорова С.Ю., </a:t>
            </a:r>
            <a:r>
              <a:rPr lang="ru-RU" b="1" dirty="0" err="1">
                <a:solidFill>
                  <a:schemeClr val="tx1"/>
                </a:solidFill>
              </a:rPr>
              <a:t>Хасьянова</a:t>
            </a:r>
            <a:r>
              <a:rPr lang="ru-RU" b="1" dirty="0">
                <a:solidFill>
                  <a:schemeClr val="tx1"/>
                </a:solidFill>
              </a:rPr>
              <a:t> Е.А. Как измерить сформированность информационной компетентности выпускников начальной школы? // Начальная школа плюс: До и  После. -  2010. - № 5.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5. Федеральный государственный образовательный стандарт начального общего образования. - М., 2010.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6. http://ior.edu.ru/ (Федеральный центр цифровых образовательных ресурсов)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7. http://www.ifap.ru/projects/infolit.htm (Информационная культура, информационная грамотность и компьютерная компетентность)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8. http://www.mediagram.ru/ (Информационная грамотность и </a:t>
            </a:r>
            <a:r>
              <a:rPr lang="ru-RU" b="1" dirty="0" err="1" smtClean="0">
                <a:solidFill>
                  <a:schemeClr val="tx1"/>
                </a:solidFill>
              </a:rPr>
              <a:t>медиаобразование</a:t>
            </a:r>
            <a:r>
              <a:rPr lang="ru-RU" b="1" dirty="0" smtClean="0">
                <a:solidFill>
                  <a:schemeClr val="tx1"/>
                </a:solidFill>
              </a:rPr>
              <a:t>)                                                                                9</a:t>
            </a:r>
            <a:r>
              <a:rPr lang="ru-RU" b="1" dirty="0">
                <a:solidFill>
                  <a:schemeClr val="tx1"/>
                </a:solidFill>
              </a:rPr>
              <a:t>. Федеральный государственный образовательный стандарт начального общего образования. - М., 2010.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956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67544" y="332657"/>
            <a:ext cx="7704855" cy="561662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Ты прочитал рассказ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Б. С.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Житкова «Про обезьянку». Помоги одноклассникам узнать значение слова   ПАЛУБА </a:t>
            </a:r>
          </a:p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Задачная формулировка: Найди в таблице лишние источники, которые не помогут тебе уточнить значение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слова</a:t>
            </a:r>
          </a:p>
          <a:p>
            <a:pPr algn="ctr"/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268512"/>
              </p:ext>
            </p:extLst>
          </p:nvPr>
        </p:nvGraphicFramePr>
        <p:xfrm>
          <a:off x="1691680" y="2284486"/>
          <a:ext cx="4896544" cy="21953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96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9063">
                <a:tc>
                  <a:txBody>
                    <a:bodyPr/>
                    <a:lstStyle/>
                    <a:p>
                      <a:pPr indent="450215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Орфографический словарь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17780" marB="1778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063">
                <a:tc>
                  <a:txBody>
                    <a:bodyPr/>
                    <a:lstStyle/>
                    <a:p>
                      <a:pPr indent="450215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Толковый словарь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17780" marB="1778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9063">
                <a:tc>
                  <a:txBody>
                    <a:bodyPr/>
                    <a:lstStyle/>
                    <a:p>
                      <a:pPr indent="450215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Словарь синонимов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17780" marB="1778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9063">
                <a:tc>
                  <a:txBody>
                    <a:bodyPr/>
                    <a:lstStyle/>
                    <a:p>
                      <a:pPr indent="450215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Учебник математики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17780" marB="1778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9063">
                <a:tc>
                  <a:txBody>
                    <a:bodyPr/>
                    <a:lstStyle/>
                    <a:p>
                      <a:pPr indent="450215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Физическая карта России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780" marR="17780" marT="17780" marB="1778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267744" y="292494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59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605464" cy="5001736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8800" b="1" i="1" dirty="0" smtClean="0">
                <a:solidFill>
                  <a:srgbClr val="FF0000"/>
                </a:solidFill>
              </a:rPr>
              <a:t>СПАСИБО </a:t>
            </a:r>
          </a:p>
          <a:p>
            <a:pPr marL="45720" indent="0" algn="ctr">
              <a:buNone/>
            </a:pPr>
            <a:r>
              <a:rPr lang="ru-RU" sz="8800" b="1" i="1" dirty="0" smtClean="0">
                <a:solidFill>
                  <a:srgbClr val="FF0000"/>
                </a:solidFill>
              </a:rPr>
              <a:t>ЗА ВНИМАНИЕ!</a:t>
            </a:r>
            <a:endParaRPr lang="ru-RU" sz="8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215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731520"/>
            <a:ext cx="7776864" cy="5073744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sz="2800" b="1" u="sng" dirty="0" smtClean="0">
                <a:solidFill>
                  <a:schemeClr val="accent6">
                    <a:lumMod val="75000"/>
                  </a:schemeClr>
                </a:solidFill>
              </a:rPr>
              <a:t>Тема: </a:t>
            </a:r>
            <a:r>
              <a:rPr lang="ru-RU" sz="2800" dirty="0" smtClean="0"/>
              <a:t>Формирование </a:t>
            </a:r>
            <a:r>
              <a:rPr lang="ru-RU" sz="2800" dirty="0"/>
              <a:t>информационной </a:t>
            </a:r>
            <a:r>
              <a:rPr lang="ru-RU" sz="2800" dirty="0" smtClean="0"/>
              <a:t>грамотности младшего школьника.</a:t>
            </a:r>
          </a:p>
          <a:p>
            <a:endParaRPr lang="ru-RU" sz="2800" dirty="0"/>
          </a:p>
          <a:p>
            <a:pPr marL="45720" indent="0">
              <a:buNone/>
            </a:pPr>
            <a:r>
              <a:rPr lang="ru-RU" sz="2800" b="1" u="sng" dirty="0">
                <a:solidFill>
                  <a:schemeClr val="accent6">
                    <a:lumMod val="75000"/>
                  </a:schemeClr>
                </a:solidFill>
              </a:rPr>
              <a:t>Объект исследования</a:t>
            </a:r>
            <a:r>
              <a:rPr lang="ru-RU" sz="2800" u="sng" dirty="0">
                <a:solidFill>
                  <a:schemeClr val="accent6">
                    <a:lumMod val="75000"/>
                  </a:schemeClr>
                </a:solidFill>
              </a:rPr>
              <a:t> :</a:t>
            </a:r>
            <a:r>
              <a:rPr lang="ru-RU" sz="2800" dirty="0"/>
              <a:t>информационная грамотность младшего </a:t>
            </a:r>
            <a:r>
              <a:rPr lang="ru-RU" sz="2800" dirty="0" smtClean="0"/>
              <a:t>школьника.</a:t>
            </a:r>
          </a:p>
          <a:p>
            <a:endParaRPr lang="ru-RU" sz="2800" dirty="0"/>
          </a:p>
          <a:p>
            <a:pPr marL="45720" indent="0">
              <a:buNone/>
            </a:pPr>
            <a:r>
              <a:rPr lang="ru-RU" sz="2800" b="1" u="sng" dirty="0">
                <a:solidFill>
                  <a:schemeClr val="accent6">
                    <a:lumMod val="75000"/>
                  </a:schemeClr>
                </a:solidFill>
              </a:rPr>
              <a:t>Цель исследования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</a:rPr>
              <a:t>:  </a:t>
            </a:r>
            <a:r>
              <a:rPr lang="ru-RU" sz="2800" dirty="0"/>
              <a:t>определить значение развития  информационной грамотности  </a:t>
            </a:r>
            <a:r>
              <a:rPr lang="ru-RU" sz="2800" dirty="0" smtClean="0"/>
              <a:t>для выпускника </a:t>
            </a:r>
            <a:r>
              <a:rPr lang="ru-RU" sz="2800" dirty="0"/>
              <a:t>начальной школы</a:t>
            </a:r>
            <a:r>
              <a:rPr lang="ru-RU" sz="2800" u="sng" dirty="0"/>
              <a:t> </a:t>
            </a:r>
            <a:endParaRPr lang="ru-RU" sz="2800" dirty="0"/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207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731520"/>
            <a:ext cx="8280920" cy="4929728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Задачи исследования:</a:t>
            </a:r>
          </a:p>
          <a:p>
            <a:pPr marL="45720" indent="0">
              <a:buNone/>
            </a:pPr>
            <a:r>
              <a:rPr lang="ru-RU" sz="2800" b="1" dirty="0"/>
              <a:t>- уточнить содержание </a:t>
            </a:r>
            <a:r>
              <a:rPr lang="ru-RU" sz="2800" b="1" dirty="0" smtClean="0"/>
              <a:t>понятия</a:t>
            </a:r>
          </a:p>
          <a:p>
            <a:pPr marL="45720" indent="0">
              <a:buNone/>
            </a:pPr>
            <a:r>
              <a:rPr lang="ru-RU" sz="2800" b="1" dirty="0" smtClean="0"/>
              <a:t> </a:t>
            </a:r>
            <a:r>
              <a:rPr lang="ru-RU" sz="2800" b="1" dirty="0"/>
              <a:t>« информационная грамотность»  ,</a:t>
            </a:r>
          </a:p>
          <a:p>
            <a:pPr marL="45720" indent="0">
              <a:buNone/>
            </a:pPr>
            <a:r>
              <a:rPr lang="ru-RU" sz="2800" b="1" dirty="0"/>
              <a:t>- определить значение информационной грамотности  в реализации </a:t>
            </a:r>
            <a:r>
              <a:rPr lang="ru-RU" sz="2800" b="1" dirty="0" smtClean="0"/>
              <a:t>ФГОС </a:t>
            </a:r>
            <a:r>
              <a:rPr lang="ru-RU" sz="2800" b="1" dirty="0"/>
              <a:t>второго поколения; </a:t>
            </a:r>
          </a:p>
          <a:p>
            <a:pPr marL="45720" indent="0">
              <a:buNone/>
            </a:pPr>
            <a:r>
              <a:rPr lang="ru-RU" sz="2800" b="1" dirty="0"/>
              <a:t>- </a:t>
            </a:r>
            <a:r>
              <a:rPr lang="ru-RU" sz="2800" b="1" dirty="0" smtClean="0"/>
              <a:t>подобрать   игры </a:t>
            </a:r>
            <a:r>
              <a:rPr lang="ru-RU" sz="2800" b="1" dirty="0"/>
              <a:t>и </a:t>
            </a:r>
            <a:r>
              <a:rPr lang="ru-RU" sz="2800" b="1" dirty="0" smtClean="0"/>
              <a:t>задания, направленные  </a:t>
            </a:r>
            <a:r>
              <a:rPr lang="ru-RU" sz="2800" b="1" dirty="0"/>
              <a:t>на </a:t>
            </a:r>
            <a:r>
              <a:rPr lang="ru-RU" sz="2800" b="1" dirty="0" smtClean="0"/>
              <a:t>формирование  информационной </a:t>
            </a:r>
            <a:r>
              <a:rPr lang="ru-RU" sz="2800" b="1" dirty="0"/>
              <a:t>грамотности младших школьников.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5503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692696"/>
            <a:ext cx="7533456" cy="543378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900" b="1" dirty="0" smtClean="0">
                <a:solidFill>
                  <a:schemeClr val="accent6">
                    <a:lumMod val="75000"/>
                  </a:schemeClr>
                </a:solidFill>
              </a:rPr>
              <a:t>Актуальность </a:t>
            </a:r>
            <a:r>
              <a:rPr lang="ru-RU" sz="2900" b="1" dirty="0">
                <a:solidFill>
                  <a:schemeClr val="accent6">
                    <a:lumMod val="75000"/>
                  </a:schemeClr>
                </a:solidFill>
              </a:rPr>
              <a:t>данной темы </a:t>
            </a:r>
            <a:r>
              <a:rPr lang="ru-RU" b="1" dirty="0"/>
              <a:t>заключается в том, что своевременная работа по формированию у обучающегося информационной грамотности позволит достичь достаточно высокого уровня развития познавательных  УУД:  </a:t>
            </a:r>
          </a:p>
          <a:p>
            <a:pPr marL="45720" indent="0">
              <a:buNone/>
            </a:pPr>
            <a:r>
              <a:rPr lang="ru-RU" b="1" dirty="0"/>
              <a:t>•	</a:t>
            </a:r>
            <a:r>
              <a:rPr lang="ru-RU" b="1" u="sng" dirty="0"/>
              <a:t>извлекать информацию</a:t>
            </a:r>
            <a:r>
              <a:rPr lang="ru-RU" b="1" dirty="0"/>
              <a:t>, </a:t>
            </a:r>
            <a:r>
              <a:rPr lang="ru-RU" b="1" u="sng" dirty="0"/>
              <a:t>ориентироваться в своей системе знаний </a:t>
            </a:r>
            <a:r>
              <a:rPr lang="ru-RU" b="1" dirty="0"/>
              <a:t>и осознавать необходимость нового знания, делать предварительный отбор источников информации для поиска нового знания, добывать новые знания (информацию) из различных источников и разными способами;</a:t>
            </a:r>
          </a:p>
          <a:p>
            <a:pPr marL="45720" indent="0">
              <a:buNone/>
            </a:pPr>
            <a:r>
              <a:rPr lang="ru-RU" b="1" dirty="0"/>
              <a:t>•	 </a:t>
            </a:r>
            <a:r>
              <a:rPr lang="ru-RU" b="1" u="sng" dirty="0"/>
              <a:t>перерабатывать  информацию </a:t>
            </a:r>
            <a:r>
              <a:rPr lang="ru-RU" b="1" dirty="0"/>
              <a:t>для получения  необходимого результата, в том числе и для создания нового продукта;</a:t>
            </a:r>
          </a:p>
          <a:p>
            <a:pPr marL="45720" indent="0">
              <a:buNone/>
            </a:pPr>
            <a:r>
              <a:rPr lang="ru-RU" b="1" dirty="0"/>
              <a:t>•	</a:t>
            </a:r>
            <a:r>
              <a:rPr lang="ru-RU" b="1" u="sng" dirty="0"/>
              <a:t>преобразовывать информацию </a:t>
            </a:r>
            <a:r>
              <a:rPr lang="ru-RU" b="1" dirty="0"/>
              <a:t>из одной формы в другую;</a:t>
            </a:r>
          </a:p>
          <a:p>
            <a:pPr marL="45720" indent="0">
              <a:buNone/>
            </a:pPr>
            <a:r>
              <a:rPr lang="ru-RU" b="1" dirty="0"/>
              <a:t>•	</a:t>
            </a:r>
            <a:r>
              <a:rPr lang="ru-RU" b="1" u="sng" dirty="0"/>
              <a:t>уметь перерабатывать информацию(анализировать</a:t>
            </a:r>
            <a:r>
              <a:rPr lang="ru-RU" b="1" dirty="0"/>
              <a:t>, классифицировать, выделять причины и следствия</a:t>
            </a:r>
            <a:r>
              <a:rPr lang="ru-RU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4040424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731520"/>
            <a:ext cx="7344816" cy="5001736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800" b="1" dirty="0">
                <a:solidFill>
                  <a:srgbClr val="7030A0"/>
                </a:solidFill>
              </a:rPr>
              <a:t>Младший школьный возраст представляет особую важность для формирования информационной грамотности как составляющей информационной культуры личности, так как именно в этот период происходит активизация развития познавательных способностей, формирование содержательных обобщений и понятий, мировоззренческих убеждений.</a:t>
            </a:r>
          </a:p>
        </p:txBody>
      </p:sp>
    </p:spTree>
    <p:extLst>
      <p:ext uri="{BB962C8B-B14F-4D97-AF65-F5344CB8AC3E}">
        <p14:creationId xmlns:p14="http://schemas.microsoft.com/office/powerpoint/2010/main" val="1948812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731520"/>
            <a:ext cx="7992888" cy="5145752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800" b="1" dirty="0">
                <a:solidFill>
                  <a:srgbClr val="FF0000"/>
                </a:solidFill>
                <a:cs typeface="Aharoni" pitchFamily="2" charset="-79"/>
              </a:rPr>
              <a:t>Что </a:t>
            </a:r>
            <a: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  <a:t>такое</a:t>
            </a:r>
          </a:p>
          <a:p>
            <a:pPr marL="45720" indent="0" algn="ctr">
              <a:buNone/>
            </a:pPr>
            <a: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  <a:t> </a:t>
            </a:r>
            <a:r>
              <a:rPr lang="ru-RU" sz="2800" b="1" dirty="0">
                <a:solidFill>
                  <a:srgbClr val="FF0000"/>
                </a:solidFill>
                <a:cs typeface="Aharoni" pitchFamily="2" charset="-79"/>
              </a:rPr>
              <a:t>"информационная грамотность» </a:t>
            </a:r>
            <a: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  <a:t>  </a:t>
            </a:r>
          </a:p>
          <a:p>
            <a:pPr marL="45720" indent="0" algn="ctr">
              <a:buNone/>
            </a:pPr>
            <a:r>
              <a:rPr lang="ru-RU" sz="2800" b="1" dirty="0">
                <a:solidFill>
                  <a:srgbClr val="FF0000"/>
                </a:solidFill>
                <a:cs typeface="Aharoni" pitchFamily="2" charset="-79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cs typeface="Aharoni" pitchFamily="2" charset="-79"/>
              </a:rPr>
              <a:t>   школьника</a:t>
            </a:r>
            <a:r>
              <a:rPr lang="ru-RU" sz="2800" b="1" dirty="0">
                <a:solidFill>
                  <a:srgbClr val="FF0000"/>
                </a:solidFill>
                <a:cs typeface="Aharoni" pitchFamily="2" charset="-79"/>
              </a:rPr>
              <a:t>?</a:t>
            </a:r>
            <a:r>
              <a:rPr lang="ru-RU" sz="2400" b="1" dirty="0">
                <a:solidFill>
                  <a:srgbClr val="FF0000"/>
                </a:solidFill>
                <a:cs typeface="Aharoni" pitchFamily="2" charset="-79"/>
              </a:rPr>
              <a:t>	</a:t>
            </a:r>
            <a:endParaRPr lang="ru-RU" sz="2400" b="1" dirty="0" smtClean="0">
              <a:solidFill>
                <a:srgbClr val="FF0000"/>
              </a:solidFill>
              <a:cs typeface="Aharoni" pitchFamily="2" charset="-79"/>
            </a:endParaRPr>
          </a:p>
          <a:p>
            <a:pPr marL="45720" indent="0" algn="ctr">
              <a:buNone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cs typeface="Aharoni" pitchFamily="2" charset="-79"/>
              </a:rPr>
              <a:t>Информационная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cs typeface="Aharoni" pitchFamily="2" charset="-79"/>
              </a:rPr>
              <a:t>грамотность учащихся является основой, начальным уровнем формирования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cs typeface="Aharoni" pitchFamily="2" charset="-79"/>
              </a:rPr>
              <a:t>информационной компетентности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cs typeface="Aharoni" pitchFamily="2" charset="-79"/>
              </a:rPr>
              <a:t>и  включает совокупность знаний, умений , навыков, поведенческих качеств учащегося, позволяющих эффективно находить , оценивать и использовать информацию в образовательных целях.</a:t>
            </a:r>
          </a:p>
        </p:txBody>
      </p:sp>
    </p:spTree>
    <p:extLst>
      <p:ext uri="{BB962C8B-B14F-4D97-AF65-F5344CB8AC3E}">
        <p14:creationId xmlns:p14="http://schemas.microsoft.com/office/powerpoint/2010/main" val="113124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167</TotalTime>
  <Words>2719</Words>
  <Application>Microsoft Office PowerPoint</Application>
  <PresentationFormat>Экран (4:3)</PresentationFormat>
  <Paragraphs>176</Paragraphs>
  <Slides>40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7" baseType="lpstr">
      <vt:lpstr>Aharoni</vt:lpstr>
      <vt:lpstr>Arial</vt:lpstr>
      <vt:lpstr>Calibri</vt:lpstr>
      <vt:lpstr>Century Gothic</vt:lpstr>
      <vt:lpstr>Times New Roman</vt:lpstr>
      <vt:lpstr>Wingdings 3</vt:lpstr>
      <vt:lpstr>Легкий дым</vt:lpstr>
      <vt:lpstr>Формирование информационной грамотности младшего школьника   Галимова Р.З.</vt:lpstr>
      <vt:lpstr>«Педагогика должна ориентироваться не на вчерашний, а на завтрашний день детского развития. Только тогда она сумеет в процессе обучения обучать ребенка».  Л.С. Выготский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информационной грамотности младшего школьника   Шмелева Ольга Ивановна  учитель начальных классов МОУ-СОШ с Раскатово</dc:title>
  <dc:creator>ADMIN</dc:creator>
  <cp:lastModifiedBy>User</cp:lastModifiedBy>
  <cp:revision>17</cp:revision>
  <dcterms:created xsi:type="dcterms:W3CDTF">2012-01-25T15:33:37Z</dcterms:created>
  <dcterms:modified xsi:type="dcterms:W3CDTF">2022-10-10T19:01:33Z</dcterms:modified>
</cp:coreProperties>
</file>