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57" r:id="rId3"/>
    <p:sldId id="260" r:id="rId4"/>
    <p:sldId id="258" r:id="rId5"/>
    <p:sldId id="259" r:id="rId6"/>
    <p:sldId id="265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63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263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2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56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071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42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564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4569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12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997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944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29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763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475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69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162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95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B619FC7-3A44-44D9-B8A0-249DF4D090BF}" type="datetimeFigureOut">
              <a:rPr lang="ru-RU" smtClean="0"/>
              <a:t>11.09.2022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0603297-E4AF-441B-8E73-5950880E0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0326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4" y="0"/>
            <a:ext cx="9905998" cy="163879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Рассказ И. А. Бунина «Господин из Сан-Франциско», 1915г.</a:t>
            </a:r>
            <a:endParaRPr lang="ru-RU" sz="3600" dirty="0"/>
          </a:p>
        </p:txBody>
      </p:sp>
      <p:pic>
        <p:nvPicPr>
          <p:cNvPr id="1026" name="Picture 2" descr="https://img.labirint.ru/rcimg/d799794b6447c5e1bd6288bfa8a7469a/1920x1080/comments_pic/1841/origin_0_e26f20c46c5b34d00f13b868eed4974d.jpg?153920093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3121" y="1462781"/>
            <a:ext cx="4046414" cy="539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4997" y="3545774"/>
            <a:ext cx="4876800" cy="3124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Учитель русского языка и литературы МБОУ «СОШ №24» г. Мытищи</a:t>
            </a:r>
          </a:p>
          <a:p>
            <a:pPr marL="0" indent="0">
              <a:buNone/>
            </a:pPr>
            <a:r>
              <a:rPr lang="ru-RU" dirty="0" smtClean="0"/>
              <a:t>Жолудева Александра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829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41413" y="563881"/>
            <a:ext cx="990599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6255" y="609601"/>
            <a:ext cx="5851957" cy="5909952"/>
          </a:xfrm>
        </p:spPr>
        <p:txBody>
          <a:bodyPr>
            <a:normAutofit/>
          </a:bodyPr>
          <a:lstStyle/>
          <a:p>
            <a:r>
              <a:rPr lang="ru-RU" sz="2000" dirty="0" smtClean="0">
                <a:effectLst/>
              </a:rPr>
              <a:t>«…мрачным </a:t>
            </a:r>
            <a:r>
              <a:rPr lang="ru-RU" sz="2000" dirty="0">
                <a:effectLst/>
              </a:rPr>
              <a:t>и знойным недрам преисподней, ее последнему, девятому кругу была подобна подводная утроба парохода, — та, где глухо гоготали исполинские топки, пожиравшие своими раскаленными зевами груды каменного угля, с грохотом ввергаемого в них облитыми едким, грязным потом и по пояс голыми людьми, багровыми от пламени; а тут, в баре, беззаботно закидывали ноги на ручки кресел, цедили коньяк и ликеры, плавали в волнах пряного дыма, в танцевальной зале все сияло и изливало свет, тепло и </a:t>
            </a:r>
            <a:r>
              <a:rPr lang="ru-RU" sz="2000" dirty="0" smtClean="0">
                <a:effectLst/>
              </a:rPr>
              <a:t>радость…»</a:t>
            </a:r>
            <a:endParaRPr lang="ru-RU" sz="2000" dirty="0"/>
          </a:p>
        </p:txBody>
      </p:sp>
      <p:pic>
        <p:nvPicPr>
          <p:cNvPr id="5122" name="Picture 2" descr="https://anticwar.ru/wp-content/uploads/wp_laws/2022-09-07/2022-09-07_141213164599906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634" y="397626"/>
            <a:ext cx="6046366" cy="5955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305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8291" y="87086"/>
            <a:ext cx="9905998" cy="1905000"/>
          </a:xfrm>
        </p:spPr>
        <p:txBody>
          <a:bodyPr/>
          <a:lstStyle/>
          <a:p>
            <a:r>
              <a:rPr lang="ru-RU" dirty="0" smtClean="0"/>
              <a:t>Почему у господ из </a:t>
            </a:r>
            <a:r>
              <a:rPr lang="ru-RU" dirty="0" err="1" smtClean="0"/>
              <a:t>сан-франциско</a:t>
            </a:r>
            <a:r>
              <a:rPr lang="ru-RU" dirty="0" smtClean="0"/>
              <a:t> нет имен? </a:t>
            </a:r>
            <a:br>
              <a:rPr lang="ru-RU" dirty="0" smtClean="0"/>
            </a:br>
            <a:r>
              <a:rPr lang="ru-RU" dirty="0" smtClean="0"/>
              <a:t>А у кого в рассказе они есть?</a:t>
            </a:r>
            <a:endParaRPr lang="ru-RU" dirty="0"/>
          </a:p>
        </p:txBody>
      </p:sp>
      <p:pic>
        <p:nvPicPr>
          <p:cNvPr id="6152" name="Picture 8" descr="https://anticwar.ru/wp-content/uploads/wp_article/2021-11-29/2021-11-29_57171147965131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512" y="1992086"/>
            <a:ext cx="6139184" cy="436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artcontract.ru/yduploads/profile/68575/album/b58d3b1334b08c1c52417b9be25206a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93879" y="2413488"/>
            <a:ext cx="5183057" cy="388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04105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5304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смерти в рассказе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5023" y="926275"/>
            <a:ext cx="10830296" cy="5296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Чей это портрет? Что он напоминает?</a:t>
            </a:r>
          </a:p>
          <a:p>
            <a:r>
              <a:rPr lang="ru-RU" sz="3200" dirty="0" smtClean="0"/>
              <a:t>«…весь деревянный, широколицый, узкоглазый… слегка неприятный – тем, что крупные черные усы сквозили у него как у мертвого… смуглая тонкая кожа на плоском лице слегка натянута и как будто слегка лакирована… у него были сухие руки, чистая кожа, под которой текла древняя царская кровь…»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66391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41413" y="558140"/>
            <a:ext cx="9905998" cy="514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1412" y="609601"/>
            <a:ext cx="4876800" cy="5181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Принц – мумия. Корабль везет мумию принца из Азии!</a:t>
            </a:r>
          </a:p>
          <a:p>
            <a:r>
              <a:rPr lang="ru-RU" sz="3200" dirty="0" smtClean="0"/>
              <a:t>Мертвого господина из Сан-Франциско домой везет все та же «Атлантида», то есть на ее борту всегда находится мертвец!</a:t>
            </a:r>
            <a:endParaRPr lang="ru-RU" sz="3200" dirty="0"/>
          </a:p>
        </p:txBody>
      </p:sp>
      <p:pic>
        <p:nvPicPr>
          <p:cNvPr id="7170" name="Picture 2" descr="https://russtu.ru/images/articles/projects/186/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613" y="822959"/>
            <a:ext cx="5659962" cy="551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045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Темы, освещенные в рассказе: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1413" y="1876302"/>
            <a:ext cx="4876800" cy="379317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Жизненные ценности</a:t>
            </a:r>
          </a:p>
          <a:p>
            <a:r>
              <a:rPr lang="ru-RU" sz="3200" dirty="0" smtClean="0"/>
              <a:t>Семейные отношения</a:t>
            </a:r>
          </a:p>
          <a:p>
            <a:r>
              <a:rPr lang="ru-RU" sz="3200" dirty="0" smtClean="0"/>
              <a:t>Счастье</a:t>
            </a:r>
          </a:p>
          <a:p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0611" y="1876302"/>
            <a:ext cx="4876800" cy="3762498"/>
          </a:xfrm>
        </p:spPr>
        <p:txBody>
          <a:bodyPr>
            <a:normAutofit/>
          </a:bodyPr>
          <a:lstStyle/>
          <a:p>
            <a:r>
              <a:rPr lang="ru-RU" sz="3200" dirty="0"/>
              <a:t>Мечта</a:t>
            </a:r>
          </a:p>
          <a:p>
            <a:r>
              <a:rPr lang="ru-RU" sz="3200" dirty="0"/>
              <a:t>Любовь</a:t>
            </a:r>
          </a:p>
          <a:p>
            <a:r>
              <a:rPr lang="ru-RU" sz="3200" dirty="0"/>
              <a:t>судьба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48650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41413" y="106878"/>
            <a:ext cx="990599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270" y="546265"/>
            <a:ext cx="10628415" cy="6626431"/>
          </a:xfrm>
        </p:spPr>
        <p:txBody>
          <a:bodyPr>
            <a:normAutofit/>
          </a:bodyPr>
          <a:lstStyle/>
          <a:p>
            <a:r>
              <a:rPr lang="ru-RU" b="1" dirty="0">
                <a:effectLst/>
              </a:rPr>
              <a:t>Жизненные ценности</a:t>
            </a:r>
            <a:r>
              <a:rPr lang="ru-RU" dirty="0">
                <a:effectLst/>
              </a:rPr>
              <a:t>  — основная тема произведения. Главный герой ставил на первое место в своей жизни деньги и успех, в то время как семья, родина, творчество, мир в целом остались «за бортом» его корабля. Когда он решил наверстать упущенное, было поздно, и в итоге вся его жизнь прошла напрасно, и погоня за материальными благами так и не завершилась триумфом.</a:t>
            </a:r>
          </a:p>
          <a:p>
            <a:r>
              <a:rPr lang="ru-RU" b="1" dirty="0">
                <a:effectLst/>
              </a:rPr>
              <a:t>Семья</a:t>
            </a:r>
            <a:r>
              <a:rPr lang="ru-RU" dirty="0">
                <a:effectLst/>
              </a:rPr>
              <a:t>  – Бунин с явной неприязнью описывает семью богатого американца. Семейные отношения между господином из Сан-Франциско и его близкими держатся, как правило, на финансовом аспекте. До тех пор, пока всё вокруг идёт идеально, их можно принять за хороших людей, но как только в путешествие вмешивается неприятность, на поверхность тут же всплывают семейные дрязги и взаимное отчуждение. Бунин показывает, что в обществе, одержимом деньгами, нет места настоящим семейным ценностям.</a:t>
            </a:r>
          </a:p>
          <a:p>
            <a:r>
              <a:rPr lang="ru-RU" b="1" dirty="0">
                <a:effectLst/>
              </a:rPr>
              <a:t>Счастье</a:t>
            </a:r>
            <a:r>
              <a:rPr lang="ru-RU" dirty="0">
                <a:effectLst/>
              </a:rPr>
              <a:t>  – господин из Сан-Франциско всю свою жизнь считал, что настоящее счастье заключается в деньгах и возможности тратить их в своё удовольствие. Именно такой подход к жизни и осуждает Бунин, показывая пустоту и ничтожность существования, завязанного только на деньгах.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850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-45719"/>
            <a:ext cx="990599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3772" y="344384"/>
            <a:ext cx="10889672" cy="6513615"/>
          </a:xfrm>
        </p:spPr>
        <p:txBody>
          <a:bodyPr>
            <a:normAutofit/>
          </a:bodyPr>
          <a:lstStyle/>
          <a:p>
            <a:r>
              <a:rPr lang="ru-RU" b="1" dirty="0">
                <a:effectLst/>
              </a:rPr>
              <a:t>Мечта</a:t>
            </a:r>
            <a:r>
              <a:rPr lang="ru-RU" dirty="0">
                <a:effectLst/>
              </a:rPr>
              <a:t>  – писатель вырисовывает нам портрет насквозь прогнившего человека, в душе которого не осталось ничего высокого. Всё, о чём может мечтать пожилой американец, так это о том, чтобы в своё удовольствие нежится в европейских отелях. Очень важно, по мнению Бунина, уметь мечтать о высоком, а не только лишь о мирских радостях.</a:t>
            </a:r>
          </a:p>
          <a:p>
            <a:r>
              <a:rPr lang="ru-RU" b="1" dirty="0">
                <a:effectLst/>
              </a:rPr>
              <a:t>Любовь</a:t>
            </a:r>
            <a:r>
              <a:rPr lang="ru-RU" dirty="0">
                <a:effectLst/>
              </a:rPr>
              <a:t>  – в потребительском обществе, изображённом в рассказе, не места настоящей любви. Всё в нём насквозь поддельно и лживо. За масками радушия и услужливости скрываются зависть и равнодушие</a:t>
            </a:r>
            <a:r>
              <a:rPr lang="ru-RU" dirty="0" smtClean="0">
                <a:effectLst/>
              </a:rPr>
              <a:t>. Даже влюбленная пара на корабле оказывается парой нанятых актеров, которым уже надоела вынужденная «игра в любовь».</a:t>
            </a:r>
            <a:endParaRPr lang="ru-RU" dirty="0">
              <a:effectLst/>
            </a:endParaRPr>
          </a:p>
          <a:p>
            <a:r>
              <a:rPr lang="ru-RU" b="1" dirty="0">
                <a:effectLst/>
              </a:rPr>
              <a:t>Судьба</a:t>
            </a:r>
            <a:r>
              <a:rPr lang="ru-RU" dirty="0">
                <a:effectLst/>
              </a:rPr>
              <a:t>  </a:t>
            </a:r>
            <a:r>
              <a:rPr lang="ru-RU" dirty="0" smtClean="0">
                <a:effectLst/>
              </a:rPr>
              <a:t>–Показывая </a:t>
            </a:r>
            <a:r>
              <a:rPr lang="ru-RU" dirty="0">
                <a:effectLst/>
              </a:rPr>
              <a:t>вначале живого и уважаемого всеми богача на круизном лайнере, в финале </a:t>
            </a:r>
            <a:r>
              <a:rPr lang="ru-RU" dirty="0" smtClean="0">
                <a:effectLst/>
              </a:rPr>
              <a:t>автор изображает на </a:t>
            </a:r>
            <a:r>
              <a:rPr lang="ru-RU" dirty="0">
                <a:effectLst/>
              </a:rPr>
              <a:t>том же самом лайнере всеми </a:t>
            </a:r>
            <a:r>
              <a:rPr lang="ru-RU" dirty="0" smtClean="0">
                <a:effectLst/>
              </a:rPr>
              <a:t>забытого мёртвого старика, плывущего обратно </a:t>
            </a:r>
            <a:r>
              <a:rPr lang="ru-RU" dirty="0">
                <a:effectLst/>
              </a:rPr>
              <a:t>тем же маршрутом, каким и приехал. Горькая ирония призвана показать всю тщетность бытия, которое не значит ничего перед роком.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89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935679"/>
            <a:ext cx="10247023" cy="385552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Напишите сочинение на тему: «Обреченность мира в рассказе И. А. Бунина «Господин из Сан-Франциско».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48881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7667" y="285008"/>
            <a:ext cx="9905998" cy="581891"/>
          </a:xfrm>
        </p:spPr>
        <p:txBody>
          <a:bodyPr>
            <a:noAutofit/>
          </a:bodyPr>
          <a:lstStyle/>
          <a:p>
            <a:r>
              <a:rPr lang="ru-RU" sz="4800" dirty="0" smtClean="0"/>
              <a:t>Из истории создания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1891" y="1190960"/>
            <a:ext cx="6388925" cy="5292967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витрине одного из московских книжных магазинов Бунин увидел обложку книги Т. Манна «Смерть в Венеции». Это вызвало у него ассоциацию со смертью одного из отдыхающих на Капри американцев. К нему пришло решение описать этот случай, однако все, кроме этого эпизода, в рассказе выдумано.</a:t>
            </a:r>
          </a:p>
          <a:p>
            <a:r>
              <a:rPr lang="ru-RU" sz="2000" dirty="0" smtClean="0"/>
              <a:t>Рассказ был написан всего за 4 дня.</a:t>
            </a:r>
          </a:p>
          <a:p>
            <a:r>
              <a:rPr lang="ru-RU" sz="2000" dirty="0" smtClean="0"/>
              <a:t>Первоначальное название – «Смерть на Капри»</a:t>
            </a:r>
          </a:p>
          <a:p>
            <a:endParaRPr lang="ru-RU" sz="2000" dirty="0"/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автор изменил название? В чем смысл названия «Господин из Сан-Франциско»?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u.9111s.ru/uploads/202012/09/298cde9c14f51996926a03ba105324c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644" y="1190960"/>
            <a:ext cx="3788904" cy="5496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0157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96785"/>
            <a:ext cx="990599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6883" y="439387"/>
            <a:ext cx="5721329" cy="6198919"/>
          </a:xfrm>
        </p:spPr>
        <p:txBody>
          <a:bodyPr>
            <a:normAutofit/>
          </a:bodyPr>
          <a:lstStyle/>
          <a:p>
            <a:r>
              <a:rPr lang="ru-RU" sz="2000" dirty="0"/>
              <a:t>Господин из </a:t>
            </a:r>
            <a:r>
              <a:rPr lang="ru-RU" sz="2000" dirty="0" smtClean="0"/>
              <a:t>Сан-Франциско - </a:t>
            </a:r>
            <a:r>
              <a:rPr lang="ru-RU" sz="2000" dirty="0"/>
              <a:t>собирательный образ людей, всю жизнь работающих и забывающих про отдых, а также не имеющих в себе какой-либо нематериальной ценности. </a:t>
            </a:r>
            <a:endParaRPr lang="ru-RU" sz="2000" dirty="0" smtClean="0"/>
          </a:p>
          <a:p>
            <a:r>
              <a:rPr lang="ru-RU" sz="2000" dirty="0" smtClean="0"/>
              <a:t>Господин </a:t>
            </a:r>
            <a:r>
              <a:rPr lang="ru-RU" sz="2000" dirty="0"/>
              <a:t>из Сан-Франциско «не заработал» имени, не сделал за всю свою жизнь чего-то стоящего, за что его могли бы запомнить и уважать; он жил лишь в свою угоду, не думая о других людях, а иногда и презирая их. </a:t>
            </a:r>
            <a:endParaRPr lang="ru-RU" sz="2000" dirty="0" smtClean="0"/>
          </a:p>
          <a:p>
            <a:r>
              <a:rPr lang="ru-RU" sz="2000" dirty="0" smtClean="0"/>
              <a:t>Жизнь </a:t>
            </a:r>
            <a:r>
              <a:rPr lang="ru-RU" sz="2000" dirty="0"/>
              <a:t>главного героя и его окружение были полны притворства и лжи, наигранных чувств. </a:t>
            </a:r>
            <a:endParaRPr lang="ru-RU" sz="2000" dirty="0" smtClean="0"/>
          </a:p>
          <a:p>
            <a:r>
              <a:rPr lang="ru-RU" sz="2000" dirty="0" smtClean="0"/>
              <a:t>Таким </a:t>
            </a:r>
            <a:r>
              <a:rPr lang="ru-RU" sz="2000" dirty="0"/>
              <a:t>образом, Господин из Сан-Франциско — символ отсутствия нравственных ценностей, человечности и смысла </a:t>
            </a:r>
            <a:r>
              <a:rPr lang="ru-RU" sz="2000" dirty="0" smtClean="0"/>
              <a:t>жизни.</a:t>
            </a:r>
            <a:endParaRPr lang="ru-RU" sz="2000" dirty="0"/>
          </a:p>
        </p:txBody>
      </p:sp>
      <p:pic>
        <p:nvPicPr>
          <p:cNvPr id="3074" name="Picture 2" descr="https://kakoy-smysl.ru/wp-content/uploads/2019/09/%D0%A1%D0%BC%D1%8B%D1%81%D0%BB-%D0%BD%D0%B0%D0%B7%D0%B2%D0%B0%D0%BD%D0%B8%D1%8F-%D1%80%D0%B0%D1%81%D1%81%D0%BA%D0%B0%D0%B7%D0%B0-%D0%93%D0%BE%D1%81%D0%BF%D0%BE%D0%B4%D0%B8%D0%BD-%D0%B8%D0%B7-%D0%A1%D0%B0%D0%BD-%D0%A4%D1%80%D0%B0%D0%BD%D1%86%D0%B8%D1%81%D0%BA%D0%B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54" y="1199407"/>
            <a:ext cx="6000282" cy="388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50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874816"/>
          </a:xfrm>
        </p:spPr>
        <p:txBody>
          <a:bodyPr/>
          <a:lstStyle/>
          <a:p>
            <a:r>
              <a:rPr lang="ru-RU" dirty="0" smtClean="0"/>
              <a:t>Абрам </a:t>
            </a:r>
            <a:r>
              <a:rPr lang="ru-RU" dirty="0" err="1" smtClean="0"/>
              <a:t>борисович</a:t>
            </a:r>
            <a:r>
              <a:rPr lang="ru-RU" dirty="0" smtClean="0"/>
              <a:t> </a:t>
            </a:r>
            <a:r>
              <a:rPr lang="ru-RU" dirty="0" err="1" smtClean="0"/>
              <a:t>Дерман</a:t>
            </a:r>
            <a:r>
              <a:rPr lang="ru-RU" dirty="0" smtClean="0"/>
              <a:t> о рассказе: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6899" y="1389413"/>
            <a:ext cx="10180512" cy="440178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«С какой-то торжественной и праведной печалью художник нарисовал крупный образ громадного зла – образ греха, в котором протекает жизнь современного гордого человека со старым сердцем».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0058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8985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Эпиграф к рассказу (убран автором в редакции 1951 г.)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1412" y="1662545"/>
            <a:ext cx="10294525" cy="412865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«Горе тебе, Вавилон, город крепкий!» (из Апокалипсиса)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Каково значение этого эпиграфа? 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 почему наблюдает за пароходом и пассажирами в конце рассказа?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559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41413" y="563881"/>
            <a:ext cx="990599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4395" y="391886"/>
            <a:ext cx="10323015" cy="6567053"/>
          </a:xfrm>
        </p:spPr>
        <p:txBody>
          <a:bodyPr>
            <a:normAutofit/>
          </a:bodyPr>
          <a:lstStyle/>
          <a:p>
            <a:r>
              <a:rPr lang="ru-RU" sz="3600" dirty="0" smtClean="0">
                <a:effectLst/>
              </a:rPr>
              <a:t>«Бесчисленные </a:t>
            </a:r>
            <a:r>
              <a:rPr lang="ru-RU" sz="3600" dirty="0">
                <a:effectLst/>
              </a:rPr>
              <a:t>огненные глаза корабля были за снегом едва видны Дьяволу, следившему со скал Гибралтара, с каменистых ворот двух миров, за уходившим в ночь и вьюгу кораблем. Дьявол был громаден, как утес, но громаден был и корабль, многоярусный, </a:t>
            </a:r>
            <a:r>
              <a:rPr lang="ru-RU" sz="3600" dirty="0" err="1">
                <a:effectLst/>
              </a:rPr>
              <a:t>многотрубный</a:t>
            </a:r>
            <a:r>
              <a:rPr lang="ru-RU" sz="3600" dirty="0">
                <a:effectLst/>
              </a:rPr>
              <a:t>, созданный гордыней Нового Человека со старым </a:t>
            </a:r>
            <a:r>
              <a:rPr lang="ru-RU" sz="3600" dirty="0" smtClean="0">
                <a:effectLst/>
              </a:rPr>
              <a:t>сердцем».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41250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62" y="360217"/>
            <a:ext cx="9905998" cy="127857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чем особенность композиции рассказа?</a:t>
            </a:r>
            <a:br>
              <a:rPr lang="ru-RU" dirty="0" smtClean="0"/>
            </a:br>
            <a:r>
              <a:rPr lang="ru-RU" dirty="0" smtClean="0"/>
              <a:t>Какая метафора заложена в описании парохода «Атлантида»? </a:t>
            </a:r>
            <a:endParaRPr lang="ru-RU" dirty="0"/>
          </a:p>
        </p:txBody>
      </p:sp>
      <p:pic>
        <p:nvPicPr>
          <p:cNvPr id="4098" name="Picture 2" descr="https://kakoy-smysl.ru/wp-content/uploads/2021/12/mor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838" y="1905832"/>
            <a:ext cx="8168904" cy="483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548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</a:rPr>
              <a:t>Композиция рассказа И. А. Бунина "Господин из Сан-Франциско" </a:t>
            </a:r>
            <a:r>
              <a:rPr lang="ru-RU" dirty="0" smtClean="0">
                <a:effectLst/>
              </a:rPr>
              <a:t>кольцевой.</a:t>
            </a:r>
            <a:r>
              <a:rPr lang="ru-RU" dirty="0">
                <a:effectLst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effectLst/>
              </a:rPr>
              <a:t>Произведение начинается с путешествия господина со своей семьей на заслуженный отдых - и кончается такой же поездкой обратно; с той лишь разницей, что господин мёртв</a:t>
            </a:r>
            <a:r>
              <a:rPr lang="ru-RU" sz="3600" dirty="0">
                <a:effectLst/>
              </a:rPr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33644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005444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«Атлантида» — это своеобразная модель мира, этот мир буржуазный.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018" y="1520041"/>
            <a:ext cx="11044052" cy="5498275"/>
          </a:xfrm>
        </p:spPr>
        <p:txBody>
          <a:bodyPr>
            <a:normAutofit/>
          </a:bodyPr>
          <a:lstStyle/>
          <a:p>
            <a:r>
              <a:rPr lang="ru-RU" sz="2400" dirty="0" smtClean="0">
                <a:effectLst/>
              </a:rPr>
              <a:t>Вторая </a:t>
            </a:r>
            <a:r>
              <a:rPr lang="ru-RU" sz="2400" dirty="0">
                <a:effectLst/>
              </a:rPr>
              <a:t>палуба корабля отдана </a:t>
            </a:r>
            <a:r>
              <a:rPr lang="ru-RU" sz="2400" dirty="0" smtClean="0">
                <a:effectLst/>
              </a:rPr>
              <a:t>богатым пассажирам, </a:t>
            </a:r>
            <a:r>
              <a:rPr lang="ru-RU" sz="2400" dirty="0">
                <a:effectLst/>
              </a:rPr>
              <a:t>где целые сутки на белоснежной палубе идет веселье. 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</a:rPr>
              <a:t>Но </a:t>
            </a:r>
            <a:r>
              <a:rPr lang="ru-RU" sz="2400" dirty="0">
                <a:effectLst/>
              </a:rPr>
              <a:t>совсем по-другому выглядит нижний ярус парохода, где люди работают круглосуточно в жаре и пыли, это некий девятый круг ада. 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</a:rPr>
              <a:t>Обитатели </a:t>
            </a:r>
            <a:r>
              <a:rPr lang="ru-RU" sz="2400" dirty="0">
                <a:effectLst/>
              </a:rPr>
              <a:t>второй и последней палубы корабля никогда не встречаются друг с другом, между ними нет никаких отношений, хотя они плывут на одном судне в страшную непогоду, и за бортом кипят и бушуют огромные волны океана. 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</a:rPr>
              <a:t>Мы чувствуем </a:t>
            </a:r>
            <a:r>
              <a:rPr lang="ru-RU" sz="2400" dirty="0">
                <a:effectLst/>
              </a:rPr>
              <a:t>дрожь парохода, который пытается бороться со стихией, но буржуазное общество не обращает на это никакого внимания.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2476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151</TotalTime>
  <Words>748</Words>
  <Application>Microsoft Office PowerPoint</Application>
  <PresentationFormat>Широкоэкранный</PresentationFormat>
  <Paragraphs>51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Times New Roman</vt:lpstr>
      <vt:lpstr>Сетка</vt:lpstr>
      <vt:lpstr>Рассказ И. А. Бунина «Господин из Сан-Франциско», 1915г.</vt:lpstr>
      <vt:lpstr>Из истории создания</vt:lpstr>
      <vt:lpstr>Презентация PowerPoint</vt:lpstr>
      <vt:lpstr>Абрам борисович Дерман о рассказе:</vt:lpstr>
      <vt:lpstr>Эпиграф к рассказу (убран автором в редакции 1951 г.)</vt:lpstr>
      <vt:lpstr>Презентация PowerPoint</vt:lpstr>
      <vt:lpstr>В чем особенность композиции рассказа? Какая метафора заложена в описании парохода «Атлантида»? </vt:lpstr>
      <vt:lpstr>Композиция рассказа И. А. Бунина "Господин из Сан-Франциско" кольцевой. </vt:lpstr>
      <vt:lpstr>«Атлантида» — это своеобразная модель мира, этот мир буржуазный.</vt:lpstr>
      <vt:lpstr>Презентация PowerPoint</vt:lpstr>
      <vt:lpstr>Почему у господ из сан-франциско нет имен?  А у кого в рассказе они есть?</vt:lpstr>
      <vt:lpstr>Тема смерти в рассказе</vt:lpstr>
      <vt:lpstr>Презентация PowerPoint</vt:lpstr>
      <vt:lpstr>Темы, освещенные в рассказе:</vt:lpstr>
      <vt:lpstr>Презентация PowerPoint</vt:lpstr>
      <vt:lpstr>Презентация PowerPoint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Рассказ И. А. Бунина «Господин из Сан-Франциско», 1915г.</dc:title>
  <dc:creator>Comp</dc:creator>
  <cp:lastModifiedBy>Comp</cp:lastModifiedBy>
  <cp:revision>16</cp:revision>
  <dcterms:created xsi:type="dcterms:W3CDTF">2022-09-11T11:42:02Z</dcterms:created>
  <dcterms:modified xsi:type="dcterms:W3CDTF">2022-09-11T14:13:29Z</dcterms:modified>
</cp:coreProperties>
</file>