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0" r:id="rId3"/>
    <p:sldId id="263" r:id="rId4"/>
    <p:sldId id="261" r:id="rId5"/>
    <p:sldId id="262" r:id="rId6"/>
    <p:sldId id="264" r:id="rId7"/>
    <p:sldId id="265" r:id="rId8"/>
    <p:sldId id="266" r:id="rId9"/>
    <p:sldId id="267" r:id="rId10"/>
    <p:sldId id="25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D5D242F-07E5-4D12-8FD5-0DFBAD3F9CBD}" type="datetimeFigureOut">
              <a:rPr lang="ru-RU"/>
              <a:pPr>
                <a:defRPr/>
              </a:pPr>
              <a:t>28.02.2013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D43842E-C0BA-4EE0-9B1A-B54E5AE750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BEF733-CAB4-4001-A721-72F84B935F28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55390-9F99-4ADD-9912-D1D79E8E9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2569A-F201-4E6F-8500-052FD69AF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506EA-9DF6-494F-ACDD-F29BB2A0C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58042-B2A4-4CD9-AEF8-B614561B3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CD989-AE79-4132-B1FB-9C063F4C3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78EEC-DCD7-494A-A750-4E4FC05CE3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D5CFDF-4579-456F-B1D7-B09CD9BD3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C0DB6-8BC6-4E42-B22C-67BA9588F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D8BD3-A07E-4D32-8947-6BAF322C4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3D808-BAE6-4105-B890-CACA8C096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4302E-388B-40B3-A6AD-0B3514045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83C6EDB-F480-4658-96CA-CDA3CD4EA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EX\Desktop\&#1090;&#1088;&#1086;&#1081;&#1082;&#1072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EX\Desktop\&#1085;&#1077;&#1089;&#1078;&#1072;&#1090;&#1072;&#1103;%20&#1087;&#1086;&#1083;&#1086;&#1089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EX\Desktop\&#1074;%20&#1087;&#1086;&#1083;&#1085;&#1086;&#1084;%20&#1088;&#1072;&#1079;&#1075;&#1072;&#1088;&#1077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EX\Desktop\&#1088;&#1072;&#1079;&#1084;&#1099;&#1096;&#1083;&#1077;&#1085;&#1080;&#1103;%20&#1091;%20&#1087;&#1072;&#1088;&#1072;&#1076;&#1085;&#1086;&#1075;&#1086;%20&#1087;&#1086;&#1076;&#1098;&#1077;&#1079;&#1076;&#1072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LEX\Desktop\&#1078;&#1077;&#1083;&#1077;&#1079;&#1085;&#1072;&#1103;%20&#1076;&#1086;&#1088;&#1086;&#1075;&#1072;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88" y="1000125"/>
            <a:ext cx="6843712" cy="314325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Народная тема в лирике Некрасова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Che" pitchFamily="49" charset="-127"/>
                <a:ea typeface="BatangChe" pitchFamily="49" charset="-127"/>
              </a:rPr>
              <a:t>Тройка</a:t>
            </a: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500188"/>
            <a:ext cx="4071938" cy="4625975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Arial Unicode MS" pitchFamily="34" charset="-128"/>
              </a:rPr>
              <a:t>Образ главной героини – символическое представление судьбы русской крестьянки.</a:t>
            </a:r>
          </a:p>
          <a:p>
            <a:pPr eaLnBrk="1" hangingPunct="1">
              <a:defRPr/>
            </a:pP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Arial Unicode MS" pitchFamily="34" charset="-128"/>
              </a:rPr>
              <a:t>Образ тройки и дороги – метафорическое воплощение представлений автора.</a:t>
            </a:r>
          </a:p>
          <a:p>
            <a:pPr eaLnBrk="1" hangingPunct="1">
              <a:defRPr/>
            </a:pPr>
            <a:r>
              <a:rPr lang="ru-RU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Arial Unicode MS" pitchFamily="34" charset="-128"/>
              </a:rPr>
              <a:t>Автор противопоставляет красоту героини и ее горькую судьбу (усиление трагизма переживаний).</a:t>
            </a:r>
          </a:p>
        </p:txBody>
      </p:sp>
      <p:pic>
        <p:nvPicPr>
          <p:cNvPr id="5124" name="Picture 4" descr="C:\Users\User\Desktop\Иллюстрации\Losin0003-420x5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1428750"/>
            <a:ext cx="3214687" cy="4224338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</p:pic>
      <p:pic>
        <p:nvPicPr>
          <p:cNvPr id="5" name="трой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58148" y="6143620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5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Несжатая полоса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214438"/>
            <a:ext cx="4214813" cy="491172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Какими средствами художественной выразительности создает автор образ безрадостной доли крестьян?</a:t>
            </a:r>
          </a:p>
        </p:txBody>
      </p:sp>
      <p:pic>
        <p:nvPicPr>
          <p:cNvPr id="6148" name="Picture 4" descr="C:\Users\User\Desktop\Иллюстрации\осен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1857375"/>
            <a:ext cx="37496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несжатая полос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929586" y="5857892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0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Забытая деревня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285875"/>
            <a:ext cx="3857625" cy="484028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Особенности композиции: рассказ о случаях из жизни крестьян деревни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Трагичность сюжета стихотворения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Обобщенный образ крестьян: мужики бесправны, наивны, терпеливы</a:t>
            </a:r>
          </a:p>
        </p:txBody>
      </p:sp>
      <p:pic>
        <p:nvPicPr>
          <p:cNvPr id="7172" name="Picture 4" descr="C:\Users\User\Desktop\Иллюстрации\nevrev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928813"/>
            <a:ext cx="3857625" cy="291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В полном разгаре страда деревенская…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285875"/>
            <a:ext cx="4286250" cy="484028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Тема стихотворения – тяжелая доля русской крестьянки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Какими выразительными средствами автор передает свое отношение к героине стихотворения?</a:t>
            </a:r>
          </a:p>
        </p:txBody>
      </p:sp>
      <p:pic>
        <p:nvPicPr>
          <p:cNvPr id="8196" name="Picture 4" descr="C:\Users\User\Desktop\Иллюстрации\кресть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1357313"/>
            <a:ext cx="2852737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в полном разгар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58148" y="5857892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5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Размышления у парадного подъезда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500188"/>
            <a:ext cx="3929063" cy="4625975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Центральный образ стихотворения – «деревенские русские люди», жизнь которых – сплошной стон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Финальные строки содержат осуждение покорности народа</a:t>
            </a:r>
          </a:p>
          <a:p>
            <a:pPr eaLnBrk="1" hangingPunct="1">
              <a:defRPr/>
            </a:pPr>
            <a:r>
              <a:rPr lang="ru-RU" sz="1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Особую роль в восприятии стихотворения играют повторы однокоренных слов, усиливающих эмоциональное воздействие, и восклицательных предложений</a:t>
            </a:r>
          </a:p>
        </p:txBody>
      </p:sp>
      <p:pic>
        <p:nvPicPr>
          <p:cNvPr id="9220" name="Picture 4" descr="C:\Users\User\Desktop\Иллюстрации\115_2826654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0" y="1428750"/>
            <a:ext cx="3027363" cy="404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азмышления у парадного подъез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929586" y="5929330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0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Железная дорога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285875"/>
            <a:ext cx="7643813" cy="4840288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400" b="1" i="1" u="sng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Композиция: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1 часть – лирический горой рассказывает сыну генерала о строителях железной дороги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2 часть – поэтизация творческой силы «масс народных»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3 часть – протест генерала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4 часть описание награды за «труды роковые»</a:t>
            </a:r>
          </a:p>
          <a:p>
            <a:pPr eaLnBrk="1" hangingPunct="1">
              <a:buFontTx/>
              <a:buNone/>
              <a:defRPr/>
            </a:pPr>
            <a:r>
              <a:rPr lang="ru-RU" sz="2400" b="1" i="1" u="sng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Идея стихотворения</a:t>
            </a: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: народ является главным создателем и материальных, и духовных ценностей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Железная дорога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500188"/>
            <a:ext cx="3786188" cy="462597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Оценка труда строителей: труд рабский, изнуряющий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Соотношение описаний природы и картин народного  труда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Символический смысл образа дороги</a:t>
            </a:r>
          </a:p>
        </p:txBody>
      </p:sp>
      <p:pic>
        <p:nvPicPr>
          <p:cNvPr id="11268" name="Picture 4" descr="C:\Users\User\Desktop\Иллюстрации\000csds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1285875"/>
            <a:ext cx="326390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железная доро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072462" y="5857892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1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Выводы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500188"/>
            <a:ext cx="7643813" cy="462597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В основе изображений Некрасовым народа лежит реалистический принцип</a:t>
            </a:r>
          </a:p>
          <a:p>
            <a:pPr eaLnBrk="1" hangingPunct="1">
              <a:defRPr/>
            </a:pPr>
            <a:r>
              <a:rPr lang="ru-RU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Описывая тяжелые условия труда народа, бесправное положение, каторжный труд крестьян, поэт раскрывает и особенности национального характера, в котором долготерпение, невежество и покорность сочетаются с добротой, стремлением к красоте и надеждой на лучшее будущее.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266</Words>
  <Application>Microsoft Office PowerPoint</Application>
  <PresentationFormat>Экран (4:3)</PresentationFormat>
  <Paragraphs>33</Paragraphs>
  <Slides>10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Народная тема в лирике Некрасова</vt:lpstr>
      <vt:lpstr>Тройка  </vt:lpstr>
      <vt:lpstr>Несжатая полоса</vt:lpstr>
      <vt:lpstr>Забытая деревня </vt:lpstr>
      <vt:lpstr>В полном разгаре страда деревенская… </vt:lpstr>
      <vt:lpstr>Размышления у парадного подъезда</vt:lpstr>
      <vt:lpstr>Железная дорога</vt:lpstr>
      <vt:lpstr>Железная дорога</vt:lpstr>
      <vt:lpstr>Выводы 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Ogorchitel</dc:creator>
  <cp:lastModifiedBy>ALEX</cp:lastModifiedBy>
  <cp:revision>21</cp:revision>
  <dcterms:created xsi:type="dcterms:W3CDTF">2009-08-29T05:39:47Z</dcterms:created>
  <dcterms:modified xsi:type="dcterms:W3CDTF">2013-02-28T17:31:50Z</dcterms:modified>
</cp:coreProperties>
</file>